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04" r:id="rId2"/>
    <p:sldId id="302" r:id="rId3"/>
    <p:sldId id="311" r:id="rId4"/>
    <p:sldId id="308" r:id="rId5"/>
    <p:sldId id="307" r:id="rId6"/>
    <p:sldId id="300" r:id="rId7"/>
    <p:sldId id="292" r:id="rId8"/>
    <p:sldId id="316" r:id="rId9"/>
    <p:sldId id="315" r:id="rId10"/>
    <p:sldId id="322" r:id="rId11"/>
    <p:sldId id="317" r:id="rId12"/>
    <p:sldId id="321" r:id="rId13"/>
    <p:sldId id="318" r:id="rId14"/>
    <p:sldId id="319" r:id="rId15"/>
    <p:sldId id="320" r:id="rId16"/>
    <p:sldId id="312" r:id="rId17"/>
    <p:sldId id="323"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42C8BB"/>
    <a:srgbClr val="005DAA"/>
    <a:srgbClr val="B81020"/>
    <a:srgbClr val="BE84C6"/>
    <a:srgbClr val="592C5F"/>
    <a:srgbClr val="F97F9F"/>
    <a:srgbClr val="B50938"/>
    <a:srgbClr val="C1E2A8"/>
    <a:srgbClr val="5E97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4084" autoAdjust="0"/>
  </p:normalViewPr>
  <p:slideViewPr>
    <p:cSldViewPr snapToGrid="0">
      <p:cViewPr varScale="1">
        <p:scale>
          <a:sx n="61" d="100"/>
          <a:sy n="61" d="100"/>
        </p:scale>
        <p:origin x="1306" y="82"/>
      </p:cViewPr>
      <p:guideLst/>
    </p:cSldViewPr>
  </p:slideViewPr>
  <p:notesTextViewPr>
    <p:cViewPr>
      <p:scale>
        <a:sx n="3" d="2"/>
        <a:sy n="3" d="2"/>
      </p:scale>
      <p:origin x="0" y="0"/>
    </p:cViewPr>
  </p:notesTextViewPr>
  <p:notesViewPr>
    <p:cSldViewPr snapToGrid="0">
      <p:cViewPr varScale="1">
        <p:scale>
          <a:sx n="68" d="100"/>
          <a:sy n="68" d="100"/>
        </p:scale>
        <p:origin x="19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pv-za1\Users\oej4\Documents\QUALITY\BEST%20PRACTICES%20SIYENZA\Best%20Practices%20Tools\Best%20Practices%20Harvesting%20Tool_Mari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'Siyenza Best Practices identifi'!$C$163</c:f>
              <c:strCache>
                <c:ptCount val="1"/>
                <c:pt idx="0">
                  <c:v>Key improvement areas</c:v>
                </c:pt>
              </c:strCache>
            </c:strRef>
          </c:tx>
          <c:spPr>
            <a:solidFill>
              <a:schemeClr val="accent1"/>
            </a:solidFill>
            <a:ln>
              <a:noFill/>
            </a:ln>
            <a:effectLst/>
          </c:spPr>
          <c:invertIfNegative val="0"/>
          <c:cat>
            <c:strRef>
              <c:f>'Siyenza Best Practices identifi'!$C$164:$C$174</c:f>
              <c:strCache>
                <c:ptCount val="11"/>
                <c:pt idx="0">
                  <c:v>1.1 Filing and records</c:v>
                </c:pt>
                <c:pt idx="1">
                  <c:v>1.2 HPRS /appointment system/missed appointments</c:v>
                </c:pt>
                <c:pt idx="2">
                  <c:v>1.3 Data cleaning </c:v>
                </c:pt>
                <c:pt idx="3">
                  <c:v>2.1 Reduction LTFU, track &amp; tracing, bring back to care</c:v>
                </c:pt>
                <c:pt idx="4">
                  <c:v>2.2 VL rate and suppression</c:v>
                </c:pt>
                <c:pt idx="5">
                  <c:v>2.3 CCMDD (fast lane, adherence clubs, PUP)</c:v>
                </c:pt>
                <c:pt idx="6">
                  <c:v>3.1 PICT</c:v>
                </c:pt>
                <c:pt idx="7">
                  <c:v>3.2 Index</c:v>
                </c:pt>
                <c:pt idx="8">
                  <c:v>3.3 Community outreach</c:v>
                </c:pt>
                <c:pt idx="9">
                  <c:v>4.Facility Manager, DOH, Others</c:v>
                </c:pt>
                <c:pt idx="10">
                  <c:v>5. Other</c:v>
                </c:pt>
              </c:strCache>
            </c:strRef>
          </c:cat>
          <c:val>
            <c:numRef>
              <c:f>'Siyenza Best Practices identifi'!$C$164:$C$174</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0-120A-42E2-83E3-803752D761F1}"/>
            </c:ext>
          </c:extLst>
        </c:ser>
        <c:ser>
          <c:idx val="1"/>
          <c:order val="1"/>
          <c:tx>
            <c:strRef>
              <c:f>'Siyenza Best Practices identifi'!$D$163</c:f>
              <c:strCache>
                <c:ptCount val="1"/>
                <c:pt idx="0">
                  <c:v>Number of clinics with BP</c:v>
                </c:pt>
              </c:strCache>
            </c:strRef>
          </c:tx>
          <c:spPr>
            <a:solidFill>
              <a:schemeClr val="accent6">
                <a:lumMod val="60000"/>
                <a:lumOff val="40000"/>
              </a:schemeClr>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2-120A-42E2-83E3-803752D761F1}"/>
              </c:ext>
            </c:extLst>
          </c:dPt>
          <c:dPt>
            <c:idx val="1"/>
            <c:invertIfNegative val="0"/>
            <c:bubble3D val="0"/>
            <c:spPr>
              <a:solidFill>
                <a:srgbClr val="FFC000"/>
              </a:solidFill>
              <a:ln>
                <a:noFill/>
              </a:ln>
              <a:effectLst/>
            </c:spPr>
            <c:extLst>
              <c:ext xmlns:c16="http://schemas.microsoft.com/office/drawing/2014/chart" uri="{C3380CC4-5D6E-409C-BE32-E72D297353CC}">
                <c16:uniqueId val="{00000004-120A-42E2-83E3-803752D761F1}"/>
              </c:ext>
            </c:extLst>
          </c:dPt>
          <c:dPt>
            <c:idx val="2"/>
            <c:invertIfNegative val="0"/>
            <c:bubble3D val="0"/>
            <c:spPr>
              <a:solidFill>
                <a:srgbClr val="FFC000"/>
              </a:solidFill>
              <a:ln>
                <a:noFill/>
              </a:ln>
              <a:effectLst/>
            </c:spPr>
            <c:extLst>
              <c:ext xmlns:c16="http://schemas.microsoft.com/office/drawing/2014/chart" uri="{C3380CC4-5D6E-409C-BE32-E72D297353CC}">
                <c16:uniqueId val="{00000006-120A-42E2-83E3-803752D761F1}"/>
              </c:ext>
            </c:extLst>
          </c:dPt>
          <c:dPt>
            <c:idx val="3"/>
            <c:invertIfNegative val="0"/>
            <c:bubble3D val="0"/>
            <c:spPr>
              <a:solidFill>
                <a:srgbClr val="92D050"/>
              </a:solidFill>
              <a:ln>
                <a:noFill/>
              </a:ln>
              <a:effectLst/>
            </c:spPr>
            <c:extLst>
              <c:ext xmlns:c16="http://schemas.microsoft.com/office/drawing/2014/chart" uri="{C3380CC4-5D6E-409C-BE32-E72D297353CC}">
                <c16:uniqueId val="{00000013-120A-42E2-83E3-803752D761F1}"/>
              </c:ext>
            </c:extLst>
          </c:dPt>
          <c:dPt>
            <c:idx val="4"/>
            <c:invertIfNegative val="0"/>
            <c:bubble3D val="0"/>
            <c:spPr>
              <a:solidFill>
                <a:srgbClr val="92D050"/>
              </a:solidFill>
              <a:ln>
                <a:noFill/>
              </a:ln>
              <a:effectLst/>
            </c:spPr>
            <c:extLst>
              <c:ext xmlns:c16="http://schemas.microsoft.com/office/drawing/2014/chart" uri="{C3380CC4-5D6E-409C-BE32-E72D297353CC}">
                <c16:uniqueId val="{00000014-120A-42E2-83E3-803752D761F1}"/>
              </c:ext>
            </c:extLst>
          </c:dPt>
          <c:dPt>
            <c:idx val="5"/>
            <c:invertIfNegative val="0"/>
            <c:bubble3D val="0"/>
            <c:spPr>
              <a:solidFill>
                <a:srgbClr val="92D050"/>
              </a:solidFill>
              <a:ln>
                <a:noFill/>
              </a:ln>
              <a:effectLst/>
            </c:spPr>
            <c:extLst>
              <c:ext xmlns:c16="http://schemas.microsoft.com/office/drawing/2014/chart" uri="{C3380CC4-5D6E-409C-BE32-E72D297353CC}">
                <c16:uniqueId val="{00000015-120A-42E2-83E3-803752D761F1}"/>
              </c:ext>
            </c:extLst>
          </c:dPt>
          <c:dPt>
            <c:idx val="6"/>
            <c:invertIfNegative val="0"/>
            <c:bubble3D val="0"/>
            <c:spPr>
              <a:solidFill>
                <a:srgbClr val="00B0F0"/>
              </a:solidFill>
              <a:ln>
                <a:noFill/>
              </a:ln>
              <a:effectLst/>
            </c:spPr>
            <c:extLst>
              <c:ext xmlns:c16="http://schemas.microsoft.com/office/drawing/2014/chart" uri="{C3380CC4-5D6E-409C-BE32-E72D297353CC}">
                <c16:uniqueId val="{00000008-120A-42E2-83E3-803752D761F1}"/>
              </c:ext>
            </c:extLst>
          </c:dPt>
          <c:dPt>
            <c:idx val="7"/>
            <c:invertIfNegative val="0"/>
            <c:bubble3D val="0"/>
            <c:spPr>
              <a:solidFill>
                <a:srgbClr val="00B0F0"/>
              </a:solidFill>
              <a:ln>
                <a:noFill/>
              </a:ln>
              <a:effectLst/>
            </c:spPr>
            <c:extLst>
              <c:ext xmlns:c16="http://schemas.microsoft.com/office/drawing/2014/chart" uri="{C3380CC4-5D6E-409C-BE32-E72D297353CC}">
                <c16:uniqueId val="{0000000A-120A-42E2-83E3-803752D761F1}"/>
              </c:ext>
            </c:extLst>
          </c:dPt>
          <c:dPt>
            <c:idx val="8"/>
            <c:invertIfNegative val="0"/>
            <c:bubble3D val="0"/>
            <c:spPr>
              <a:solidFill>
                <a:srgbClr val="00B0F0"/>
              </a:solidFill>
              <a:ln>
                <a:noFill/>
              </a:ln>
              <a:effectLst/>
            </c:spPr>
            <c:extLst>
              <c:ext xmlns:c16="http://schemas.microsoft.com/office/drawing/2014/chart" uri="{C3380CC4-5D6E-409C-BE32-E72D297353CC}">
                <c16:uniqueId val="{0000000C-120A-42E2-83E3-803752D761F1}"/>
              </c:ext>
            </c:extLst>
          </c:dPt>
          <c:dPt>
            <c:idx val="9"/>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E-120A-42E2-83E3-803752D761F1}"/>
              </c:ext>
            </c:extLst>
          </c:dPt>
          <c:dPt>
            <c:idx val="10"/>
            <c:invertIfNegative val="0"/>
            <c:bubble3D val="0"/>
            <c:spPr>
              <a:solidFill>
                <a:srgbClr val="9966FF"/>
              </a:solidFill>
              <a:ln>
                <a:solidFill>
                  <a:srgbClr val="6666FF"/>
                </a:solidFill>
              </a:ln>
              <a:effectLst/>
            </c:spPr>
            <c:extLst>
              <c:ext xmlns:c16="http://schemas.microsoft.com/office/drawing/2014/chart" uri="{C3380CC4-5D6E-409C-BE32-E72D297353CC}">
                <c16:uniqueId val="{00000010-120A-42E2-83E3-803752D761F1}"/>
              </c:ext>
            </c:extLst>
          </c:dPt>
          <c:cat>
            <c:strRef>
              <c:f>'Siyenza Best Practices identifi'!$C$164:$C$174</c:f>
              <c:strCache>
                <c:ptCount val="11"/>
                <c:pt idx="0">
                  <c:v>1.1 Filing and records</c:v>
                </c:pt>
                <c:pt idx="1">
                  <c:v>1.2 HPRS /appointment system/missed appointments</c:v>
                </c:pt>
                <c:pt idx="2">
                  <c:v>1.3 Data cleaning </c:v>
                </c:pt>
                <c:pt idx="3">
                  <c:v>2.1 Reduction LTFU, track &amp; tracing, bring back to care</c:v>
                </c:pt>
                <c:pt idx="4">
                  <c:v>2.2 VL rate and suppression</c:v>
                </c:pt>
                <c:pt idx="5">
                  <c:v>2.3 CCMDD (fast lane, adherence clubs, PUP)</c:v>
                </c:pt>
                <c:pt idx="6">
                  <c:v>3.1 PICT</c:v>
                </c:pt>
                <c:pt idx="7">
                  <c:v>3.2 Index</c:v>
                </c:pt>
                <c:pt idx="8">
                  <c:v>3.3 Community outreach</c:v>
                </c:pt>
                <c:pt idx="9">
                  <c:v>4.Facility Manager, DOH, Others</c:v>
                </c:pt>
                <c:pt idx="10">
                  <c:v>5. Other</c:v>
                </c:pt>
              </c:strCache>
            </c:strRef>
          </c:cat>
          <c:val>
            <c:numRef>
              <c:f>'Siyenza Best Practices identifi'!$D$164:$D$174</c:f>
              <c:numCache>
                <c:formatCode>General</c:formatCode>
                <c:ptCount val="11"/>
                <c:pt idx="0">
                  <c:v>22</c:v>
                </c:pt>
                <c:pt idx="1">
                  <c:v>26</c:v>
                </c:pt>
                <c:pt idx="2">
                  <c:v>25</c:v>
                </c:pt>
                <c:pt idx="3">
                  <c:v>35</c:v>
                </c:pt>
                <c:pt idx="4">
                  <c:v>17</c:v>
                </c:pt>
                <c:pt idx="5">
                  <c:v>19</c:v>
                </c:pt>
                <c:pt idx="6">
                  <c:v>35</c:v>
                </c:pt>
                <c:pt idx="7">
                  <c:v>16</c:v>
                </c:pt>
                <c:pt idx="8">
                  <c:v>15</c:v>
                </c:pt>
                <c:pt idx="9">
                  <c:v>28</c:v>
                </c:pt>
                <c:pt idx="10">
                  <c:v>18</c:v>
                </c:pt>
              </c:numCache>
            </c:numRef>
          </c:val>
          <c:extLst>
            <c:ext xmlns:c16="http://schemas.microsoft.com/office/drawing/2014/chart" uri="{C3380CC4-5D6E-409C-BE32-E72D297353CC}">
              <c16:uniqueId val="{00000011-120A-42E2-83E3-803752D761F1}"/>
            </c:ext>
          </c:extLst>
        </c:ser>
        <c:dLbls>
          <c:showLegendKey val="0"/>
          <c:showVal val="0"/>
          <c:showCatName val="0"/>
          <c:showSerName val="0"/>
          <c:showPercent val="0"/>
          <c:showBubbleSize val="0"/>
        </c:dLbls>
        <c:gapWidth val="75"/>
        <c:overlap val="40"/>
        <c:axId val="567934008"/>
        <c:axId val="567931712"/>
      </c:barChart>
      <c:scatterChart>
        <c:scatterStyle val="lineMarker"/>
        <c:varyColors val="0"/>
        <c:ser>
          <c:idx val="2"/>
          <c:order val="2"/>
          <c:tx>
            <c:strRef>
              <c:f>'Siyenza Best Practices identifi'!$E$163</c:f>
              <c:strCache>
                <c:ptCount val="1"/>
                <c:pt idx="0">
                  <c:v>% of BP</c:v>
                </c:pt>
              </c:strCache>
            </c:strRef>
          </c:tx>
          <c:spPr>
            <a:ln w="25400" cap="rnd">
              <a:noFill/>
              <a:round/>
            </a:ln>
            <a:effectLst/>
          </c:spPr>
          <c:marker>
            <c:symbol val="circle"/>
            <c:size val="5"/>
            <c:spPr>
              <a:solidFill>
                <a:srgbClr val="FF0000"/>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yVal>
            <c:numRef>
              <c:f>'Siyenza Best Practices identifi'!$E$164:$E$174</c:f>
              <c:numCache>
                <c:formatCode>0%</c:formatCode>
                <c:ptCount val="11"/>
                <c:pt idx="0">
                  <c:v>0.14102564102564102</c:v>
                </c:pt>
                <c:pt idx="1">
                  <c:v>0.16666666666666666</c:v>
                </c:pt>
                <c:pt idx="2">
                  <c:v>0.16025641025641027</c:v>
                </c:pt>
                <c:pt idx="3">
                  <c:v>0.22435897435897437</c:v>
                </c:pt>
                <c:pt idx="4">
                  <c:v>0.10897435897435898</c:v>
                </c:pt>
                <c:pt idx="5">
                  <c:v>0.12179487179487179</c:v>
                </c:pt>
                <c:pt idx="6">
                  <c:v>0.22435897435897437</c:v>
                </c:pt>
                <c:pt idx="7">
                  <c:v>0.10256410256410256</c:v>
                </c:pt>
                <c:pt idx="8">
                  <c:v>9.6153846153846159E-2</c:v>
                </c:pt>
                <c:pt idx="9">
                  <c:v>0.17948717948717949</c:v>
                </c:pt>
                <c:pt idx="10">
                  <c:v>0.11538461538461539</c:v>
                </c:pt>
              </c:numCache>
            </c:numRef>
          </c:yVal>
          <c:smooth val="0"/>
          <c:extLst>
            <c:ext xmlns:c16="http://schemas.microsoft.com/office/drawing/2014/chart" uri="{C3380CC4-5D6E-409C-BE32-E72D297353CC}">
              <c16:uniqueId val="{00000012-120A-42E2-83E3-803752D761F1}"/>
            </c:ext>
          </c:extLst>
        </c:ser>
        <c:dLbls>
          <c:showLegendKey val="0"/>
          <c:showVal val="0"/>
          <c:showCatName val="0"/>
          <c:showSerName val="0"/>
          <c:showPercent val="0"/>
          <c:showBubbleSize val="0"/>
        </c:dLbls>
        <c:axId val="560948400"/>
        <c:axId val="560946760"/>
      </c:scatterChart>
      <c:catAx>
        <c:axId val="567934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7931712"/>
        <c:crosses val="autoZero"/>
        <c:auto val="1"/>
        <c:lblAlgn val="ctr"/>
        <c:lblOffset val="100"/>
        <c:noMultiLvlLbl val="0"/>
      </c:catAx>
      <c:valAx>
        <c:axId val="567931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934008"/>
        <c:crosses val="autoZero"/>
        <c:crossBetween val="between"/>
      </c:valAx>
      <c:valAx>
        <c:axId val="560946760"/>
        <c:scaling>
          <c:orientation val="minMax"/>
        </c:scaling>
        <c:delete val="0"/>
        <c:axPos val="r"/>
        <c:numFmt formatCode="0%" sourceLinked="1"/>
        <c:majorTickMark val="out"/>
        <c:minorTickMark val="none"/>
        <c:tickLblPos val="nextTo"/>
        <c:spPr>
          <a:noFill/>
          <a:ln>
            <a:solidFill>
              <a:srgbClr val="00B050"/>
            </a:solidFill>
          </a:ln>
          <a:effectLst/>
        </c:spPr>
        <c:txPr>
          <a:bodyPr rot="-60000000" spcFirstLastPara="1" vertOverflow="ellipsis" vert="horz" wrap="square" anchor="ctr" anchorCtr="1"/>
          <a:lstStyle/>
          <a:p>
            <a:pPr>
              <a:defRPr sz="900" b="0" i="0" u="none" strike="noStrike" kern="1200" baseline="0">
                <a:solidFill>
                  <a:srgbClr val="00B050"/>
                </a:solidFill>
                <a:latin typeface="+mn-lt"/>
                <a:ea typeface="+mn-ea"/>
                <a:cs typeface="+mn-cs"/>
              </a:defRPr>
            </a:pPr>
            <a:endParaRPr lang="en-US"/>
          </a:p>
        </c:txPr>
        <c:crossAx val="560948400"/>
        <c:crosses val="max"/>
        <c:crossBetween val="midCat"/>
      </c:valAx>
      <c:valAx>
        <c:axId val="560948400"/>
        <c:scaling>
          <c:orientation val="minMax"/>
        </c:scaling>
        <c:delete val="1"/>
        <c:axPos val="b"/>
        <c:majorTickMark val="out"/>
        <c:minorTickMark val="none"/>
        <c:tickLblPos val="nextTo"/>
        <c:crossAx val="560946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DA5D0-B81C-4513-9E01-6D9572887633}"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9194162-5100-4671-BA4D-A78006E58309}">
      <dgm:prSet phldrT="[Text]"/>
      <dgm:spPr/>
      <dgm:t>
        <a:bodyPr/>
        <a:lstStyle/>
        <a:p>
          <a:r>
            <a:rPr lang="en-US" dirty="0" smtClean="0"/>
            <a:t>Identify the problem, the improvement objective and measures for improvement </a:t>
          </a:r>
          <a:endParaRPr lang="en-US" dirty="0"/>
        </a:p>
      </dgm:t>
    </dgm:pt>
    <dgm:pt modelId="{3D69D803-F172-4C7C-AD82-CBC18A0D9237}" type="parTrans" cxnId="{6B7FAA3D-492F-448D-BEB5-E23EDED3E2DC}">
      <dgm:prSet/>
      <dgm:spPr/>
      <dgm:t>
        <a:bodyPr/>
        <a:lstStyle/>
        <a:p>
          <a:endParaRPr lang="en-US"/>
        </a:p>
      </dgm:t>
    </dgm:pt>
    <dgm:pt modelId="{0ACFBFD9-27F2-414C-A1BD-8B894C9BBF24}" type="sibTrans" cxnId="{6B7FAA3D-492F-448D-BEB5-E23EDED3E2DC}">
      <dgm:prSet/>
      <dgm:spPr/>
      <dgm:t>
        <a:bodyPr/>
        <a:lstStyle/>
        <a:p>
          <a:endParaRPr lang="en-US"/>
        </a:p>
      </dgm:t>
    </dgm:pt>
    <dgm:pt modelId="{46AB8548-4361-4F1E-A10C-0CC17C4892B5}">
      <dgm:prSet phldrT="[Text]"/>
      <dgm:spPr/>
      <dgm:t>
        <a:bodyPr/>
        <a:lstStyle/>
        <a:p>
          <a:r>
            <a:rPr lang="en-US" dirty="0" smtClean="0"/>
            <a:t>Identify effective changes or interventions introduced (with implementation steps) and barriers to implement</a:t>
          </a:r>
          <a:endParaRPr lang="en-US" dirty="0"/>
        </a:p>
      </dgm:t>
    </dgm:pt>
    <dgm:pt modelId="{11910CDC-FC5E-4312-937C-3C6B5E6A78C7}" type="parTrans" cxnId="{D39DBC84-0EA0-44E7-BC94-742B4FB24CFD}">
      <dgm:prSet/>
      <dgm:spPr/>
      <dgm:t>
        <a:bodyPr/>
        <a:lstStyle/>
        <a:p>
          <a:endParaRPr lang="en-US"/>
        </a:p>
      </dgm:t>
    </dgm:pt>
    <dgm:pt modelId="{87E63587-CB1C-409D-8294-372C66B3A37B}" type="sibTrans" cxnId="{D39DBC84-0EA0-44E7-BC94-742B4FB24CFD}">
      <dgm:prSet/>
      <dgm:spPr/>
      <dgm:t>
        <a:bodyPr/>
        <a:lstStyle/>
        <a:p>
          <a:endParaRPr lang="en-US"/>
        </a:p>
      </dgm:t>
    </dgm:pt>
    <dgm:pt modelId="{42F82D73-56BE-4860-BF19-B0AD230DA0A5}">
      <dgm:prSet phldrT="[Text]"/>
      <dgm:spPr/>
      <dgm:t>
        <a:bodyPr/>
        <a:lstStyle/>
        <a:p>
          <a:r>
            <a:rPr lang="en-US" dirty="0" smtClean="0"/>
            <a:t>Identify ineffective changes introduced and reason for failure</a:t>
          </a:r>
          <a:endParaRPr lang="en-US" dirty="0"/>
        </a:p>
      </dgm:t>
    </dgm:pt>
    <dgm:pt modelId="{0F47A91C-2333-4B22-9CE9-1E8E5C23F393}" type="parTrans" cxnId="{44171EDB-0A08-45CD-916E-5FF4AAF4137A}">
      <dgm:prSet/>
      <dgm:spPr/>
      <dgm:t>
        <a:bodyPr/>
        <a:lstStyle/>
        <a:p>
          <a:endParaRPr lang="en-US"/>
        </a:p>
      </dgm:t>
    </dgm:pt>
    <dgm:pt modelId="{8DF0A609-1E7B-4EF6-A9B4-E43175D2256A}" type="sibTrans" cxnId="{44171EDB-0A08-45CD-916E-5FF4AAF4137A}">
      <dgm:prSet/>
      <dgm:spPr/>
      <dgm:t>
        <a:bodyPr/>
        <a:lstStyle/>
        <a:p>
          <a:endParaRPr lang="en-US"/>
        </a:p>
      </dgm:t>
    </dgm:pt>
    <dgm:pt modelId="{D50B121A-CD72-48BF-BBF3-FABCBE72FED4}" type="pres">
      <dgm:prSet presAssocID="{EDADA5D0-B81C-4513-9E01-6D9572887633}" presName="Name0" presStyleCnt="0">
        <dgm:presLayoutVars>
          <dgm:chMax val="7"/>
          <dgm:chPref val="7"/>
          <dgm:dir/>
        </dgm:presLayoutVars>
      </dgm:prSet>
      <dgm:spPr/>
      <dgm:t>
        <a:bodyPr/>
        <a:lstStyle/>
        <a:p>
          <a:endParaRPr lang="en-US"/>
        </a:p>
      </dgm:t>
    </dgm:pt>
    <dgm:pt modelId="{25C75E27-04AB-4F09-AE5F-BCB13E30F575}" type="pres">
      <dgm:prSet presAssocID="{EDADA5D0-B81C-4513-9E01-6D9572887633}" presName="Name1" presStyleCnt="0"/>
      <dgm:spPr/>
    </dgm:pt>
    <dgm:pt modelId="{A5ABCD73-5850-4777-B4A1-D73C0917E98B}" type="pres">
      <dgm:prSet presAssocID="{EDADA5D0-B81C-4513-9E01-6D9572887633}" presName="cycle" presStyleCnt="0"/>
      <dgm:spPr/>
    </dgm:pt>
    <dgm:pt modelId="{60E61FAF-5912-4D5E-85CD-229BB7790CDD}" type="pres">
      <dgm:prSet presAssocID="{EDADA5D0-B81C-4513-9E01-6D9572887633}" presName="srcNode" presStyleLbl="node1" presStyleIdx="0" presStyleCnt="3"/>
      <dgm:spPr/>
    </dgm:pt>
    <dgm:pt modelId="{5731A4BA-AC00-4C26-8A3B-6CC0C297F4E2}" type="pres">
      <dgm:prSet presAssocID="{EDADA5D0-B81C-4513-9E01-6D9572887633}" presName="conn" presStyleLbl="parChTrans1D2" presStyleIdx="0" presStyleCnt="1"/>
      <dgm:spPr/>
      <dgm:t>
        <a:bodyPr/>
        <a:lstStyle/>
        <a:p>
          <a:endParaRPr lang="en-US"/>
        </a:p>
      </dgm:t>
    </dgm:pt>
    <dgm:pt modelId="{82E32115-17F3-4147-AF40-46521AAB0710}" type="pres">
      <dgm:prSet presAssocID="{EDADA5D0-B81C-4513-9E01-6D9572887633}" presName="extraNode" presStyleLbl="node1" presStyleIdx="0" presStyleCnt="3"/>
      <dgm:spPr/>
    </dgm:pt>
    <dgm:pt modelId="{DEB19F2E-7A57-476C-87A2-37E0B474395C}" type="pres">
      <dgm:prSet presAssocID="{EDADA5D0-B81C-4513-9E01-6D9572887633}" presName="dstNode" presStyleLbl="node1" presStyleIdx="0" presStyleCnt="3"/>
      <dgm:spPr/>
    </dgm:pt>
    <dgm:pt modelId="{BD0DCDBF-8F1D-4D30-B133-2EBCA816049B}" type="pres">
      <dgm:prSet presAssocID="{C9194162-5100-4671-BA4D-A78006E58309}" presName="text_1" presStyleLbl="node1" presStyleIdx="0" presStyleCnt="3">
        <dgm:presLayoutVars>
          <dgm:bulletEnabled val="1"/>
        </dgm:presLayoutVars>
      </dgm:prSet>
      <dgm:spPr/>
      <dgm:t>
        <a:bodyPr/>
        <a:lstStyle/>
        <a:p>
          <a:endParaRPr lang="en-US"/>
        </a:p>
      </dgm:t>
    </dgm:pt>
    <dgm:pt modelId="{E6A0C3C5-41DF-4A59-8096-4FFCF85B4361}" type="pres">
      <dgm:prSet presAssocID="{C9194162-5100-4671-BA4D-A78006E58309}" presName="accent_1" presStyleCnt="0"/>
      <dgm:spPr/>
    </dgm:pt>
    <dgm:pt modelId="{FB17E03B-AB1A-4C6E-BB60-ACB26B838F07}" type="pres">
      <dgm:prSet presAssocID="{C9194162-5100-4671-BA4D-A78006E58309}" presName="accentRepeatNode" presStyleLbl="solidFgAcc1" presStyleIdx="0" presStyleCnt="3"/>
      <dgm:spPr/>
    </dgm:pt>
    <dgm:pt modelId="{28E5B42C-3B80-4B67-9FD8-29B176AD4B38}" type="pres">
      <dgm:prSet presAssocID="{46AB8548-4361-4F1E-A10C-0CC17C4892B5}" presName="text_2" presStyleLbl="node1" presStyleIdx="1" presStyleCnt="3">
        <dgm:presLayoutVars>
          <dgm:bulletEnabled val="1"/>
        </dgm:presLayoutVars>
      </dgm:prSet>
      <dgm:spPr/>
      <dgm:t>
        <a:bodyPr/>
        <a:lstStyle/>
        <a:p>
          <a:endParaRPr lang="en-US"/>
        </a:p>
      </dgm:t>
    </dgm:pt>
    <dgm:pt modelId="{C2DDB8AF-438A-47C9-96A3-14E66059730F}" type="pres">
      <dgm:prSet presAssocID="{46AB8548-4361-4F1E-A10C-0CC17C4892B5}" presName="accent_2" presStyleCnt="0"/>
      <dgm:spPr/>
    </dgm:pt>
    <dgm:pt modelId="{EE4769E5-3C8C-4271-AF83-4A09B32711ED}" type="pres">
      <dgm:prSet presAssocID="{46AB8548-4361-4F1E-A10C-0CC17C4892B5}" presName="accentRepeatNode" presStyleLbl="solidFgAcc1" presStyleIdx="1" presStyleCnt="3"/>
      <dgm:spPr/>
    </dgm:pt>
    <dgm:pt modelId="{FBB033E8-D2DB-4BD9-A062-3CA028F7B9FF}" type="pres">
      <dgm:prSet presAssocID="{42F82D73-56BE-4860-BF19-B0AD230DA0A5}" presName="text_3" presStyleLbl="node1" presStyleIdx="2" presStyleCnt="3">
        <dgm:presLayoutVars>
          <dgm:bulletEnabled val="1"/>
        </dgm:presLayoutVars>
      </dgm:prSet>
      <dgm:spPr/>
      <dgm:t>
        <a:bodyPr/>
        <a:lstStyle/>
        <a:p>
          <a:endParaRPr lang="en-US"/>
        </a:p>
      </dgm:t>
    </dgm:pt>
    <dgm:pt modelId="{8637F370-1BC6-4DE2-A667-D8A36FE178A7}" type="pres">
      <dgm:prSet presAssocID="{42F82D73-56BE-4860-BF19-B0AD230DA0A5}" presName="accent_3" presStyleCnt="0"/>
      <dgm:spPr/>
    </dgm:pt>
    <dgm:pt modelId="{B4EFB9B7-9C1E-422F-AF88-33E9D37E6935}" type="pres">
      <dgm:prSet presAssocID="{42F82D73-56BE-4860-BF19-B0AD230DA0A5}" presName="accentRepeatNode" presStyleLbl="solidFgAcc1" presStyleIdx="2" presStyleCnt="3"/>
      <dgm:spPr/>
    </dgm:pt>
  </dgm:ptLst>
  <dgm:cxnLst>
    <dgm:cxn modelId="{BDE19915-5C62-412B-86D8-090B026A3BFD}" type="presOf" srcId="{42F82D73-56BE-4860-BF19-B0AD230DA0A5}" destId="{FBB033E8-D2DB-4BD9-A062-3CA028F7B9FF}" srcOrd="0" destOrd="0" presId="urn:microsoft.com/office/officeart/2008/layout/VerticalCurvedList"/>
    <dgm:cxn modelId="{44171EDB-0A08-45CD-916E-5FF4AAF4137A}" srcId="{EDADA5D0-B81C-4513-9E01-6D9572887633}" destId="{42F82D73-56BE-4860-BF19-B0AD230DA0A5}" srcOrd="2" destOrd="0" parTransId="{0F47A91C-2333-4B22-9CE9-1E8E5C23F393}" sibTransId="{8DF0A609-1E7B-4EF6-A9B4-E43175D2256A}"/>
    <dgm:cxn modelId="{6B7FAA3D-492F-448D-BEB5-E23EDED3E2DC}" srcId="{EDADA5D0-B81C-4513-9E01-6D9572887633}" destId="{C9194162-5100-4671-BA4D-A78006E58309}" srcOrd="0" destOrd="0" parTransId="{3D69D803-F172-4C7C-AD82-CBC18A0D9237}" sibTransId="{0ACFBFD9-27F2-414C-A1BD-8B894C9BBF24}"/>
    <dgm:cxn modelId="{A31EF365-81E2-481E-8EA0-803CFA43EF3A}" type="presOf" srcId="{EDADA5D0-B81C-4513-9E01-6D9572887633}" destId="{D50B121A-CD72-48BF-BBF3-FABCBE72FED4}" srcOrd="0" destOrd="0" presId="urn:microsoft.com/office/officeart/2008/layout/VerticalCurvedList"/>
    <dgm:cxn modelId="{276D2AF1-5502-4A4A-9947-B5BBD1E6D486}" type="presOf" srcId="{46AB8548-4361-4F1E-A10C-0CC17C4892B5}" destId="{28E5B42C-3B80-4B67-9FD8-29B176AD4B38}" srcOrd="0" destOrd="0" presId="urn:microsoft.com/office/officeart/2008/layout/VerticalCurvedList"/>
    <dgm:cxn modelId="{D39DBC84-0EA0-44E7-BC94-742B4FB24CFD}" srcId="{EDADA5D0-B81C-4513-9E01-6D9572887633}" destId="{46AB8548-4361-4F1E-A10C-0CC17C4892B5}" srcOrd="1" destOrd="0" parTransId="{11910CDC-FC5E-4312-937C-3C6B5E6A78C7}" sibTransId="{87E63587-CB1C-409D-8294-372C66B3A37B}"/>
    <dgm:cxn modelId="{A53A428A-0B0E-4E62-91CE-8511D0526855}" type="presOf" srcId="{0ACFBFD9-27F2-414C-A1BD-8B894C9BBF24}" destId="{5731A4BA-AC00-4C26-8A3B-6CC0C297F4E2}" srcOrd="0" destOrd="0" presId="urn:microsoft.com/office/officeart/2008/layout/VerticalCurvedList"/>
    <dgm:cxn modelId="{E71C4D4F-596A-4EDC-B933-99203BC47C35}" type="presOf" srcId="{C9194162-5100-4671-BA4D-A78006E58309}" destId="{BD0DCDBF-8F1D-4D30-B133-2EBCA816049B}" srcOrd="0" destOrd="0" presId="urn:microsoft.com/office/officeart/2008/layout/VerticalCurvedList"/>
    <dgm:cxn modelId="{F97F12E8-906F-4F2C-887D-1AF4A9186721}" type="presParOf" srcId="{D50B121A-CD72-48BF-BBF3-FABCBE72FED4}" destId="{25C75E27-04AB-4F09-AE5F-BCB13E30F575}" srcOrd="0" destOrd="0" presId="urn:microsoft.com/office/officeart/2008/layout/VerticalCurvedList"/>
    <dgm:cxn modelId="{EC1A8908-B2CA-406A-A56C-20C6540E79E5}" type="presParOf" srcId="{25C75E27-04AB-4F09-AE5F-BCB13E30F575}" destId="{A5ABCD73-5850-4777-B4A1-D73C0917E98B}" srcOrd="0" destOrd="0" presId="urn:microsoft.com/office/officeart/2008/layout/VerticalCurvedList"/>
    <dgm:cxn modelId="{7462E228-38D9-479E-914E-06BB838A80A2}" type="presParOf" srcId="{A5ABCD73-5850-4777-B4A1-D73C0917E98B}" destId="{60E61FAF-5912-4D5E-85CD-229BB7790CDD}" srcOrd="0" destOrd="0" presId="urn:microsoft.com/office/officeart/2008/layout/VerticalCurvedList"/>
    <dgm:cxn modelId="{D6A0C2E3-C6F6-48A0-8F26-82735BA110A4}" type="presParOf" srcId="{A5ABCD73-5850-4777-B4A1-D73C0917E98B}" destId="{5731A4BA-AC00-4C26-8A3B-6CC0C297F4E2}" srcOrd="1" destOrd="0" presId="urn:microsoft.com/office/officeart/2008/layout/VerticalCurvedList"/>
    <dgm:cxn modelId="{4D1EDF08-8E91-4D43-AB97-802A5591527B}" type="presParOf" srcId="{A5ABCD73-5850-4777-B4A1-D73C0917E98B}" destId="{82E32115-17F3-4147-AF40-46521AAB0710}" srcOrd="2" destOrd="0" presId="urn:microsoft.com/office/officeart/2008/layout/VerticalCurvedList"/>
    <dgm:cxn modelId="{5C586B1F-9067-487C-A25B-2D3B7AEF97AF}" type="presParOf" srcId="{A5ABCD73-5850-4777-B4A1-D73C0917E98B}" destId="{DEB19F2E-7A57-476C-87A2-37E0B474395C}" srcOrd="3" destOrd="0" presId="urn:microsoft.com/office/officeart/2008/layout/VerticalCurvedList"/>
    <dgm:cxn modelId="{D1379CD1-F482-43ED-818C-48983FA28D46}" type="presParOf" srcId="{25C75E27-04AB-4F09-AE5F-BCB13E30F575}" destId="{BD0DCDBF-8F1D-4D30-B133-2EBCA816049B}" srcOrd="1" destOrd="0" presId="urn:microsoft.com/office/officeart/2008/layout/VerticalCurvedList"/>
    <dgm:cxn modelId="{2DDE3903-DA56-479A-9342-75531689A883}" type="presParOf" srcId="{25C75E27-04AB-4F09-AE5F-BCB13E30F575}" destId="{E6A0C3C5-41DF-4A59-8096-4FFCF85B4361}" srcOrd="2" destOrd="0" presId="urn:microsoft.com/office/officeart/2008/layout/VerticalCurvedList"/>
    <dgm:cxn modelId="{6C798321-F438-417C-83F6-AE6FB7E7DE3F}" type="presParOf" srcId="{E6A0C3C5-41DF-4A59-8096-4FFCF85B4361}" destId="{FB17E03B-AB1A-4C6E-BB60-ACB26B838F07}" srcOrd="0" destOrd="0" presId="urn:microsoft.com/office/officeart/2008/layout/VerticalCurvedList"/>
    <dgm:cxn modelId="{0433B966-4733-4538-A0DC-375D00DE46BD}" type="presParOf" srcId="{25C75E27-04AB-4F09-AE5F-BCB13E30F575}" destId="{28E5B42C-3B80-4B67-9FD8-29B176AD4B38}" srcOrd="3" destOrd="0" presId="urn:microsoft.com/office/officeart/2008/layout/VerticalCurvedList"/>
    <dgm:cxn modelId="{724681BC-3C80-4828-BF79-19C6528D89E1}" type="presParOf" srcId="{25C75E27-04AB-4F09-AE5F-BCB13E30F575}" destId="{C2DDB8AF-438A-47C9-96A3-14E66059730F}" srcOrd="4" destOrd="0" presId="urn:microsoft.com/office/officeart/2008/layout/VerticalCurvedList"/>
    <dgm:cxn modelId="{5F7B4D01-FE41-4586-A4AB-BE3A19EA9950}" type="presParOf" srcId="{C2DDB8AF-438A-47C9-96A3-14E66059730F}" destId="{EE4769E5-3C8C-4271-AF83-4A09B32711ED}" srcOrd="0" destOrd="0" presId="urn:microsoft.com/office/officeart/2008/layout/VerticalCurvedList"/>
    <dgm:cxn modelId="{1D9ADAB2-A2B7-4C68-BCC4-68A646458017}" type="presParOf" srcId="{25C75E27-04AB-4F09-AE5F-BCB13E30F575}" destId="{FBB033E8-D2DB-4BD9-A062-3CA028F7B9FF}" srcOrd="5" destOrd="0" presId="urn:microsoft.com/office/officeart/2008/layout/VerticalCurvedList"/>
    <dgm:cxn modelId="{DFF2B7EE-27C8-4E9F-861F-E96551420793}" type="presParOf" srcId="{25C75E27-04AB-4F09-AE5F-BCB13E30F575}" destId="{8637F370-1BC6-4DE2-A667-D8A36FE178A7}" srcOrd="6" destOrd="0" presId="urn:microsoft.com/office/officeart/2008/layout/VerticalCurvedList"/>
    <dgm:cxn modelId="{FFA3DD05-96BC-44EE-B2AA-21B69B29919B}" type="presParOf" srcId="{8637F370-1BC6-4DE2-A667-D8A36FE178A7}" destId="{B4EFB9B7-9C1E-422F-AF88-33E9D37E693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1A4BA-AC00-4C26-8A3B-6CC0C297F4E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DCDBF-8F1D-4D30-B133-2EBCA816049B}">
      <dsp:nvSpPr>
        <dsp:cNvPr id="0" name=""/>
        <dsp:cNvSpPr/>
      </dsp:nvSpPr>
      <dsp:spPr>
        <a:xfrm>
          <a:off x="752110" y="541866"/>
          <a:ext cx="7301111" cy="10837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Identify the problem, the improvement objective and measures for improvement </a:t>
          </a:r>
          <a:endParaRPr lang="en-US" sz="2300" kern="1200" dirty="0"/>
        </a:p>
      </dsp:txBody>
      <dsp:txXfrm>
        <a:off x="752110" y="541866"/>
        <a:ext cx="7301111" cy="1083733"/>
      </dsp:txXfrm>
    </dsp:sp>
    <dsp:sp modelId="{FB17E03B-AB1A-4C6E-BB60-ACB26B838F07}">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E5B42C-3B80-4B67-9FD8-29B176AD4B38}">
      <dsp:nvSpPr>
        <dsp:cNvPr id="0" name=""/>
        <dsp:cNvSpPr/>
      </dsp:nvSpPr>
      <dsp:spPr>
        <a:xfrm>
          <a:off x="1146048" y="2167466"/>
          <a:ext cx="6907174" cy="1083733"/>
        </a:xfrm>
        <a:prstGeom prst="rect">
          <a:avLst/>
        </a:prstGeom>
        <a:solidFill>
          <a:schemeClr val="accent4">
            <a:hueOff val="-10541103"/>
            <a:satOff val="-5000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Identify effective changes or interventions introduced (with implementation steps) and barriers to implement</a:t>
          </a:r>
          <a:endParaRPr lang="en-US" sz="2300" kern="1200" dirty="0"/>
        </a:p>
      </dsp:txBody>
      <dsp:txXfrm>
        <a:off x="1146048" y="2167466"/>
        <a:ext cx="6907174" cy="1083733"/>
      </dsp:txXfrm>
    </dsp:sp>
    <dsp:sp modelId="{EE4769E5-3C8C-4271-AF83-4A09B32711ED}">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4">
              <a:hueOff val="-10541103"/>
              <a:satOff val="-5000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B033E8-D2DB-4BD9-A062-3CA028F7B9FF}">
      <dsp:nvSpPr>
        <dsp:cNvPr id="0" name=""/>
        <dsp:cNvSpPr/>
      </dsp:nvSpPr>
      <dsp:spPr>
        <a:xfrm>
          <a:off x="752110" y="3793066"/>
          <a:ext cx="7301111" cy="1083733"/>
        </a:xfrm>
        <a:prstGeom prst="rect">
          <a:avLst/>
        </a:prstGeom>
        <a:solidFill>
          <a:schemeClr val="accent4">
            <a:hueOff val="-21082205"/>
            <a:satOff val="-100000"/>
            <a:lumOff val="-2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lvl="0" algn="l" defTabSz="1022350">
            <a:lnSpc>
              <a:spcPct val="90000"/>
            </a:lnSpc>
            <a:spcBef>
              <a:spcPct val="0"/>
            </a:spcBef>
            <a:spcAft>
              <a:spcPct val="35000"/>
            </a:spcAft>
          </a:pPr>
          <a:r>
            <a:rPr lang="en-US" sz="2300" kern="1200" dirty="0" smtClean="0"/>
            <a:t>Identify ineffective changes introduced and reason for failure</a:t>
          </a:r>
          <a:endParaRPr lang="en-US" sz="2300" kern="1200" dirty="0"/>
        </a:p>
      </dsp:txBody>
      <dsp:txXfrm>
        <a:off x="752110" y="3793066"/>
        <a:ext cx="7301111" cy="1083733"/>
      </dsp:txXfrm>
    </dsp:sp>
    <dsp:sp modelId="{B4EFB9B7-9C1E-422F-AF88-33E9D37E6935}">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4">
              <a:hueOff val="-21082205"/>
              <a:satOff val="-100000"/>
              <a:lumOff val="-2156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6B8673A-04D8-4017-AEA9-AD78F6C54E2C}" type="datetimeFigureOut">
              <a:rPr lang="en-US" smtClean="0"/>
              <a:t>7/26/2019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CF07426-DA1A-4BDD-881A-58F7329D7F26}" type="slidenum">
              <a:rPr lang="en-US" smtClean="0"/>
              <a:t>‹#›</a:t>
            </a:fld>
            <a:endParaRPr lang="en-US"/>
          </a:p>
        </p:txBody>
      </p:sp>
    </p:spTree>
    <p:extLst>
      <p:ext uri="{BB962C8B-B14F-4D97-AF65-F5344CB8AC3E}">
        <p14:creationId xmlns:p14="http://schemas.microsoft.com/office/powerpoint/2010/main" val="3090061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45BEFCB-7B8B-42EB-837C-1428990C6B61}" type="datetimeFigureOut">
              <a:rPr lang="en-US" smtClean="0"/>
              <a:t>7/26/2019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94EBB1C-6689-4566-BC6A-033D81CB76B3}" type="slidenum">
              <a:rPr lang="en-US" smtClean="0"/>
              <a:t>‹#›</a:t>
            </a:fld>
            <a:endParaRPr lang="en-US"/>
          </a:p>
        </p:txBody>
      </p:sp>
    </p:spTree>
    <p:extLst>
      <p:ext uri="{BB962C8B-B14F-4D97-AF65-F5344CB8AC3E}">
        <p14:creationId xmlns:p14="http://schemas.microsoft.com/office/powerpoint/2010/main" val="407119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81002" y="5952204"/>
            <a:ext cx="2507719" cy="853236"/>
          </a:xfrm>
          <a:prstGeom prst="rect">
            <a:avLst/>
          </a:prstGeom>
        </p:spPr>
      </p:pic>
      <p:sp>
        <p:nvSpPr>
          <p:cNvPr id="11" name="Text Placeholder 10"/>
          <p:cNvSpPr>
            <a:spLocks noGrp="1"/>
          </p:cNvSpPr>
          <p:nvPr>
            <p:ph type="body" sz="quarter" idx="16" hasCustomPrompt="1"/>
          </p:nvPr>
        </p:nvSpPr>
        <p:spPr>
          <a:xfrm>
            <a:off x="220980" y="5264943"/>
            <a:ext cx="9360022" cy="1063009"/>
          </a:xfrm>
        </p:spPr>
        <p:txBody>
          <a:bodyPr anchor="b">
            <a:normAutofit/>
          </a:bodyPr>
          <a:lstStyle>
            <a:lvl1pPr marL="0" indent="0">
              <a:buNone/>
              <a:defRPr sz="2400" baseline="0"/>
            </a:lvl1pPr>
          </a:lstStyle>
          <a:p>
            <a:pPr lvl="0"/>
            <a:r>
              <a:rPr lang="en-US" dirty="0" smtClean="0"/>
              <a:t>Weekday, Month DD, YYYY</a:t>
            </a:r>
            <a:endParaRPr lang="en-US" dirty="0"/>
          </a:p>
        </p:txBody>
      </p:sp>
      <p:sp>
        <p:nvSpPr>
          <p:cNvPr id="13" name="Title 1"/>
          <p:cNvSpPr>
            <a:spLocks noGrp="1"/>
          </p:cNvSpPr>
          <p:nvPr>
            <p:ph type="ctrTitle" hasCustomPrompt="1"/>
          </p:nvPr>
        </p:nvSpPr>
        <p:spPr>
          <a:xfrm>
            <a:off x="220980" y="1770342"/>
            <a:ext cx="11750040" cy="1928812"/>
          </a:xfrm>
        </p:spPr>
        <p:txBody>
          <a:bodyPr anchor="b"/>
          <a:lstStyle>
            <a:lvl1pPr algn="l">
              <a:defRPr sz="6000" b="1"/>
            </a:lvl1pPr>
          </a:lstStyle>
          <a:p>
            <a:r>
              <a:rPr lang="en-US" dirty="0" smtClean="0"/>
              <a:t>Enter Presentation Title</a:t>
            </a:r>
            <a:endParaRPr lang="en-US" dirty="0"/>
          </a:p>
        </p:txBody>
      </p:sp>
      <p:sp>
        <p:nvSpPr>
          <p:cNvPr id="14" name="Subtitle 2"/>
          <p:cNvSpPr>
            <a:spLocks noGrp="1"/>
          </p:cNvSpPr>
          <p:nvPr>
            <p:ph type="subTitle" idx="1" hasCustomPrompt="1"/>
          </p:nvPr>
        </p:nvSpPr>
        <p:spPr>
          <a:xfrm>
            <a:off x="220980" y="4038600"/>
            <a:ext cx="11750040" cy="886897"/>
          </a:xfrm>
        </p:spPr>
        <p:txBody>
          <a:bodyPr anchor="b"/>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Enter presentation subtitle or author</a:t>
            </a:r>
            <a:endParaRPr lang="en-US" dirty="0"/>
          </a:p>
        </p:txBody>
      </p:sp>
      <p:sp>
        <p:nvSpPr>
          <p:cNvPr id="7" name="TextBox 6"/>
          <p:cNvSpPr txBox="1"/>
          <p:nvPr userDrawn="1"/>
        </p:nvSpPr>
        <p:spPr>
          <a:xfrm>
            <a:off x="0" y="6439680"/>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3225310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6491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7457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525"/>
            <a:ext cx="12192000" cy="786384"/>
          </a:xfrm>
          <a:solidFill>
            <a:srgbClr val="005DAA"/>
          </a:solidFill>
        </p:spPr>
        <p:txBody>
          <a:bodyPr lIns="274320" rIns="274320"/>
          <a:lstStyle>
            <a:lvl1pPr>
              <a:defRPr u="none" baseline="0">
                <a:solidFill>
                  <a:schemeClr val="bg1"/>
                </a:solidFill>
              </a:defRPr>
            </a:lvl1pPr>
          </a:lstStyle>
          <a:p>
            <a:r>
              <a:rPr lang="en-US" dirty="0" smtClean="0"/>
              <a:t>Enter slide title</a:t>
            </a:r>
            <a:endParaRPr lang="en-US" dirty="0"/>
          </a:p>
        </p:txBody>
      </p:sp>
      <p:sp>
        <p:nvSpPr>
          <p:cNvPr id="4" name="Slide Number Placeholder 5"/>
          <p:cNvSpPr>
            <a:spLocks noGrp="1"/>
          </p:cNvSpPr>
          <p:nvPr>
            <p:ph type="sldNum" sz="quarter" idx="12"/>
          </p:nvPr>
        </p:nvSpPr>
        <p:spPr>
          <a:xfrm>
            <a:off x="10878282" y="6476874"/>
            <a:ext cx="1054100" cy="365125"/>
          </a:xfrm>
        </p:spPr>
        <p:txBody>
          <a:bodyPr/>
          <a:lstStyle/>
          <a:p>
            <a:fld id="{6039E477-088D-487D-A482-1547B74FD154}" type="slidenum">
              <a:rPr lang="en-US" smtClean="0"/>
              <a:t>‹#›</a:t>
            </a:fld>
            <a:endParaRPr lang="en-US"/>
          </a:p>
        </p:txBody>
      </p:sp>
      <p:sp>
        <p:nvSpPr>
          <p:cNvPr id="5" name="Text Placeholder 8"/>
          <p:cNvSpPr>
            <a:spLocks noGrp="1"/>
          </p:cNvSpPr>
          <p:nvPr>
            <p:ph type="body" sz="quarter" idx="13" hasCustomPrompt="1"/>
          </p:nvPr>
        </p:nvSpPr>
        <p:spPr>
          <a:xfrm>
            <a:off x="3920692" y="6467223"/>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7" name="Content Placeholder 2"/>
          <p:cNvSpPr>
            <a:spLocks noGrp="1"/>
          </p:cNvSpPr>
          <p:nvPr>
            <p:ph idx="1"/>
          </p:nvPr>
        </p:nvSpPr>
        <p:spPr>
          <a:xfrm>
            <a:off x="257556" y="877986"/>
            <a:ext cx="11676888" cy="53858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609299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525"/>
            <a:ext cx="12192000" cy="786384"/>
          </a:xfrm>
          <a:solidFill>
            <a:srgbClr val="005DAA"/>
          </a:solidFill>
        </p:spPr>
        <p:txBody>
          <a:bodyPr lIns="274320" rIns="274320"/>
          <a:lstStyle>
            <a:lvl1pPr>
              <a:defRPr u="none" baseline="0">
                <a:solidFill>
                  <a:schemeClr val="bg1"/>
                </a:solidFill>
              </a:defRPr>
            </a:lvl1pPr>
          </a:lstStyle>
          <a:p>
            <a:r>
              <a:rPr lang="en-US" dirty="0" smtClean="0"/>
              <a:t>Enter slide title</a:t>
            </a:r>
            <a:endParaRPr lang="en-US" dirty="0"/>
          </a:p>
        </p:txBody>
      </p:sp>
      <p:sp>
        <p:nvSpPr>
          <p:cNvPr id="5" name="Text Placeholder 4"/>
          <p:cNvSpPr>
            <a:spLocks noGrp="1"/>
          </p:cNvSpPr>
          <p:nvPr>
            <p:ph type="body" sz="quarter" idx="16" hasCustomPrompt="1"/>
          </p:nvPr>
        </p:nvSpPr>
        <p:spPr>
          <a:xfrm>
            <a:off x="257556" y="886885"/>
            <a:ext cx="11676888" cy="662832"/>
          </a:xfrm>
        </p:spPr>
        <p:txBody>
          <a:bodyPr lIns="0" rIns="0" anchor="ctr">
            <a:normAutofit/>
          </a:bodyPr>
          <a:lstStyle>
            <a:lvl1pPr marL="0" indent="0">
              <a:buNone/>
              <a:defRPr sz="3200" b="1"/>
            </a:lvl1pPr>
          </a:lstStyle>
          <a:p>
            <a:pPr lvl="0"/>
            <a:r>
              <a:rPr lang="en-US" dirty="0" smtClean="0"/>
              <a:t>Enter subtitle</a:t>
            </a:r>
            <a:endParaRPr lang="en-US" dirty="0"/>
          </a:p>
        </p:txBody>
      </p:sp>
      <p:sp>
        <p:nvSpPr>
          <p:cNvPr id="6"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7"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10" name="Content Placeholder 2"/>
          <p:cNvSpPr>
            <a:spLocks noGrp="1"/>
          </p:cNvSpPr>
          <p:nvPr>
            <p:ph idx="1"/>
          </p:nvPr>
        </p:nvSpPr>
        <p:spPr>
          <a:xfrm>
            <a:off x="257556" y="1549716"/>
            <a:ext cx="11676888" cy="47249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Box 2"/>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3092806585"/>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782299" y="6486095"/>
            <a:ext cx="1315915" cy="365125"/>
          </a:xfrm>
        </p:spPr>
        <p:txBody>
          <a:bodyPr/>
          <a:lstStyle/>
          <a:p>
            <a:fld id="{6039E477-088D-487D-A482-1547B74FD154}" type="slidenum">
              <a:rPr lang="en-US" smtClean="0"/>
              <a:t>‹#›</a:t>
            </a:fld>
            <a:endParaRPr lang="en-US"/>
          </a:p>
        </p:txBody>
      </p:sp>
      <p:sp>
        <p:nvSpPr>
          <p:cNvPr id="7" name="Title 1"/>
          <p:cNvSpPr>
            <a:spLocks noGrp="1"/>
          </p:cNvSpPr>
          <p:nvPr>
            <p:ph type="title" hasCustomPrompt="1"/>
          </p:nvPr>
        </p:nvSpPr>
        <p:spPr>
          <a:xfrm>
            <a:off x="223345" y="1709739"/>
            <a:ext cx="11745311" cy="2483890"/>
          </a:xfrm>
        </p:spPr>
        <p:txBody>
          <a:bodyPr anchor="b"/>
          <a:lstStyle>
            <a:lvl1pPr>
              <a:defRPr sz="6000" b="1"/>
            </a:lvl1pPr>
          </a:lstStyle>
          <a:p>
            <a:r>
              <a:rPr lang="en-US" dirty="0" smtClean="0"/>
              <a:t>Enter Section Title</a:t>
            </a:r>
            <a:endParaRPr lang="en-US" dirty="0"/>
          </a:p>
        </p:txBody>
      </p:sp>
      <p:sp>
        <p:nvSpPr>
          <p:cNvPr id="8" name="Text Placeholder 2"/>
          <p:cNvSpPr>
            <a:spLocks noGrp="1"/>
          </p:cNvSpPr>
          <p:nvPr>
            <p:ph type="body" idx="1" hasCustomPrompt="1"/>
          </p:nvPr>
        </p:nvSpPr>
        <p:spPr>
          <a:xfrm>
            <a:off x="223345" y="4587766"/>
            <a:ext cx="11745310" cy="1187044"/>
          </a:xfrm>
        </p:spPr>
        <p:txBody>
          <a:bodyPr anchor="b"/>
          <a:lstStyle>
            <a:lvl1pPr marL="0" indent="0">
              <a:buNone/>
              <a:defRPr sz="24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section subtitle</a:t>
            </a:r>
          </a:p>
        </p:txBody>
      </p:sp>
      <p:sp>
        <p:nvSpPr>
          <p:cNvPr id="10" name="TextBox 9"/>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6945342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786384"/>
          </a:xfrm>
          <a:solidFill>
            <a:srgbClr val="005DAA"/>
          </a:solidFill>
        </p:spPr>
        <p:txBody>
          <a:bodyPr lIns="274320" rIns="274320"/>
          <a:lstStyle>
            <a:lvl1pPr>
              <a:defRPr u="none">
                <a:solidFill>
                  <a:schemeClr val="bg1"/>
                </a:solidFill>
              </a:defRPr>
            </a:lvl1pPr>
          </a:lstStyle>
          <a:p>
            <a:r>
              <a:rPr lang="en-US" dirty="0" smtClean="0"/>
              <a:t>Enter slide title</a:t>
            </a:r>
            <a:endParaRPr lang="en-US" dirty="0"/>
          </a:p>
        </p:txBody>
      </p:sp>
      <p:sp>
        <p:nvSpPr>
          <p:cNvPr id="9"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11"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12" name="Content Placeholder 2"/>
          <p:cNvSpPr>
            <a:spLocks noGrp="1"/>
          </p:cNvSpPr>
          <p:nvPr>
            <p:ph sz="half" idx="1"/>
          </p:nvPr>
        </p:nvSpPr>
        <p:spPr>
          <a:xfrm>
            <a:off x="236483" y="935152"/>
            <a:ext cx="5715000" cy="53929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half" idx="2"/>
          </p:nvPr>
        </p:nvSpPr>
        <p:spPr>
          <a:xfrm>
            <a:off x="6219444" y="935152"/>
            <a:ext cx="5715000" cy="53929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0" y="6476870"/>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778524294"/>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_subtit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 y="0"/>
            <a:ext cx="12188952" cy="786384"/>
          </a:xfrm>
          <a:solidFill>
            <a:srgbClr val="005DAA"/>
          </a:solidFill>
        </p:spPr>
        <p:txBody>
          <a:bodyPr lIns="274320" rIns="274320"/>
          <a:lstStyle>
            <a:lvl1pPr>
              <a:defRPr u="none" baseline="0">
                <a:solidFill>
                  <a:schemeClr val="bg1"/>
                </a:solidFill>
              </a:defRPr>
            </a:lvl1pPr>
          </a:lstStyle>
          <a:p>
            <a:r>
              <a:rPr lang="en-US" dirty="0" smtClean="0"/>
              <a:t>Enter slide title</a:t>
            </a:r>
            <a:endParaRPr lang="en-US" dirty="0"/>
          </a:p>
        </p:txBody>
      </p:sp>
      <p:sp>
        <p:nvSpPr>
          <p:cNvPr id="11"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13"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15" name="Text Placeholder 2"/>
          <p:cNvSpPr>
            <a:spLocks noGrp="1"/>
          </p:cNvSpPr>
          <p:nvPr>
            <p:ph type="body" idx="1" hasCustomPrompt="1"/>
          </p:nvPr>
        </p:nvSpPr>
        <p:spPr>
          <a:xfrm>
            <a:off x="256032" y="798089"/>
            <a:ext cx="5727700" cy="731996"/>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subtitle</a:t>
            </a:r>
          </a:p>
        </p:txBody>
      </p:sp>
      <p:sp>
        <p:nvSpPr>
          <p:cNvPr id="16" name="Content Placeholder 3"/>
          <p:cNvSpPr>
            <a:spLocks noGrp="1"/>
          </p:cNvSpPr>
          <p:nvPr>
            <p:ph sz="half" idx="2"/>
          </p:nvPr>
        </p:nvSpPr>
        <p:spPr>
          <a:xfrm>
            <a:off x="256032" y="1530084"/>
            <a:ext cx="5741543" cy="48460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Content Placeholder 5"/>
          <p:cNvSpPr>
            <a:spLocks noGrp="1"/>
          </p:cNvSpPr>
          <p:nvPr>
            <p:ph sz="quarter" idx="4"/>
          </p:nvPr>
        </p:nvSpPr>
        <p:spPr>
          <a:xfrm>
            <a:off x="6186042" y="1530084"/>
            <a:ext cx="5709920" cy="48460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4"/>
          <p:cNvSpPr>
            <a:spLocks noGrp="1"/>
          </p:cNvSpPr>
          <p:nvPr>
            <p:ph type="body" sz="quarter" idx="3" hasCustomPrompt="1"/>
          </p:nvPr>
        </p:nvSpPr>
        <p:spPr>
          <a:xfrm>
            <a:off x="6188074" y="786384"/>
            <a:ext cx="5705856" cy="731995"/>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subtitle</a:t>
            </a:r>
          </a:p>
        </p:txBody>
      </p:sp>
      <p:sp>
        <p:nvSpPr>
          <p:cNvPr id="14" name="TextBox 13"/>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8332020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1999" cy="786384"/>
          </a:xfrm>
          <a:solidFill>
            <a:srgbClr val="005DAA"/>
          </a:solidFill>
        </p:spPr>
        <p:txBody>
          <a:bodyPr lIns="274320" rIns="274320" anchor="ctr">
            <a:normAutofit/>
          </a:bodyPr>
          <a:lstStyle>
            <a:lvl1pPr>
              <a:defRPr sz="4400" u="none">
                <a:solidFill>
                  <a:schemeClr val="bg1"/>
                </a:solidFill>
              </a:defRPr>
            </a:lvl1pPr>
          </a:lstStyle>
          <a:p>
            <a:r>
              <a:rPr lang="en-US" dirty="0" smtClean="0"/>
              <a:t>Enter slide title</a:t>
            </a:r>
            <a:endParaRPr lang="en-US" dirty="0"/>
          </a:p>
        </p:txBody>
      </p:sp>
      <p:sp>
        <p:nvSpPr>
          <p:cNvPr id="4" name="Text Placeholder 3"/>
          <p:cNvSpPr>
            <a:spLocks noGrp="1"/>
          </p:cNvSpPr>
          <p:nvPr>
            <p:ph type="body" sz="half" idx="2" hasCustomPrompt="1"/>
          </p:nvPr>
        </p:nvSpPr>
        <p:spPr>
          <a:xfrm>
            <a:off x="256032" y="886968"/>
            <a:ext cx="4400428" cy="55138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The quick brown fox jumps over the lazy dog. </a:t>
            </a:r>
          </a:p>
        </p:txBody>
      </p:sp>
      <p:sp>
        <p:nvSpPr>
          <p:cNvPr id="9"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13"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8" name="Content Placeholder 2"/>
          <p:cNvSpPr>
            <a:spLocks noGrp="1"/>
          </p:cNvSpPr>
          <p:nvPr>
            <p:ph idx="1"/>
          </p:nvPr>
        </p:nvSpPr>
        <p:spPr>
          <a:xfrm>
            <a:off x="4751832" y="886968"/>
            <a:ext cx="7150608" cy="55138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2186325102"/>
      </p:ext>
    </p:extLst>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5992"/>
            <a:ext cx="12192000" cy="786384"/>
          </a:xfrm>
          <a:solidFill>
            <a:srgbClr val="005DAA"/>
          </a:solidFill>
        </p:spPr>
        <p:txBody>
          <a:bodyPr lIns="274320" rIns="274320" anchor="ctr">
            <a:normAutofit/>
          </a:bodyPr>
          <a:lstStyle>
            <a:lvl1pPr>
              <a:defRPr sz="4400" u="none">
                <a:solidFill>
                  <a:schemeClr val="bg1"/>
                </a:solidFill>
              </a:defRPr>
            </a:lvl1pPr>
          </a:lstStyle>
          <a:p>
            <a:r>
              <a:rPr lang="en-US" dirty="0" smtClean="0"/>
              <a:t>Enter slide title</a:t>
            </a:r>
            <a:endParaRPr lang="en-US" dirty="0"/>
          </a:p>
        </p:txBody>
      </p:sp>
      <p:sp>
        <p:nvSpPr>
          <p:cNvPr id="3" name="Picture Placeholder 2"/>
          <p:cNvSpPr>
            <a:spLocks noGrp="1"/>
          </p:cNvSpPr>
          <p:nvPr>
            <p:ph type="pic" idx="1"/>
          </p:nvPr>
        </p:nvSpPr>
        <p:spPr>
          <a:xfrm>
            <a:off x="4870937" y="886968"/>
            <a:ext cx="7031503" cy="5501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256032" y="886968"/>
            <a:ext cx="4398264" cy="550147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Enter photo caption</a:t>
            </a:r>
          </a:p>
        </p:txBody>
      </p:sp>
      <p:sp>
        <p:nvSpPr>
          <p:cNvPr id="9"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12"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10" name="TextBox 9"/>
          <p:cNvSpPr txBox="1"/>
          <p:nvPr userDrawn="1"/>
        </p:nvSpPr>
        <p:spPr>
          <a:xfrm>
            <a:off x="0" y="6476871"/>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1256315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 y="0"/>
            <a:ext cx="12188952" cy="786384"/>
          </a:xfrm>
          <a:solidFill>
            <a:srgbClr val="005DAA"/>
          </a:solidFill>
        </p:spPr>
        <p:txBody>
          <a:bodyPr lIns="274320" rIns="274320"/>
          <a:lstStyle>
            <a:lvl1pPr>
              <a:defRPr u="none">
                <a:solidFill>
                  <a:schemeClr val="bg1"/>
                </a:solidFill>
              </a:defRPr>
            </a:lvl1pPr>
          </a:lstStyle>
          <a:p>
            <a:r>
              <a:rPr lang="en-US" dirty="0" smtClean="0"/>
              <a:t>Enter slide title</a:t>
            </a:r>
            <a:endParaRPr lang="en-US" dirty="0"/>
          </a:p>
        </p:txBody>
      </p:sp>
      <p:sp>
        <p:nvSpPr>
          <p:cNvPr id="7" name="Slide Number Placeholder 5"/>
          <p:cNvSpPr>
            <a:spLocks noGrp="1"/>
          </p:cNvSpPr>
          <p:nvPr>
            <p:ph type="sldNum" sz="quarter" idx="12"/>
          </p:nvPr>
        </p:nvSpPr>
        <p:spPr>
          <a:xfrm>
            <a:off x="10880344" y="6476873"/>
            <a:ext cx="1054100" cy="365125"/>
          </a:xfrm>
        </p:spPr>
        <p:txBody>
          <a:bodyPr/>
          <a:lstStyle/>
          <a:p>
            <a:fld id="{6039E477-088D-487D-A482-1547B74FD154}" type="slidenum">
              <a:rPr lang="en-US" smtClean="0"/>
              <a:t>‹#›</a:t>
            </a:fld>
            <a:endParaRPr lang="en-US"/>
          </a:p>
        </p:txBody>
      </p:sp>
      <p:sp>
        <p:nvSpPr>
          <p:cNvPr id="10" name="Text Placeholder 8"/>
          <p:cNvSpPr>
            <a:spLocks noGrp="1"/>
          </p:cNvSpPr>
          <p:nvPr>
            <p:ph type="body" sz="quarter" idx="13" hasCustomPrompt="1"/>
          </p:nvPr>
        </p:nvSpPr>
        <p:spPr>
          <a:xfrm>
            <a:off x="3920692" y="6476871"/>
            <a:ext cx="4350617" cy="365125"/>
          </a:xfrm>
        </p:spPr>
        <p:txBody>
          <a:bodyPr anchor="ctr"/>
          <a:lstStyle>
            <a:lvl1pPr marL="0" indent="0">
              <a:buNone/>
              <a:defRPr lang="en-US" sz="1200" kern="1200" dirty="0">
                <a:solidFill>
                  <a:schemeClr val="tx1">
                    <a:tint val="75000"/>
                  </a:schemeClr>
                </a:solidFill>
                <a:latin typeface="+mn-lt"/>
                <a:ea typeface="+mn-ea"/>
                <a:cs typeface="+mn-cs"/>
              </a:defRPr>
            </a:lvl1pPr>
          </a:lstStyle>
          <a:p>
            <a:pPr lvl="0"/>
            <a:r>
              <a:rPr lang="en-US" dirty="0" smtClean="0"/>
              <a:t>Enter citation</a:t>
            </a:r>
            <a:endParaRPr lang="en-US" dirty="0"/>
          </a:p>
        </p:txBody>
      </p:sp>
      <p:sp>
        <p:nvSpPr>
          <p:cNvPr id="5" name="TextBox 4"/>
          <p:cNvSpPr txBox="1"/>
          <p:nvPr userDrawn="1"/>
        </p:nvSpPr>
        <p:spPr>
          <a:xfrm>
            <a:off x="0" y="6476870"/>
            <a:ext cx="1984248" cy="365760"/>
          </a:xfrm>
          <a:prstGeom prst="rect">
            <a:avLst/>
          </a:prstGeom>
          <a:noFill/>
        </p:spPr>
        <p:txBody>
          <a:bodyPr wrap="square" rtlCol="0">
            <a:spAutoFit/>
          </a:bodyPr>
          <a:lstStyle/>
          <a:p>
            <a:r>
              <a:rPr lang="en-US" sz="1200" dirty="0" smtClean="0">
                <a:solidFill>
                  <a:srgbClr val="898989"/>
                </a:solidFill>
              </a:rPr>
              <a:t>Division of Global HIV</a:t>
            </a:r>
            <a:r>
              <a:rPr lang="en-US" sz="1200" baseline="0" dirty="0" smtClean="0">
                <a:solidFill>
                  <a:srgbClr val="898989"/>
                </a:solidFill>
              </a:rPr>
              <a:t> &amp; TB</a:t>
            </a:r>
            <a:endParaRPr lang="en-US" sz="1200" dirty="0">
              <a:solidFill>
                <a:srgbClr val="898989"/>
              </a:solidFill>
            </a:endParaRPr>
          </a:p>
        </p:txBody>
      </p:sp>
    </p:spTree>
    <p:extLst>
      <p:ext uri="{BB962C8B-B14F-4D97-AF65-F5344CB8AC3E}">
        <p14:creationId xmlns:p14="http://schemas.microsoft.com/office/powerpoint/2010/main" val="3457968259"/>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0" y="6492875"/>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Division of Global HIV &amp; TB</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9E477-088D-487D-A482-1547B74FD154}" type="slidenum">
              <a:rPr lang="en-US" smtClean="0"/>
              <a:t>‹#›</a:t>
            </a:fld>
            <a:endParaRPr lang="en-US"/>
          </a:p>
        </p:txBody>
      </p:sp>
    </p:spTree>
    <p:extLst>
      <p:ext uri="{BB962C8B-B14F-4D97-AF65-F5344CB8AC3E}">
        <p14:creationId xmlns:p14="http://schemas.microsoft.com/office/powerpoint/2010/main" val="3921378855"/>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60" r:id="rId3"/>
    <p:sldLayoutId id="2147483651" r:id="rId4"/>
    <p:sldLayoutId id="2147483661" r:id="rId5"/>
    <p:sldLayoutId id="2147483663" r:id="rId6"/>
    <p:sldLayoutId id="2147483656" r:id="rId7"/>
    <p:sldLayoutId id="2147483657" r:id="rId8"/>
    <p:sldLayoutId id="2147483654" r:id="rId9"/>
    <p:sldLayoutId id="2147483655" r:id="rId10"/>
    <p:sldLayoutId id="2147483658"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mailto:oej4@cdc.go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mtClean="0"/>
              <a:t>July 22, 2019</a:t>
            </a:r>
            <a:endParaRPr lang="en-US"/>
          </a:p>
        </p:txBody>
      </p:sp>
      <p:sp>
        <p:nvSpPr>
          <p:cNvPr id="3" name="Title 2"/>
          <p:cNvSpPr>
            <a:spLocks noGrp="1"/>
          </p:cNvSpPr>
          <p:nvPr>
            <p:ph type="ctrTitle"/>
          </p:nvPr>
        </p:nvSpPr>
        <p:spPr/>
        <p:txBody>
          <a:bodyPr/>
          <a:lstStyle/>
          <a:p>
            <a:r>
              <a:rPr lang="en-US" dirty="0"/>
              <a:t>Siyenza Best Practices</a:t>
            </a:r>
          </a:p>
        </p:txBody>
      </p:sp>
      <p:sp>
        <p:nvSpPr>
          <p:cNvPr id="4" name="Subtitle 3"/>
          <p:cNvSpPr>
            <a:spLocks noGrp="1"/>
          </p:cNvSpPr>
          <p:nvPr>
            <p:ph type="subTitle" idx="1"/>
          </p:nvPr>
        </p:nvSpPr>
        <p:spPr/>
        <p:txBody>
          <a:bodyPr/>
          <a:lstStyle/>
          <a:p>
            <a:r>
              <a:rPr lang="en-US" dirty="0" smtClean="0"/>
              <a:t>Maria Insua</a:t>
            </a:r>
            <a:endParaRPr lang="en-US" dirty="0"/>
          </a:p>
        </p:txBody>
      </p:sp>
    </p:spTree>
    <p:extLst>
      <p:ext uri="{BB962C8B-B14F-4D97-AF65-F5344CB8AC3E}">
        <p14:creationId xmlns:p14="http://schemas.microsoft.com/office/powerpoint/2010/main" val="160155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07"/>
            <a:ext cx="12192000" cy="786384"/>
          </a:xfrm>
        </p:spPr>
        <p:txBody>
          <a:bodyPr/>
          <a:lstStyle/>
          <a:p>
            <a:r>
              <a:rPr lang="en-US" dirty="0" smtClean="0"/>
              <a:t>Linkage, Data Quality, Retention TDY Team 1</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10</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a:xfrm>
            <a:off x="255494" y="1081407"/>
            <a:ext cx="11676888" cy="5385816"/>
          </a:xfrm>
        </p:spPr>
        <p:txBody>
          <a:bodyPr>
            <a:normAutofit fontScale="77500" lnSpcReduction="20000"/>
          </a:bodyPr>
          <a:lstStyle/>
          <a:p>
            <a:pPr marL="0" indent="0">
              <a:buNone/>
            </a:pPr>
            <a:r>
              <a:rPr lang="en-US" dirty="0" smtClean="0">
                <a:latin typeface="+mj-lt"/>
              </a:rPr>
              <a:t>Linkage</a:t>
            </a:r>
          </a:p>
          <a:p>
            <a:r>
              <a:rPr lang="en-US" dirty="0" smtClean="0">
                <a:latin typeface="+mj-lt"/>
              </a:rPr>
              <a:t>Ensure all in TB case identification reregister , TB presumptive have a documented, recent HIV Status. If HIV positive, ensure system in place to make sure they are ART and follow-up those who are HIV+/not on ART immediately. </a:t>
            </a:r>
          </a:p>
          <a:p>
            <a:endParaRPr lang="en-US" dirty="0" smtClean="0">
              <a:latin typeface="+mj-lt"/>
            </a:endParaRPr>
          </a:p>
          <a:p>
            <a:pPr marL="0" indent="0">
              <a:buNone/>
            </a:pPr>
            <a:r>
              <a:rPr lang="en-US" dirty="0" smtClean="0">
                <a:latin typeface="+mj-lt"/>
              </a:rPr>
              <a:t>Data Quality</a:t>
            </a:r>
          </a:p>
          <a:p>
            <a:r>
              <a:rPr lang="en-US" dirty="0" smtClean="0">
                <a:latin typeface="+mj-lt"/>
              </a:rPr>
              <a:t>Ensure your site has up to date antivirus software and external back up of data. </a:t>
            </a:r>
          </a:p>
          <a:p>
            <a:r>
              <a:rPr lang="en-US" dirty="0">
                <a:latin typeface="+mj-lt"/>
              </a:rPr>
              <a:t>A</a:t>
            </a:r>
            <a:r>
              <a:rPr lang="en-US" dirty="0" smtClean="0">
                <a:latin typeface="+mj-lt"/>
              </a:rPr>
              <a:t>sking </a:t>
            </a:r>
            <a:r>
              <a:rPr lang="en-US" dirty="0">
                <a:latin typeface="+mj-lt"/>
              </a:rPr>
              <a:t>all clients at reception check-in for their current phone number and address has been helpful in having an up-to-date profile on the </a:t>
            </a:r>
            <a:r>
              <a:rPr lang="en-US" dirty="0" smtClean="0">
                <a:latin typeface="+mj-lt"/>
              </a:rPr>
              <a:t>clients (Team 7). Also have phone number updated in paper HPRS file by clinician so data capturer can update in tier. DCs must be routinely updating the HPRS paper file number into Tier.net.</a:t>
            </a:r>
          </a:p>
          <a:p>
            <a:r>
              <a:rPr lang="en-US" dirty="0" smtClean="0">
                <a:latin typeface="+mj-lt"/>
              </a:rPr>
              <a:t>Verify everywhere (TDY team 2), registration, consulting rooms,  and even adherence club-</a:t>
            </a:r>
            <a:r>
              <a:rPr lang="en-US" dirty="0" smtClean="0">
                <a:solidFill>
                  <a:srgbClr val="000000"/>
                </a:solidFill>
                <a:latin typeface="+mj-lt"/>
                <a:cs typeface="Segoe UI" panose="020B0502040204020203" pitchFamily="34" charset="0"/>
              </a:rPr>
              <a:t>w</a:t>
            </a:r>
            <a:r>
              <a:rPr lang="en-US" altLang="en-US" dirty="0" smtClean="0">
                <a:solidFill>
                  <a:srgbClr val="000000"/>
                </a:solidFill>
                <a:latin typeface="+mj-lt"/>
                <a:cs typeface="Segoe UI" panose="020B0502040204020203" pitchFamily="34" charset="0"/>
              </a:rPr>
              <a:t>hoever </a:t>
            </a:r>
            <a:r>
              <a:rPr lang="en-US" altLang="en-US" dirty="0">
                <a:solidFill>
                  <a:srgbClr val="000000"/>
                </a:solidFill>
                <a:latin typeface="+mj-lt"/>
                <a:cs typeface="Segoe UI" panose="020B0502040204020203" pitchFamily="34" charset="0"/>
              </a:rPr>
              <a:t>is leading the adherence club has been instructed to hold onto the list and verify patient contact information before allowing the patient to sign off on the </a:t>
            </a:r>
            <a:r>
              <a:rPr lang="en-US" altLang="en-US" dirty="0" smtClean="0">
                <a:solidFill>
                  <a:srgbClr val="000000"/>
                </a:solidFill>
                <a:latin typeface="+mj-lt"/>
                <a:cs typeface="Segoe UI" panose="020B0502040204020203" pitchFamily="34" charset="0"/>
              </a:rPr>
              <a:t>manifest.</a:t>
            </a:r>
            <a:endParaRPr lang="en-US" altLang="en-US" sz="5400" dirty="0">
              <a:latin typeface="+mj-lt"/>
            </a:endParaRPr>
          </a:p>
          <a:p>
            <a:endParaRPr lang="en-US" dirty="0">
              <a:latin typeface="+mj-lt"/>
            </a:endParaRPr>
          </a:p>
          <a:p>
            <a:pPr marL="0" indent="0">
              <a:buNone/>
            </a:pPr>
            <a:r>
              <a:rPr lang="en-US" dirty="0" smtClean="0">
                <a:latin typeface="+mj-lt"/>
              </a:rPr>
              <a:t>Retention</a:t>
            </a:r>
          </a:p>
          <a:p>
            <a:r>
              <a:rPr lang="en-US" dirty="0" smtClean="0">
                <a:latin typeface="+mj-lt"/>
              </a:rPr>
              <a:t>Ensure all NDOH staff have access to </a:t>
            </a:r>
            <a:r>
              <a:rPr lang="en-US" dirty="0" err="1" smtClean="0">
                <a:latin typeface="+mj-lt"/>
              </a:rPr>
              <a:t>Labtrak</a:t>
            </a:r>
            <a:r>
              <a:rPr lang="en-US" dirty="0" smtClean="0">
                <a:latin typeface="+mj-lt"/>
              </a:rPr>
              <a:t> to track those in on missing and uLTFU lists. </a:t>
            </a:r>
          </a:p>
          <a:p>
            <a:endParaRPr lang="en-US" dirty="0"/>
          </a:p>
          <a:p>
            <a:endParaRPr lang="en-US" dirty="0"/>
          </a:p>
        </p:txBody>
      </p:sp>
      <p:sp>
        <p:nvSpPr>
          <p:cNvPr id="6" name="Rectangle 1"/>
          <p:cNvSpPr>
            <a:spLocks noChangeArrowheads="1"/>
          </p:cNvSpPr>
          <p:nvPr/>
        </p:nvSpPr>
        <p:spPr bwMode="auto">
          <a:xfrm>
            <a:off x="0" y="874537"/>
            <a:ext cx="10500360"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7556" y="-742462"/>
            <a:ext cx="1846142" cy="212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83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Silent Transfers,  VL –  TDY Team 2</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11</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a:xfrm>
            <a:off x="255494" y="1091058"/>
            <a:ext cx="11676888" cy="5385816"/>
          </a:xfrm>
        </p:spPr>
        <p:txBody>
          <a:bodyPr>
            <a:normAutofit lnSpcReduction="10000"/>
          </a:bodyPr>
          <a:lstStyle/>
          <a:p>
            <a:pPr marL="0" indent="0">
              <a:buNone/>
            </a:pPr>
            <a:r>
              <a:rPr lang="en-US" altLang="en-US" dirty="0" smtClean="0">
                <a:solidFill>
                  <a:srgbClr val="000000"/>
                </a:solidFill>
                <a:latin typeface="Segoe UI" panose="020B0502040204020203" pitchFamily="34" charset="0"/>
                <a:cs typeface="Segoe UI" panose="020B0502040204020203" pitchFamily="34" charset="0"/>
              </a:rPr>
              <a:t>Transfer Outs are fast-tracked</a:t>
            </a:r>
          </a:p>
          <a:p>
            <a:r>
              <a:rPr lang="en-US" altLang="en-US" dirty="0" smtClean="0">
                <a:solidFill>
                  <a:srgbClr val="000000"/>
                </a:solidFill>
                <a:latin typeface="Segoe UI" panose="020B0502040204020203" pitchFamily="34" charset="0"/>
                <a:cs typeface="Segoe UI" panose="020B0502040204020203" pitchFamily="34" charset="0"/>
              </a:rPr>
              <a:t>1) Asked </a:t>
            </a:r>
            <a:r>
              <a:rPr lang="en-US" altLang="en-US" dirty="0">
                <a:solidFill>
                  <a:srgbClr val="000000"/>
                </a:solidFill>
                <a:latin typeface="Segoe UI" panose="020B0502040204020203" pitchFamily="34" charset="0"/>
                <a:cs typeface="Segoe UI" panose="020B0502040204020203" pitchFamily="34" charset="0"/>
              </a:rPr>
              <a:t>the curator/person managing the waiting areas to let patients know that if they need to transfer out they will be fast tracked (go straight to registration, DC prints out </a:t>
            </a:r>
            <a:r>
              <a:rPr lang="en-US" altLang="en-US" dirty="0" smtClean="0">
                <a:solidFill>
                  <a:srgbClr val="000000"/>
                </a:solidFill>
                <a:latin typeface="Segoe UI" panose="020B0502040204020203" pitchFamily="34" charset="0"/>
                <a:cs typeface="Segoe UI" panose="020B0502040204020203" pitchFamily="34" charset="0"/>
              </a:rPr>
              <a:t>transfer </a:t>
            </a:r>
            <a:r>
              <a:rPr lang="en-US" altLang="en-US" dirty="0">
                <a:solidFill>
                  <a:srgbClr val="000000"/>
                </a:solidFill>
                <a:latin typeface="Segoe UI" panose="020B0502040204020203" pitchFamily="34" charset="0"/>
                <a:cs typeface="Segoe UI" panose="020B0502040204020203" pitchFamily="34" charset="0"/>
              </a:rPr>
              <a:t>letter, go straight to consulting room where PN signs off on letter and writes transfer info in patient chart--patient leaves) </a:t>
            </a:r>
          </a:p>
          <a:p>
            <a:r>
              <a:rPr lang="en-US" altLang="en-US" dirty="0" smtClean="0">
                <a:solidFill>
                  <a:srgbClr val="000000"/>
                </a:solidFill>
                <a:latin typeface="Segoe UI" panose="020B0502040204020203" pitchFamily="34" charset="0"/>
                <a:cs typeface="Segoe UI" panose="020B0502040204020203" pitchFamily="34" charset="0"/>
              </a:rPr>
              <a:t>2</a:t>
            </a:r>
            <a:r>
              <a:rPr lang="en-US" altLang="en-US" dirty="0">
                <a:solidFill>
                  <a:srgbClr val="000000"/>
                </a:solidFill>
                <a:latin typeface="Segoe UI" panose="020B0502040204020203" pitchFamily="34" charset="0"/>
                <a:cs typeface="Segoe UI" panose="020B0502040204020203" pitchFamily="34" charset="0"/>
              </a:rPr>
              <a:t>) Put up a sign in the waiting area telling patients that if they need to transfer they will be </a:t>
            </a:r>
            <a:r>
              <a:rPr lang="en-US" altLang="en-US" dirty="0" smtClean="0">
                <a:solidFill>
                  <a:srgbClr val="000000"/>
                </a:solidFill>
                <a:latin typeface="Segoe UI" panose="020B0502040204020203" pitchFamily="34" charset="0"/>
                <a:cs typeface="Segoe UI" panose="020B0502040204020203" pitchFamily="34" charset="0"/>
              </a:rPr>
              <a:t>fast-tracked</a:t>
            </a:r>
          </a:p>
          <a:p>
            <a:r>
              <a:rPr lang="en-US" altLang="en-US" dirty="0" smtClean="0">
                <a:solidFill>
                  <a:srgbClr val="000000"/>
                </a:solidFill>
                <a:latin typeface="Segoe UI" panose="020B0502040204020203" pitchFamily="34" charset="0"/>
                <a:cs typeface="Segoe UI" panose="020B0502040204020203" pitchFamily="34" charset="0"/>
              </a:rPr>
              <a:t> </a:t>
            </a:r>
            <a:r>
              <a:rPr lang="en-US" altLang="en-US" dirty="0">
                <a:solidFill>
                  <a:srgbClr val="000000"/>
                </a:solidFill>
                <a:latin typeface="Segoe UI" panose="020B0502040204020203" pitchFamily="34" charset="0"/>
                <a:cs typeface="Segoe UI" panose="020B0502040204020203" pitchFamily="34" charset="0"/>
              </a:rPr>
              <a:t>3) PNs tell patients during consulting that they will be fast tracked if they ever need to transfer in future</a:t>
            </a:r>
            <a:endParaRPr lang="en-US" altLang="en-US" sz="5400" dirty="0">
              <a:latin typeface="Arial" panose="020B0604020202020204" pitchFamily="34" charset="0"/>
            </a:endParaRPr>
          </a:p>
          <a:p>
            <a:endParaRPr lang="en-US" dirty="0" smtClean="0"/>
          </a:p>
          <a:p>
            <a:pPr marL="0" indent="0">
              <a:buNone/>
            </a:pPr>
            <a:r>
              <a:rPr lang="en-US" dirty="0" smtClean="0"/>
              <a:t>VL</a:t>
            </a:r>
          </a:p>
          <a:p>
            <a:r>
              <a:rPr lang="en-US" dirty="0" smtClean="0"/>
              <a:t>DC flagged charts with due for VL and increased coverage from 30% to 80+% </a:t>
            </a:r>
            <a:endParaRPr lang="en-US" dirty="0"/>
          </a:p>
        </p:txBody>
      </p:sp>
    </p:spTree>
    <p:extLst>
      <p:ext uri="{BB962C8B-B14F-4D97-AF65-F5344CB8AC3E}">
        <p14:creationId xmlns:p14="http://schemas.microsoft.com/office/powerpoint/2010/main" val="2969933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a:t>
            </a:r>
            <a:r>
              <a:rPr lang="en-US" dirty="0"/>
              <a:t>–</a:t>
            </a:r>
            <a:r>
              <a:rPr lang="en-US" dirty="0" smtClean="0"/>
              <a:t> TDY Team 4</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12</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p:txBody>
          <a:bodyPr/>
          <a:lstStyle/>
          <a:p>
            <a:r>
              <a:rPr lang="en-US" dirty="0"/>
              <a:t>T</a:t>
            </a:r>
            <a:r>
              <a:rPr lang="en-US" dirty="0" smtClean="0"/>
              <a:t>racer </a:t>
            </a:r>
            <a:r>
              <a:rPr lang="en-US" dirty="0"/>
              <a:t>at one of our sites has taken it upon himself to call all of the ART patients coming in the next day  to remind them of their appointment.  This reduces the numbers of missed appointments due to forgetting their appointment</a:t>
            </a:r>
          </a:p>
        </p:txBody>
      </p:sp>
    </p:spTree>
    <p:extLst>
      <p:ext uri="{BB962C8B-B14F-4D97-AF65-F5344CB8AC3E}">
        <p14:creationId xmlns:p14="http://schemas.microsoft.com/office/powerpoint/2010/main" val="423635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and Linkage – TDY Team 6</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13</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p:txBody>
          <a:bodyPr>
            <a:normAutofit fontScale="77500" lnSpcReduction="20000"/>
          </a:bodyPr>
          <a:lstStyle/>
          <a:p>
            <a:r>
              <a:rPr lang="en-US" dirty="0"/>
              <a:t>W</a:t>
            </a:r>
            <a:r>
              <a:rPr lang="en-US" dirty="0" smtClean="0"/>
              <a:t>ritten </a:t>
            </a:r>
            <a:r>
              <a:rPr lang="en-US" dirty="0"/>
              <a:t>process for the linkage officer at one of our </a:t>
            </a:r>
            <a:r>
              <a:rPr lang="en-US" dirty="0" smtClean="0"/>
              <a:t>facilities. </a:t>
            </a:r>
          </a:p>
          <a:p>
            <a:pPr lvl="1"/>
            <a:r>
              <a:rPr lang="en-US" dirty="0" smtClean="0"/>
              <a:t>Shared </a:t>
            </a:r>
            <a:r>
              <a:rPr lang="en-US" dirty="0"/>
              <a:t>it with other linkage officers. I’m not sure if it is very different from the retention pointers that you have below. </a:t>
            </a:r>
          </a:p>
          <a:p>
            <a:pPr lvl="0"/>
            <a:r>
              <a:rPr lang="en-US" dirty="0" smtClean="0"/>
              <a:t>Day </a:t>
            </a:r>
            <a:r>
              <a:rPr lang="en-US" dirty="0"/>
              <a:t>-1: Appointment list generated, files are pulled, and bulk SMS reminders sent to entire list</a:t>
            </a:r>
          </a:p>
          <a:p>
            <a:pPr lvl="0"/>
            <a:r>
              <a:rPr lang="en-US" dirty="0"/>
              <a:t>Day </a:t>
            </a:r>
            <a:r>
              <a:rPr lang="en-US" dirty="0" smtClean="0"/>
              <a:t> 0: (</a:t>
            </a:r>
            <a:r>
              <a:rPr lang="en-US" dirty="0"/>
              <a:t>Appointment </a:t>
            </a:r>
            <a:r>
              <a:rPr lang="en-US" dirty="0" smtClean="0"/>
              <a:t>day) – Files </a:t>
            </a:r>
            <a:r>
              <a:rPr lang="en-US" dirty="0"/>
              <a:t>from clients not seen are given to </a:t>
            </a:r>
            <a:r>
              <a:rPr lang="en-US" dirty="0" smtClean="0"/>
              <a:t>the Linkage Officer</a:t>
            </a:r>
            <a:endParaRPr lang="en-US" dirty="0"/>
          </a:p>
          <a:p>
            <a:pPr lvl="0"/>
            <a:r>
              <a:rPr lang="en-US" dirty="0"/>
              <a:t>Day </a:t>
            </a:r>
            <a:r>
              <a:rPr lang="en-US" dirty="0" smtClean="0"/>
              <a:t> 1</a:t>
            </a:r>
            <a:r>
              <a:rPr lang="en-US" dirty="0"/>
              <a:t>: All clients who missed appointments the day before are called and outcomes are entered into the missed appointment register (custom printed daily as provided by HST). </a:t>
            </a:r>
            <a:r>
              <a:rPr lang="en-US" dirty="0" smtClean="0"/>
              <a:t>Files </a:t>
            </a:r>
            <a:r>
              <a:rPr lang="en-US" dirty="0"/>
              <a:t>are then returned to the filing room</a:t>
            </a:r>
          </a:p>
          <a:p>
            <a:pPr lvl="0"/>
            <a:r>
              <a:rPr lang="en-US" dirty="0"/>
              <a:t>Day 8: HST </a:t>
            </a:r>
            <a:r>
              <a:rPr lang="en-US" dirty="0">
                <a:solidFill>
                  <a:schemeClr val="accent3"/>
                </a:solidFill>
              </a:rPr>
              <a:t>generates 8 day missing </a:t>
            </a:r>
            <a:r>
              <a:rPr lang="en-US" dirty="0"/>
              <a:t>list and these files are pulled.  All clients on this list, are screened for classification </a:t>
            </a:r>
            <a:r>
              <a:rPr lang="en-US" dirty="0" smtClean="0"/>
              <a:t>errors, </a:t>
            </a:r>
            <a:r>
              <a:rPr lang="en-US" dirty="0"/>
              <a:t>and if </a:t>
            </a:r>
            <a:r>
              <a:rPr lang="en-US" i="1" dirty="0"/>
              <a:t>truly </a:t>
            </a:r>
            <a:r>
              <a:rPr lang="en-US" i="1" dirty="0" smtClean="0"/>
              <a:t>missing</a:t>
            </a:r>
            <a:r>
              <a:rPr lang="en-US" dirty="0" smtClean="0"/>
              <a:t>,</a:t>
            </a:r>
            <a:r>
              <a:rPr lang="en-US" i="1" dirty="0" smtClean="0"/>
              <a:t> </a:t>
            </a:r>
            <a:r>
              <a:rPr lang="en-US" dirty="0"/>
              <a:t>are entered (EM) into the tracing register and a cycle of phone </a:t>
            </a:r>
            <a:r>
              <a:rPr lang="en-US" dirty="0" smtClean="0"/>
              <a:t>calls/home </a:t>
            </a:r>
            <a:r>
              <a:rPr lang="en-US" dirty="0"/>
              <a:t>tracing </a:t>
            </a:r>
            <a:r>
              <a:rPr lang="en-US" dirty="0" smtClean="0"/>
              <a:t>starts.</a:t>
            </a:r>
            <a:r>
              <a:rPr lang="en-US" dirty="0"/>
              <a:t> </a:t>
            </a:r>
            <a:r>
              <a:rPr lang="en-US" dirty="0" smtClean="0"/>
              <a:t>All </a:t>
            </a:r>
            <a:r>
              <a:rPr lang="en-US" dirty="0"/>
              <a:t>clients receive an outcome in the register within 2 weeks.</a:t>
            </a:r>
          </a:p>
          <a:p>
            <a:pPr lvl="0"/>
            <a:r>
              <a:rPr lang="en-US" dirty="0"/>
              <a:t>Day 29: HST </a:t>
            </a:r>
            <a:r>
              <a:rPr lang="en-US" dirty="0">
                <a:solidFill>
                  <a:schemeClr val="accent3"/>
                </a:solidFill>
              </a:rPr>
              <a:t>generates 29 day missing list</a:t>
            </a:r>
            <a:r>
              <a:rPr lang="en-US" dirty="0"/>
              <a:t> and these files are pulled. </a:t>
            </a:r>
            <a:r>
              <a:rPr lang="en-US" dirty="0" smtClean="0"/>
              <a:t>All </a:t>
            </a:r>
            <a:r>
              <a:rPr lang="en-US" dirty="0"/>
              <a:t>clients on this list, are screened for classification </a:t>
            </a:r>
            <a:r>
              <a:rPr lang="en-US" dirty="0" smtClean="0"/>
              <a:t>errors, </a:t>
            </a:r>
            <a:r>
              <a:rPr lang="en-US" dirty="0"/>
              <a:t>and if </a:t>
            </a:r>
            <a:r>
              <a:rPr lang="en-US" i="1" dirty="0"/>
              <a:t>truly </a:t>
            </a:r>
            <a:r>
              <a:rPr lang="en-US" i="1" dirty="0" smtClean="0"/>
              <a:t>missing</a:t>
            </a:r>
            <a:r>
              <a:rPr lang="en-US" dirty="0" smtClean="0"/>
              <a:t>, </a:t>
            </a:r>
            <a:r>
              <a:rPr lang="en-US" dirty="0"/>
              <a:t>are entered again (LM) into the tracing register and a second cycle of phone </a:t>
            </a:r>
            <a:r>
              <a:rPr lang="en-US" dirty="0" smtClean="0"/>
              <a:t>calls/home </a:t>
            </a:r>
            <a:r>
              <a:rPr lang="en-US" dirty="0"/>
              <a:t>tracing </a:t>
            </a:r>
            <a:r>
              <a:rPr lang="en-US" dirty="0" smtClean="0"/>
              <a:t>starts.</a:t>
            </a:r>
            <a:r>
              <a:rPr lang="en-US" dirty="0"/>
              <a:t> </a:t>
            </a:r>
            <a:r>
              <a:rPr lang="en-US" dirty="0" smtClean="0"/>
              <a:t>All </a:t>
            </a:r>
            <a:r>
              <a:rPr lang="en-US" dirty="0"/>
              <a:t>clients receive an outcome in the register within 1 month.</a:t>
            </a:r>
          </a:p>
          <a:p>
            <a:pPr lvl="0"/>
            <a:r>
              <a:rPr lang="en-US" dirty="0"/>
              <a:t>Day 90: clients still missing will show up on the </a:t>
            </a:r>
            <a:r>
              <a:rPr lang="en-US" dirty="0" err="1"/>
              <a:t>uLTFU</a:t>
            </a:r>
            <a:r>
              <a:rPr lang="en-US" dirty="0"/>
              <a:t> list (from tier.net).  </a:t>
            </a:r>
            <a:endParaRPr lang="en-US" dirty="0" smtClean="0"/>
          </a:p>
          <a:p>
            <a:pPr lvl="1"/>
            <a:r>
              <a:rPr lang="en-US" i="1" dirty="0" smtClean="0"/>
              <a:t>Clients </a:t>
            </a:r>
            <a:r>
              <a:rPr lang="en-US" i="1" dirty="0"/>
              <a:t>with two prior unsuccessful tracing cycles will be signed off by clinical staff as confirmed LTFU using the documentation in the tracing register.</a:t>
            </a:r>
          </a:p>
          <a:p>
            <a:endParaRPr lang="en-US" dirty="0"/>
          </a:p>
        </p:txBody>
      </p:sp>
    </p:spTree>
    <p:extLst>
      <p:ext uri="{BB962C8B-B14F-4D97-AF65-F5344CB8AC3E}">
        <p14:creationId xmlns:p14="http://schemas.microsoft.com/office/powerpoint/2010/main" val="3814034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DQA for Early Missed Visits – TDY Team 7</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14</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p:txBody>
          <a:bodyPr/>
          <a:lstStyle/>
          <a:p>
            <a:r>
              <a:rPr lang="en-US" dirty="0"/>
              <a:t>Mogwase </a:t>
            </a:r>
            <a:r>
              <a:rPr lang="en-US" dirty="0" smtClean="0"/>
              <a:t>Clinic – Carrying out </a:t>
            </a:r>
            <a:r>
              <a:rPr lang="en-US" dirty="0"/>
              <a:t>a DQA for early missed visits. </a:t>
            </a:r>
            <a:endParaRPr lang="en-US" dirty="0" smtClean="0"/>
          </a:p>
          <a:p>
            <a:endParaRPr lang="en-US" dirty="0" smtClean="0"/>
          </a:p>
          <a:p>
            <a:pPr lvl="1"/>
            <a:r>
              <a:rPr lang="en-US" dirty="0"/>
              <a:t>G</a:t>
            </a:r>
            <a:r>
              <a:rPr lang="en-US" dirty="0" smtClean="0"/>
              <a:t>oing </a:t>
            </a:r>
            <a:r>
              <a:rPr lang="en-US" dirty="0"/>
              <a:t>through the files and harmonizing appointment dates in patients’ files and tier.net as these are not harmonized in a number of patients leading to tier.net highlighting patients as lost to follow up when not. </a:t>
            </a:r>
            <a:endParaRPr lang="en-US" dirty="0" smtClean="0"/>
          </a:p>
          <a:p>
            <a:pPr lvl="1"/>
            <a:endParaRPr lang="en-US" dirty="0" smtClean="0"/>
          </a:p>
          <a:p>
            <a:pPr lvl="1"/>
            <a:r>
              <a:rPr lang="en-US" dirty="0" smtClean="0"/>
              <a:t>Placed </a:t>
            </a:r>
            <a:r>
              <a:rPr lang="en-US" dirty="0"/>
              <a:t>a community health worker in the maternal and child health clinics to pull up files of ART patients who attend these clinics and update their appointment records as it has been observed that some ART mothers receive medications from maternal child health clinics without the files being updated leading to tier.net highlighting these patients as early and late missed visits.</a:t>
            </a:r>
          </a:p>
          <a:p>
            <a:endParaRPr lang="en-US" dirty="0"/>
          </a:p>
        </p:txBody>
      </p:sp>
    </p:spTree>
    <p:extLst>
      <p:ext uri="{BB962C8B-B14F-4D97-AF65-F5344CB8AC3E}">
        <p14:creationId xmlns:p14="http://schemas.microsoft.com/office/powerpoint/2010/main" val="3216699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Managers – Some DSPs and ICAP QI Project</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15</a:t>
            </a:fld>
            <a:endParaRPr lang="en-US"/>
          </a:p>
        </p:txBody>
      </p:sp>
      <p:sp>
        <p:nvSpPr>
          <p:cNvPr id="8" name="Text Placeholder 7"/>
          <p:cNvSpPr>
            <a:spLocks noGrp="1"/>
          </p:cNvSpPr>
          <p:nvPr>
            <p:ph type="body" sz="quarter" idx="13"/>
          </p:nvPr>
        </p:nvSpPr>
        <p:spPr/>
        <p:txBody>
          <a:bodyPr/>
          <a:lstStyle/>
          <a:p>
            <a:endParaRPr lang="en-US"/>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62841" y="937299"/>
            <a:ext cx="4044142" cy="5390804"/>
          </a:xfrm>
        </p:spPr>
      </p:pic>
      <p:sp>
        <p:nvSpPr>
          <p:cNvPr id="7" name="Content Placeholder 6"/>
          <p:cNvSpPr>
            <a:spLocks noGrp="1"/>
          </p:cNvSpPr>
          <p:nvPr>
            <p:ph sz="half" idx="2"/>
          </p:nvPr>
        </p:nvSpPr>
        <p:spPr>
          <a:xfrm>
            <a:off x="4730620" y="935152"/>
            <a:ext cx="7203824" cy="5392951"/>
          </a:xfrm>
        </p:spPr>
        <p:txBody>
          <a:bodyPr>
            <a:normAutofit/>
          </a:bodyPr>
          <a:lstStyle/>
          <a:p>
            <a:r>
              <a:rPr lang="en-US" dirty="0" smtClean="0"/>
              <a:t>Hands </a:t>
            </a:r>
            <a:r>
              <a:rPr lang="en-US" dirty="0"/>
              <a:t>out business cards to each one of his </a:t>
            </a:r>
            <a:r>
              <a:rPr lang="en-US" dirty="0" smtClean="0"/>
              <a:t>clients</a:t>
            </a:r>
          </a:p>
          <a:p>
            <a:r>
              <a:rPr lang="en-US" dirty="0" smtClean="0"/>
              <a:t>Has </a:t>
            </a:r>
            <a:r>
              <a:rPr lang="en-US" dirty="0"/>
              <a:t>a personal cell dedicated to managing his list of </a:t>
            </a:r>
            <a:r>
              <a:rPr lang="en-US" dirty="0" smtClean="0"/>
              <a:t>clients </a:t>
            </a:r>
            <a:r>
              <a:rPr lang="en-US" dirty="0"/>
              <a:t> </a:t>
            </a:r>
            <a:endParaRPr lang="en-US" dirty="0" smtClean="0"/>
          </a:p>
          <a:p>
            <a:r>
              <a:rPr lang="en-US" dirty="0" smtClean="0"/>
              <a:t>Introduced </a:t>
            </a:r>
            <a:r>
              <a:rPr lang="en-US" dirty="0"/>
              <a:t>a “client-center” feel to the care the clinic was providing. </a:t>
            </a:r>
            <a:endParaRPr lang="en-US" dirty="0" smtClean="0"/>
          </a:p>
          <a:p>
            <a:r>
              <a:rPr lang="en-US" dirty="0" smtClean="0"/>
              <a:t>Potential Roles:</a:t>
            </a:r>
          </a:p>
          <a:p>
            <a:pPr lvl="1"/>
            <a:r>
              <a:rPr lang="en-US" dirty="0" smtClean="0"/>
              <a:t>Send appointment reminders</a:t>
            </a:r>
          </a:p>
          <a:p>
            <a:pPr lvl="1"/>
            <a:r>
              <a:rPr lang="en-US" dirty="0" smtClean="0"/>
              <a:t>Reschedule </a:t>
            </a:r>
            <a:r>
              <a:rPr lang="en-US" dirty="0"/>
              <a:t>clinic </a:t>
            </a:r>
            <a:r>
              <a:rPr lang="en-US" dirty="0" smtClean="0"/>
              <a:t>visits</a:t>
            </a:r>
          </a:p>
          <a:p>
            <a:pPr lvl="1"/>
            <a:r>
              <a:rPr lang="en-US" dirty="0" smtClean="0"/>
              <a:t>Follow up missed appointments</a:t>
            </a:r>
          </a:p>
          <a:p>
            <a:pPr lvl="1"/>
            <a:r>
              <a:rPr lang="en-US" dirty="0" smtClean="0"/>
              <a:t>Follow up high viral load/missed VL</a:t>
            </a:r>
            <a:endParaRPr lang="en-US" dirty="0"/>
          </a:p>
        </p:txBody>
      </p:sp>
    </p:spTree>
    <p:extLst>
      <p:ext uri="{BB962C8B-B14F-4D97-AF65-F5344CB8AC3E}">
        <p14:creationId xmlns:p14="http://schemas.microsoft.com/office/powerpoint/2010/main" val="3686212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Your feedback is critical</a:t>
            </a:r>
            <a:endParaRPr lang="en-US" dirty="0"/>
          </a:p>
        </p:txBody>
      </p:sp>
      <p:sp>
        <p:nvSpPr>
          <p:cNvPr id="2" name="Slide Number Placeholder 1"/>
          <p:cNvSpPr>
            <a:spLocks noGrp="1"/>
          </p:cNvSpPr>
          <p:nvPr>
            <p:ph type="sldNum" sz="quarter" idx="12"/>
          </p:nvPr>
        </p:nvSpPr>
        <p:spPr/>
        <p:txBody>
          <a:bodyPr/>
          <a:lstStyle/>
          <a:p>
            <a:fld id="{6039E477-088D-487D-A482-1547B74FD154}" type="slidenum">
              <a:rPr lang="en-US" smtClean="0"/>
              <a:t>16</a:t>
            </a:fld>
            <a:endParaRPr lang="en-US"/>
          </a:p>
        </p:txBody>
      </p:sp>
      <p:sp>
        <p:nvSpPr>
          <p:cNvPr id="6" name="Content Placeholder 5"/>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b="1" dirty="0" smtClean="0"/>
              <a:t>Siyenza Best Practices</a:t>
            </a:r>
          </a:p>
          <a:p>
            <a:r>
              <a:rPr lang="en-US" dirty="0" smtClean="0"/>
              <a:t>How to identify , report , consolidate and share information?</a:t>
            </a:r>
          </a:p>
          <a:p>
            <a:r>
              <a:rPr lang="en-US" dirty="0" smtClean="0"/>
              <a:t>Prioritize harvesting of Best Practices.  Which areas?</a:t>
            </a:r>
          </a:p>
          <a:p>
            <a:r>
              <a:rPr lang="en-US" dirty="0" smtClean="0"/>
              <a:t>How to better support the implementation of Best Practices in non Siyenza facilities (DSP + and TA sites)?</a:t>
            </a:r>
          </a:p>
          <a:p>
            <a:endParaRPr lang="en-US" dirty="0"/>
          </a:p>
          <a:p>
            <a:pPr marL="0" indent="0">
              <a:buNone/>
            </a:pPr>
            <a:r>
              <a:rPr lang="en-US" b="1" dirty="0"/>
              <a:t>Siyenza operations</a:t>
            </a:r>
          </a:p>
          <a:p>
            <a:r>
              <a:rPr lang="en-US" dirty="0"/>
              <a:t>What is working?</a:t>
            </a:r>
          </a:p>
          <a:p>
            <a:r>
              <a:rPr lang="en-US" dirty="0"/>
              <a:t>What should be </a:t>
            </a:r>
            <a:r>
              <a:rPr lang="en-US" dirty="0" smtClean="0"/>
              <a:t>changed?</a:t>
            </a:r>
            <a:endParaRPr lang="en-US" dirty="0"/>
          </a:p>
          <a:p>
            <a:r>
              <a:rPr lang="en-US" dirty="0"/>
              <a:t>Moving forward…</a:t>
            </a:r>
          </a:p>
          <a:p>
            <a:pPr marL="0" indent="0">
              <a:buNone/>
            </a:pPr>
            <a:endParaRPr lang="en-US" dirty="0" smtClean="0"/>
          </a:p>
          <a:p>
            <a:pPr marL="0" indent="0">
              <a:buNone/>
            </a:pPr>
            <a:r>
              <a:rPr lang="en-US" dirty="0"/>
              <a:t>Send to Maria Insua</a:t>
            </a:r>
            <a:r>
              <a:rPr lang="en-US" dirty="0" smtClean="0"/>
              <a:t>:  </a:t>
            </a:r>
            <a:r>
              <a:rPr lang="en-US" dirty="0" smtClean="0">
                <a:hlinkClick r:id="rId2"/>
              </a:rPr>
              <a:t>oej4@cdc.gov</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980094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our TOP 10 – recommendations? </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17</a:t>
            </a:fld>
            <a:endParaRPr lang="en-US"/>
          </a:p>
        </p:txBody>
      </p:sp>
      <p:sp>
        <p:nvSpPr>
          <p:cNvPr id="5" name="Content Placeholder 4"/>
          <p:cNvSpPr>
            <a:spLocks noGrp="1"/>
          </p:cNvSpPr>
          <p:nvPr>
            <p:ph idx="1"/>
          </p:nvPr>
        </p:nvSpPr>
        <p:spPr>
          <a:xfrm>
            <a:off x="257556" y="877986"/>
            <a:ext cx="11676888" cy="5980014"/>
          </a:xfrm>
        </p:spPr>
        <p:txBody>
          <a:bodyPr>
            <a:normAutofit/>
          </a:bodyPr>
          <a:lstStyle/>
          <a:p>
            <a:pPr marL="0" indent="0">
              <a:buNone/>
            </a:pPr>
            <a:r>
              <a:rPr lang="en-US" dirty="0" smtClean="0"/>
              <a:t>What 10 things should every site be doing?</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smtClean="0"/>
              <a:t>S</a:t>
            </a:r>
          </a:p>
          <a:p>
            <a:pPr marL="514350" indent="-514350">
              <a:buFont typeface="+mj-lt"/>
              <a:buAutoNum type="arabicPeriod"/>
            </a:pPr>
            <a:r>
              <a:rPr lang="en-US" dirty="0"/>
              <a:t>s</a:t>
            </a:r>
            <a:endParaRPr lang="en-US" dirty="0" smtClean="0"/>
          </a:p>
          <a:p>
            <a:endParaRPr lang="en-US" dirty="0"/>
          </a:p>
        </p:txBody>
      </p:sp>
    </p:spTree>
    <p:extLst>
      <p:ext uri="{BB962C8B-B14F-4D97-AF65-F5344CB8AC3E}">
        <p14:creationId xmlns:p14="http://schemas.microsoft.com/office/powerpoint/2010/main" val="236442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Siyenza Best Practices</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2</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p:txBody>
          <a:bodyPr/>
          <a:lstStyle/>
          <a:p>
            <a:r>
              <a:rPr lang="en-US" b="1" dirty="0" smtClean="0"/>
              <a:t>What is a Best Practice</a:t>
            </a:r>
            <a:r>
              <a:rPr lang="en-US" dirty="0" smtClean="0"/>
              <a:t>?</a:t>
            </a:r>
          </a:p>
          <a:p>
            <a:endParaRPr lang="en-US" dirty="0" smtClean="0"/>
          </a:p>
          <a:p>
            <a:pPr marL="457200" lvl="1" indent="0">
              <a:buNone/>
            </a:pPr>
            <a:r>
              <a:rPr lang="en-US" dirty="0"/>
              <a:t> “Best practices” are defined as those practices that, on rigorous </a:t>
            </a:r>
            <a:r>
              <a:rPr lang="en-US" dirty="0">
                <a:solidFill>
                  <a:schemeClr val="accent1"/>
                </a:solidFill>
              </a:rPr>
              <a:t>evaluation</a:t>
            </a:r>
            <a:r>
              <a:rPr lang="en-US" dirty="0"/>
              <a:t>, demonstrate success, have an </a:t>
            </a:r>
            <a:r>
              <a:rPr lang="en-US" dirty="0">
                <a:solidFill>
                  <a:schemeClr val="accent1"/>
                </a:solidFill>
              </a:rPr>
              <a:t>impact</a:t>
            </a:r>
            <a:r>
              <a:rPr lang="en-US" dirty="0"/>
              <a:t>, and can be </a:t>
            </a:r>
            <a:r>
              <a:rPr lang="en-US" dirty="0">
                <a:solidFill>
                  <a:schemeClr val="accent1"/>
                </a:solidFill>
              </a:rPr>
              <a:t>replicated</a:t>
            </a:r>
            <a:r>
              <a:rPr lang="en-US" dirty="0"/>
              <a:t> in other </a:t>
            </a:r>
            <a:r>
              <a:rPr lang="en-US" dirty="0" smtClean="0"/>
              <a:t>settings.</a:t>
            </a:r>
          </a:p>
          <a:p>
            <a:pPr marL="457200" lvl="1" indent="0">
              <a:buNone/>
            </a:pPr>
            <a:endParaRPr lang="en-US" dirty="0" smtClean="0"/>
          </a:p>
          <a:p>
            <a:r>
              <a:rPr lang="en-US" b="1" dirty="0" smtClean="0"/>
              <a:t>How do we know if an activity is a Best Practice?</a:t>
            </a:r>
          </a:p>
          <a:p>
            <a:pPr marL="457200" lvl="1" indent="0">
              <a:buNone/>
            </a:pPr>
            <a:endParaRPr lang="en-US" dirty="0" smtClean="0"/>
          </a:p>
          <a:p>
            <a:pPr marL="457200" lvl="1" indent="0">
              <a:buNone/>
            </a:pPr>
            <a:r>
              <a:rPr lang="en-US" dirty="0" smtClean="0"/>
              <a:t>The implementation of the activity have </a:t>
            </a:r>
            <a:r>
              <a:rPr lang="en-US" dirty="0"/>
              <a:t>been </a:t>
            </a:r>
            <a:r>
              <a:rPr lang="en-US" dirty="0">
                <a:solidFill>
                  <a:schemeClr val="accent1"/>
                </a:solidFill>
              </a:rPr>
              <a:t>proven to generate results </a:t>
            </a:r>
            <a:r>
              <a:rPr lang="en-US" dirty="0" smtClean="0"/>
              <a:t>(measured by the indicators or improved efficiency in the system) and </a:t>
            </a:r>
            <a:r>
              <a:rPr lang="en-US" dirty="0"/>
              <a:t>can serve as a </a:t>
            </a:r>
            <a:r>
              <a:rPr lang="en-US" dirty="0">
                <a:solidFill>
                  <a:schemeClr val="accent1"/>
                </a:solidFill>
              </a:rPr>
              <a:t>model</a:t>
            </a:r>
            <a:r>
              <a:rPr lang="en-US" dirty="0"/>
              <a:t> to be learned from and </a:t>
            </a:r>
            <a:r>
              <a:rPr lang="en-US" dirty="0">
                <a:solidFill>
                  <a:schemeClr val="accent1"/>
                </a:solidFill>
              </a:rPr>
              <a:t>replicated by others</a:t>
            </a:r>
            <a:r>
              <a:rPr lang="en-US" dirty="0"/>
              <a:t>. </a:t>
            </a:r>
          </a:p>
        </p:txBody>
      </p:sp>
    </p:spTree>
    <p:extLst>
      <p:ext uri="{BB962C8B-B14F-4D97-AF65-F5344CB8AC3E}">
        <p14:creationId xmlns:p14="http://schemas.microsoft.com/office/powerpoint/2010/main" val="1805013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Inventory of best practices identified</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3</a:t>
            </a:fld>
            <a:endParaRPr lang="en-US"/>
          </a:p>
        </p:txBody>
      </p:sp>
      <p:sp>
        <p:nvSpPr>
          <p:cNvPr id="9" name="Text Placeholder 8"/>
          <p:cNvSpPr>
            <a:spLocks noGrp="1"/>
          </p:cNvSpPr>
          <p:nvPr>
            <p:ph type="body" sz="quarter" idx="13"/>
          </p:nvPr>
        </p:nvSpPr>
        <p:spPr/>
        <p:txBody>
          <a:bodyPr/>
          <a:lstStyle/>
          <a:p>
            <a:endParaRPr lang="en-US"/>
          </a:p>
        </p:txBody>
      </p:sp>
      <p:pic>
        <p:nvPicPr>
          <p:cNvPr id="10" name="Content Placeholder 9"/>
          <p:cNvPicPr>
            <a:picLocks noGrp="1" noChangeAspect="1"/>
          </p:cNvPicPr>
          <p:nvPr>
            <p:ph idx="1"/>
          </p:nvPr>
        </p:nvPicPr>
        <p:blipFill rotWithShape="1">
          <a:blip r:embed="rId2"/>
          <a:srcRect b="24100"/>
          <a:stretch/>
        </p:blipFill>
        <p:spPr>
          <a:xfrm>
            <a:off x="181839" y="990154"/>
            <a:ext cx="11828321" cy="2425607"/>
          </a:xfrm>
          <a:prstGeom prst="rect">
            <a:avLst/>
          </a:prstGeom>
        </p:spPr>
      </p:pic>
      <p:pic>
        <p:nvPicPr>
          <p:cNvPr id="2" name="Picture 1"/>
          <p:cNvPicPr>
            <a:picLocks noChangeAspect="1"/>
          </p:cNvPicPr>
          <p:nvPr/>
        </p:nvPicPr>
        <p:blipFill>
          <a:blip r:embed="rId3"/>
          <a:stretch>
            <a:fillRect/>
          </a:stretch>
        </p:blipFill>
        <p:spPr>
          <a:xfrm>
            <a:off x="2930395" y="3494006"/>
            <a:ext cx="3293123" cy="3248721"/>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6769359" y="3494006"/>
            <a:ext cx="3311872" cy="3248721"/>
          </a:xfrm>
          <a:prstGeom prst="rect">
            <a:avLst/>
          </a:prstGeom>
          <a:ln>
            <a:solidFill>
              <a:schemeClr val="tx1"/>
            </a:solidFill>
          </a:ln>
        </p:spPr>
      </p:pic>
    </p:spTree>
    <p:extLst>
      <p:ext uri="{BB962C8B-B14F-4D97-AF65-F5344CB8AC3E}">
        <p14:creationId xmlns:p14="http://schemas.microsoft.com/office/powerpoint/2010/main" val="1179030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FRENZY-SIYENZA EFFECTIVE CHANGES HARVESTING TOOL</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4</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p:txBody>
          <a:bodyPr/>
          <a:lstStyle/>
          <a:p>
            <a:r>
              <a:rPr lang="en-US" dirty="0" smtClean="0"/>
              <a:t>Paper based harvesting tool- 2 pages</a:t>
            </a:r>
          </a:p>
        </p:txBody>
      </p:sp>
      <p:graphicFrame>
        <p:nvGraphicFramePr>
          <p:cNvPr id="6" name="Diagram 5"/>
          <p:cNvGraphicFramePr/>
          <p:nvPr>
            <p:extLst>
              <p:ext uri="{D42A27DB-BD31-4B8C-83A1-F6EECF244321}">
                <p14:modId xmlns:p14="http://schemas.microsoft.com/office/powerpoint/2010/main" val="3628933575"/>
              </p:ext>
            </p:extLst>
          </p:nvPr>
        </p:nvGraphicFramePr>
        <p:xfrm>
          <a:off x="1874058" y="129442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5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Inventory of clinics with Best Practices identified in Key Improvement Areas. N=156 </a:t>
            </a:r>
            <a:r>
              <a:rPr lang="en-US" sz="3600" b="1" dirty="0" smtClean="0"/>
              <a:t>clinics</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5</a:t>
            </a:fld>
            <a:endParaRPr lang="en-US"/>
          </a:p>
        </p:txBody>
      </p:sp>
      <p:sp>
        <p:nvSpPr>
          <p:cNvPr id="4" name="Text Placeholder 3"/>
          <p:cNvSpPr>
            <a:spLocks noGrp="1"/>
          </p:cNvSpPr>
          <p:nvPr>
            <p:ph type="body" sz="quarter" idx="13"/>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74582928"/>
              </p:ext>
            </p:extLst>
          </p:nvPr>
        </p:nvGraphicFramePr>
        <p:xfrm>
          <a:off x="257175" y="877888"/>
          <a:ext cx="11677650" cy="53863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625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Best Practice captured in the tool</a:t>
            </a:r>
            <a:endParaRPr lang="en-US" dirty="0"/>
          </a:p>
        </p:txBody>
      </p:sp>
      <p:sp>
        <p:nvSpPr>
          <p:cNvPr id="4" name="Slide Number Placeholder 3"/>
          <p:cNvSpPr>
            <a:spLocks noGrp="1"/>
          </p:cNvSpPr>
          <p:nvPr>
            <p:ph type="sldNum" sz="quarter" idx="12"/>
          </p:nvPr>
        </p:nvSpPr>
        <p:spPr/>
        <p:txBody>
          <a:bodyPr/>
          <a:lstStyle/>
          <a:p>
            <a:fld id="{6039E477-088D-487D-A482-1547B74FD154}" type="slidenum">
              <a:rPr lang="en-US" smtClean="0"/>
              <a:t>6</a:t>
            </a:fld>
            <a:endParaRPr lang="en-US"/>
          </a:p>
        </p:txBody>
      </p:sp>
      <p:sp>
        <p:nvSpPr>
          <p:cNvPr id="9" name="Text Placeholder 8"/>
          <p:cNvSpPr>
            <a:spLocks noGrp="1"/>
          </p:cNvSpPr>
          <p:nvPr>
            <p:ph type="body" sz="quarter" idx="13"/>
          </p:nvPr>
        </p:nvSpPr>
        <p:spPr/>
        <p:txBody>
          <a:bodyPr/>
          <a:lstStyle/>
          <a:p>
            <a:endParaRPr lang="en-US"/>
          </a:p>
        </p:txBody>
      </p:sp>
      <p:pic>
        <p:nvPicPr>
          <p:cNvPr id="12" name="Content Placeholder 11"/>
          <p:cNvPicPr>
            <a:picLocks noGrp="1" noChangeAspect="1"/>
          </p:cNvPicPr>
          <p:nvPr>
            <p:ph idx="1"/>
          </p:nvPr>
        </p:nvPicPr>
        <p:blipFill>
          <a:blip r:embed="rId2"/>
          <a:stretch>
            <a:fillRect/>
          </a:stretch>
        </p:blipFill>
        <p:spPr>
          <a:xfrm>
            <a:off x="27960" y="1221971"/>
            <a:ext cx="12161915" cy="4729942"/>
          </a:xfrm>
          <a:prstGeom prst="rect">
            <a:avLst/>
          </a:prstGeom>
        </p:spPr>
      </p:pic>
      <p:pic>
        <p:nvPicPr>
          <p:cNvPr id="3" name="Picture 2"/>
          <p:cNvPicPr>
            <a:picLocks noChangeAspect="1"/>
          </p:cNvPicPr>
          <p:nvPr/>
        </p:nvPicPr>
        <p:blipFill>
          <a:blip r:embed="rId3"/>
          <a:stretch>
            <a:fillRect/>
          </a:stretch>
        </p:blipFill>
        <p:spPr>
          <a:xfrm>
            <a:off x="27960" y="5928517"/>
            <a:ext cx="11775264" cy="276225"/>
          </a:xfrm>
          <a:prstGeom prst="rect">
            <a:avLst/>
          </a:prstGeom>
        </p:spPr>
      </p:pic>
    </p:spTree>
    <p:extLst>
      <p:ext uri="{BB962C8B-B14F-4D97-AF65-F5344CB8AC3E}">
        <p14:creationId xmlns:p14="http://schemas.microsoft.com/office/powerpoint/2010/main" val="144162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039E477-088D-487D-A482-1547B74FD154}" type="slidenum">
              <a:rPr lang="en-US" smtClean="0"/>
              <a:t>7</a:t>
            </a:fld>
            <a:endParaRPr lang="en-US"/>
          </a:p>
        </p:txBody>
      </p:sp>
      <p:sp>
        <p:nvSpPr>
          <p:cNvPr id="4" name="Title 3"/>
          <p:cNvSpPr>
            <a:spLocks noGrp="1"/>
          </p:cNvSpPr>
          <p:nvPr>
            <p:ph type="title"/>
          </p:nvPr>
        </p:nvSpPr>
        <p:spPr/>
        <p:txBody>
          <a:bodyPr/>
          <a:lstStyle/>
          <a:p>
            <a:r>
              <a:rPr lang="en-US" dirty="0" smtClean="0"/>
              <a:t>Siyenza Best Practices</a:t>
            </a:r>
            <a:endParaRPr lang="en-US" dirty="0"/>
          </a:p>
        </p:txBody>
      </p:sp>
      <p:sp>
        <p:nvSpPr>
          <p:cNvPr id="5" name="Text Placeholder 4"/>
          <p:cNvSpPr>
            <a:spLocks noGrp="1"/>
          </p:cNvSpPr>
          <p:nvPr>
            <p:ph type="body" idx="1"/>
          </p:nvPr>
        </p:nvSpPr>
        <p:spPr/>
        <p:txBody>
          <a:bodyPr/>
          <a:lstStyle/>
          <a:p>
            <a:r>
              <a:rPr lang="en-US" dirty="0" smtClean="0"/>
              <a:t>Examples from TDY Teams</a:t>
            </a:r>
            <a:endParaRPr lang="en-US" dirty="0"/>
          </a:p>
        </p:txBody>
      </p:sp>
    </p:spTree>
    <p:extLst>
      <p:ext uri="{BB962C8B-B14F-4D97-AF65-F5344CB8AC3E}">
        <p14:creationId xmlns:p14="http://schemas.microsoft.com/office/powerpoint/2010/main" val="2573888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476874"/>
            <a:ext cx="1791478"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fontScale="90000"/>
          </a:bodyPr>
          <a:lstStyle/>
          <a:p>
            <a:r>
              <a:rPr lang="en-US" dirty="0" smtClean="0"/>
              <a:t>CCMDD/Decanting SOP &amp; Coordinator </a:t>
            </a:r>
            <a:r>
              <a:rPr lang="en-US" sz="3600" dirty="0" smtClean="0"/>
              <a:t>– TDY Teams 1 and 7 </a:t>
            </a:r>
            <a:endParaRPr lang="en-US" sz="3600" dirty="0"/>
          </a:p>
        </p:txBody>
      </p:sp>
      <p:sp>
        <p:nvSpPr>
          <p:cNvPr id="2" name="Slide Number Placeholder 1"/>
          <p:cNvSpPr>
            <a:spLocks noGrp="1"/>
          </p:cNvSpPr>
          <p:nvPr>
            <p:ph type="sldNum" sz="quarter" idx="12"/>
          </p:nvPr>
        </p:nvSpPr>
        <p:spPr/>
        <p:txBody>
          <a:bodyPr/>
          <a:lstStyle/>
          <a:p>
            <a:fld id="{6039E477-088D-487D-A482-1547B74FD154}" type="slidenum">
              <a:rPr lang="en-US" smtClean="0"/>
              <a:t>8</a:t>
            </a:fld>
            <a:endParaRPr lang="en-US"/>
          </a:p>
        </p:txBody>
      </p:sp>
      <p:sp>
        <p:nvSpPr>
          <p:cNvPr id="6" name="Content Placeholder 5"/>
          <p:cNvSpPr>
            <a:spLocks noGrp="1"/>
          </p:cNvSpPr>
          <p:nvPr>
            <p:ph idx="1"/>
          </p:nvPr>
        </p:nvSpPr>
        <p:spPr>
          <a:xfrm>
            <a:off x="257556" y="849992"/>
            <a:ext cx="11676888" cy="6057323"/>
          </a:xfrm>
        </p:spPr>
        <p:txBody>
          <a:bodyPr>
            <a:normAutofit fontScale="92500" lnSpcReduction="10000"/>
          </a:bodyPr>
          <a:lstStyle/>
          <a:p>
            <a:r>
              <a:rPr lang="en-US" sz="2400" dirty="0" smtClean="0"/>
              <a:t>SOP </a:t>
            </a:r>
            <a:r>
              <a:rPr lang="en-US" sz="2400" dirty="0"/>
              <a:t>to support the identification of </a:t>
            </a:r>
            <a:r>
              <a:rPr lang="en-US" sz="2400" dirty="0" smtClean="0"/>
              <a:t>clients eligible </a:t>
            </a:r>
            <a:r>
              <a:rPr lang="en-US" sz="2400" dirty="0"/>
              <a:t>for </a:t>
            </a:r>
            <a:r>
              <a:rPr lang="en-US" sz="2400" dirty="0" smtClean="0"/>
              <a:t>CCMDD/decanting</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smtClean="0"/>
          </a:p>
          <a:p>
            <a:endParaRPr lang="en-US" sz="2400" dirty="0"/>
          </a:p>
          <a:p>
            <a:r>
              <a:rPr lang="en-US" sz="2400" dirty="0" smtClean="0"/>
              <a:t>Decanting Coordinator – team that identified clients for decanting working with a clinician</a:t>
            </a:r>
          </a:p>
          <a:p>
            <a:endParaRPr lang="en-US" sz="2400" dirty="0"/>
          </a:p>
        </p:txBody>
      </p:sp>
      <p:pic>
        <p:nvPicPr>
          <p:cNvPr id="3" name="Picture 2"/>
          <p:cNvPicPr>
            <a:picLocks noChangeAspect="1"/>
          </p:cNvPicPr>
          <p:nvPr/>
        </p:nvPicPr>
        <p:blipFill>
          <a:blip r:embed="rId2"/>
          <a:stretch>
            <a:fillRect/>
          </a:stretch>
        </p:blipFill>
        <p:spPr>
          <a:xfrm>
            <a:off x="472162" y="1302436"/>
            <a:ext cx="3494137" cy="5024826"/>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4319493" y="1302437"/>
            <a:ext cx="3403654" cy="5024826"/>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8113664" y="1302436"/>
            <a:ext cx="3520579" cy="5024826"/>
          </a:xfrm>
          <a:prstGeom prst="rect">
            <a:avLst/>
          </a:prstGeom>
          <a:ln>
            <a:solidFill>
              <a:schemeClr val="tx1"/>
            </a:solidFill>
          </a:ln>
        </p:spPr>
      </p:pic>
    </p:spTree>
    <p:extLst>
      <p:ext uri="{BB962C8B-B14F-4D97-AF65-F5344CB8AC3E}">
        <p14:creationId xmlns:p14="http://schemas.microsoft.com/office/powerpoint/2010/main" val="2103814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 – TDY Teams 2 and 7</a:t>
            </a:r>
            <a:endParaRPr lang="en-US" dirty="0"/>
          </a:p>
        </p:txBody>
      </p:sp>
      <p:sp>
        <p:nvSpPr>
          <p:cNvPr id="3" name="Slide Number Placeholder 2"/>
          <p:cNvSpPr>
            <a:spLocks noGrp="1"/>
          </p:cNvSpPr>
          <p:nvPr>
            <p:ph type="sldNum" sz="quarter" idx="12"/>
          </p:nvPr>
        </p:nvSpPr>
        <p:spPr/>
        <p:txBody>
          <a:bodyPr/>
          <a:lstStyle/>
          <a:p>
            <a:fld id="{6039E477-088D-487D-A482-1547B74FD154}" type="slidenum">
              <a:rPr lang="en-US" smtClean="0"/>
              <a:t>9</a:t>
            </a:fld>
            <a:endParaRPr lang="en-US"/>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idx="1"/>
          </p:nvPr>
        </p:nvSpPr>
        <p:spPr>
          <a:xfrm>
            <a:off x="257556" y="877986"/>
            <a:ext cx="11676888" cy="5980014"/>
          </a:xfrm>
        </p:spPr>
        <p:txBody>
          <a:bodyPr>
            <a:normAutofit fontScale="92500" lnSpcReduction="10000"/>
          </a:bodyPr>
          <a:lstStyle/>
          <a:p>
            <a:r>
              <a:rPr lang="en-US" dirty="0" err="1"/>
              <a:t>Xhora</a:t>
            </a:r>
            <a:r>
              <a:rPr lang="en-US" dirty="0"/>
              <a:t> completed the transition early and reported few issues with missing files. </a:t>
            </a:r>
            <a:endParaRPr lang="en-US" dirty="0" smtClean="0"/>
          </a:p>
          <a:p>
            <a:pPr lvl="1"/>
            <a:r>
              <a:rPr lang="en-US" dirty="0" smtClean="0"/>
              <a:t>They </a:t>
            </a:r>
            <a:r>
              <a:rPr lang="en-US" dirty="0"/>
              <a:t>do pre-appointment file retrieval, file collection from pharmacy ~ every 2-hours, and capture files throughout the day. DCs know their responsibilities.  </a:t>
            </a:r>
            <a:endParaRPr lang="en-US" dirty="0" smtClean="0"/>
          </a:p>
          <a:p>
            <a:pPr lvl="1"/>
            <a:r>
              <a:rPr lang="en-US" dirty="0" smtClean="0"/>
              <a:t>THC </a:t>
            </a:r>
            <a:r>
              <a:rPr lang="en-US" dirty="0"/>
              <a:t>site coordinator how the team implemented / transitioned to this filing system and data capture processes. </a:t>
            </a:r>
            <a:endParaRPr lang="en-US" dirty="0" smtClean="0"/>
          </a:p>
          <a:p>
            <a:r>
              <a:rPr lang="en-US" dirty="0" err="1" smtClean="0"/>
              <a:t>Xhora</a:t>
            </a:r>
            <a:r>
              <a:rPr lang="en-US" dirty="0" smtClean="0"/>
              <a:t> </a:t>
            </a:r>
            <a:r>
              <a:rPr lang="en-US" dirty="0"/>
              <a:t>has a good </a:t>
            </a:r>
            <a:r>
              <a:rPr lang="en-US" dirty="0" smtClean="0"/>
              <a:t>filing </a:t>
            </a:r>
            <a:r>
              <a:rPr lang="en-US" dirty="0"/>
              <a:t>system for the “Missed Appointment” files / records. </a:t>
            </a:r>
            <a:endParaRPr lang="en-US" dirty="0" smtClean="0"/>
          </a:p>
          <a:p>
            <a:pPr lvl="1"/>
            <a:r>
              <a:rPr lang="en-US" dirty="0"/>
              <a:t>U</a:t>
            </a:r>
            <a:r>
              <a:rPr lang="en-US" dirty="0" smtClean="0"/>
              <a:t>se </a:t>
            </a:r>
            <a:r>
              <a:rPr lang="en-US" dirty="0"/>
              <a:t>the plastic boxes and organize the missed appointments by week </a:t>
            </a:r>
            <a:r>
              <a:rPr lang="en-US" dirty="0" smtClean="0"/>
              <a:t>missed</a:t>
            </a:r>
          </a:p>
          <a:p>
            <a:pPr lvl="1"/>
            <a:r>
              <a:rPr lang="en-US" dirty="0" smtClean="0"/>
              <a:t>When </a:t>
            </a:r>
            <a:r>
              <a:rPr lang="en-US" dirty="0"/>
              <a:t>a client comes in, they check here as well. We encouraged them to “organize the files w/in the plastic box” by HPRS number and then to keep a printed list of the HPRS numbers w/in the box pasted / taped on the outside – to facilitate location and then removal (mark off file once removed and refiled). </a:t>
            </a:r>
            <a:endParaRPr lang="en-US" dirty="0" smtClean="0"/>
          </a:p>
          <a:p>
            <a:pPr lvl="1"/>
            <a:r>
              <a:rPr lang="en-US" dirty="0" smtClean="0"/>
              <a:t>They </a:t>
            </a:r>
            <a:r>
              <a:rPr lang="en-US" dirty="0"/>
              <a:t>do not refile </a:t>
            </a:r>
            <a:r>
              <a:rPr lang="en-US" dirty="0" smtClean="0"/>
              <a:t>“missed appointment files” in </a:t>
            </a:r>
            <a:r>
              <a:rPr lang="en-US" dirty="0"/>
              <a:t>the main system each day </a:t>
            </a:r>
            <a:endParaRPr lang="en-US" dirty="0" smtClean="0"/>
          </a:p>
          <a:p>
            <a:pPr lvl="1"/>
            <a:r>
              <a:rPr lang="en-US" dirty="0" smtClean="0"/>
              <a:t>They </a:t>
            </a:r>
            <a:r>
              <a:rPr lang="en-US" dirty="0"/>
              <a:t>maintain this separate filing system for the 30-day period to facilitate </a:t>
            </a:r>
            <a:r>
              <a:rPr lang="en-US" dirty="0" smtClean="0"/>
              <a:t>reporting</a:t>
            </a:r>
          </a:p>
          <a:p>
            <a:r>
              <a:rPr lang="en-US" dirty="0" smtClean="0"/>
              <a:t>Pre-retrieval - </a:t>
            </a:r>
            <a:r>
              <a:rPr lang="en-US" dirty="0"/>
              <a:t>place files in boxes labeled according to day of appointment. </a:t>
            </a:r>
            <a:endParaRPr lang="en-US" dirty="0" smtClean="0"/>
          </a:p>
          <a:p>
            <a:pPr lvl="1"/>
            <a:r>
              <a:rPr lang="en-US" dirty="0" smtClean="0"/>
              <a:t>This </a:t>
            </a:r>
            <a:r>
              <a:rPr lang="en-US" dirty="0"/>
              <a:t>saves a lot of time on day of appointment as files have already been pulled out. </a:t>
            </a:r>
            <a:endParaRPr lang="en-US" dirty="0" smtClean="0"/>
          </a:p>
          <a:p>
            <a:pPr lvl="1"/>
            <a:r>
              <a:rPr lang="en-US" dirty="0" smtClean="0"/>
              <a:t>At </a:t>
            </a:r>
            <a:r>
              <a:rPr lang="en-US" dirty="0"/>
              <a:t>the end of the clinic, all remaining files are handed over to tracers who start contacting patients who have missed a visit the same day.</a:t>
            </a:r>
          </a:p>
          <a:p>
            <a:endParaRPr lang="en-US" dirty="0"/>
          </a:p>
        </p:txBody>
      </p:sp>
    </p:spTree>
    <p:extLst>
      <p:ext uri="{BB962C8B-B14F-4D97-AF65-F5344CB8AC3E}">
        <p14:creationId xmlns:p14="http://schemas.microsoft.com/office/powerpoint/2010/main" val="2739399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GHT">
      <a:dk1>
        <a:sysClr val="windowText" lastClr="000000"/>
      </a:dk1>
      <a:lt1>
        <a:sysClr val="window" lastClr="FFFFFF"/>
      </a:lt1>
      <a:dk2>
        <a:srgbClr val="4B94DD"/>
      </a:dk2>
      <a:lt2>
        <a:srgbClr val="D5E6F7"/>
      </a:lt2>
      <a:accent1>
        <a:srgbClr val="005EAA"/>
      </a:accent1>
      <a:accent2>
        <a:srgbClr val="4B94DD"/>
      </a:accent2>
      <a:accent3>
        <a:srgbClr val="B81020"/>
      </a:accent3>
      <a:accent4>
        <a:srgbClr val="FF6D82"/>
      </a:accent4>
      <a:accent5>
        <a:srgbClr val="7F7F7F"/>
      </a:accent5>
      <a:accent6>
        <a:srgbClr val="3E3E3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 Practices presentation Monday meeting Autosaved [Read-Only]" id="{72B8A9D2-84B1-4C0D-9B82-7921EAA370CC}" vid="{86818183-D74E-4731-9AA2-D0DBF2A3B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Best Practices Presentation_July2019</Template>
  <TotalTime>635</TotalTime>
  <Words>986</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Segoe UI</vt:lpstr>
      <vt:lpstr>Wingdings</vt:lpstr>
      <vt:lpstr>Office Theme</vt:lpstr>
      <vt:lpstr>Siyenza Best Practices</vt:lpstr>
      <vt:lpstr>Siyenza Best Practices</vt:lpstr>
      <vt:lpstr>Inventory of best practices identified</vt:lpstr>
      <vt:lpstr>FRENZY-SIYENZA EFFECTIVE CHANGES HARVESTING TOOL</vt:lpstr>
      <vt:lpstr>Inventory of clinics with Best Practices identified in Key Improvement Areas. N=156 clinics</vt:lpstr>
      <vt:lpstr>Best Practice captured in the tool</vt:lpstr>
      <vt:lpstr>Siyenza Best Practices</vt:lpstr>
      <vt:lpstr>CCMDD/Decanting SOP &amp; Coordinator – TDY Teams 1 and 7 </vt:lpstr>
      <vt:lpstr>File Management – TDY Teams 2 and 7</vt:lpstr>
      <vt:lpstr>Linkage, Data Quality, Retention TDY Team 1</vt:lpstr>
      <vt:lpstr>Reduce Silent Transfers,  VL –  TDY Team 2</vt:lpstr>
      <vt:lpstr>Retention  – TDY Team 4</vt:lpstr>
      <vt:lpstr>Retention and Linkage – TDY Team 6</vt:lpstr>
      <vt:lpstr>DQA for Early Missed Visits – TDY Team 7</vt:lpstr>
      <vt:lpstr>Case Managers – Some DSPs and ICAP QI Project</vt:lpstr>
      <vt:lpstr>Your feedback is critical</vt:lpstr>
      <vt:lpstr>What’s our TOP 10 – recommendations? </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Siyenza Best Practices</dc:title>
  <dc:creator>Gross, Jessica (CDC/DDPHSIS/CGH/DGHT)</dc:creator>
  <cp:lastModifiedBy>Grund, Jonathan (CDC/DDPHSIS/CGH/DGHT)</cp:lastModifiedBy>
  <cp:revision>26</cp:revision>
  <dcterms:created xsi:type="dcterms:W3CDTF">2019-07-22T13:54:07Z</dcterms:created>
  <dcterms:modified xsi:type="dcterms:W3CDTF">2019-07-26T14:58:06Z</dcterms:modified>
</cp:coreProperties>
</file>