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7556" y="886885"/>
            <a:ext cx="11676888" cy="662832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7556" y="1549716"/>
            <a:ext cx="11676888" cy="47249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78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4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8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236A-7E9A-4FDA-8192-5AFA204245B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1B91-B015-4333-A059-34D910CD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1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Siyenza: Key Interventions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Siyenza</a:t>
            </a:r>
            <a:r>
              <a:rPr lang="en-US" dirty="0" smtClean="0"/>
              <a:t> Key Interventions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435" y="1016629"/>
          <a:ext cx="11500593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08">
                  <a:extLst>
                    <a:ext uri="{9D8B030D-6E8A-4147-A177-3AD203B41FA5}">
                      <a16:colId xmlns:a16="http://schemas.microsoft.com/office/drawing/2014/main" val="4128169139"/>
                    </a:ext>
                  </a:extLst>
                </a:gridCol>
                <a:gridCol w="4078514">
                  <a:extLst>
                    <a:ext uri="{9D8B030D-6E8A-4147-A177-3AD203B41FA5}">
                      <a16:colId xmlns:a16="http://schemas.microsoft.com/office/drawing/2014/main" val="450373247"/>
                    </a:ext>
                  </a:extLst>
                </a:gridCol>
                <a:gridCol w="1857829">
                  <a:extLst>
                    <a:ext uri="{9D8B030D-6E8A-4147-A177-3AD203B41FA5}">
                      <a16:colId xmlns:a16="http://schemas.microsoft.com/office/drawing/2014/main" val="3808972249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18592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Intervention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Dashboard Reflection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to Dashboard</a:t>
                      </a:r>
                      <a:r>
                        <a:rPr lang="en-US" baseline="0" dirty="0" smtClean="0"/>
                        <a:t> Reflection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initiated HIV counseling and testing (PICT)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↑ HTS_TST_POS (_Extended, _Weekend)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5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outreach –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HTS_TST_POS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Same day initiation on ART</a:t>
                      </a:r>
                    </a:p>
                    <a:p>
                      <a:r>
                        <a:rPr lang="en-US" dirty="0" smtClean="0"/>
                        <a:t>-Facility-</a:t>
                      </a:r>
                      <a:r>
                        <a:rPr lang="en-US" baseline="0" dirty="0" smtClean="0"/>
                        <a:t> or community-based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TX_NEW_SAMEDAY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TX_CURR_28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NET_NEW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Tracing patients/bringing back to care</a:t>
                      </a:r>
                    </a:p>
                    <a:p>
                      <a:r>
                        <a:rPr lang="en-US" dirty="0" smtClean="0"/>
                        <a:t>-Facility-</a:t>
                      </a:r>
                      <a:r>
                        <a:rPr lang="en-US" baseline="0" dirty="0" smtClean="0"/>
                        <a:t> or community-based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↓ EARLYMISSED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↓ LATEMISSED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↓ </a:t>
                      </a:r>
                      <a:r>
                        <a:rPr lang="en-US" dirty="0" err="1" smtClean="0"/>
                        <a:t>uLTFU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TX_CURR_28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↑ NET_NEW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 for enhanced</a:t>
                      </a:r>
                      <a:r>
                        <a:rPr lang="en-US" baseline="0" dirty="0" smtClean="0"/>
                        <a:t> adherence:</a:t>
                      </a:r>
                    </a:p>
                    <a:p>
                      <a:r>
                        <a:rPr lang="en-US" dirty="0" smtClean="0"/>
                        <a:t>Central Chronic Medicine Dispensing and Distribution (CCMDD), Fast Track, Adherence</a:t>
                      </a:r>
                      <a:r>
                        <a:rPr lang="en-US" baseline="0" dirty="0" smtClean="0"/>
                        <a:t> clubs, IACT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(maintains/improves adherence)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↔ TX_CURR_28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2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Siyenza</a:t>
            </a:r>
            <a:r>
              <a:rPr lang="en-US" dirty="0" smtClean="0"/>
              <a:t> Key Interventions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Central </a:t>
            </a:r>
            <a:r>
              <a:rPr lang="en-US" b="1" dirty="0"/>
              <a:t>Chronic Medicines Dispensing and Distribution (CCMDD)</a:t>
            </a:r>
            <a:endParaRPr lang="en-US" dirty="0"/>
          </a:p>
          <a:p>
            <a:pPr fontAlgn="base"/>
            <a:r>
              <a:rPr lang="en-US" dirty="0" smtClean="0"/>
              <a:t>Dispense medicines </a:t>
            </a:r>
            <a:r>
              <a:rPr lang="en-US" dirty="0"/>
              <a:t>at accessible pick-up points </a:t>
            </a:r>
            <a:r>
              <a:rPr lang="en-US" dirty="0" smtClean="0"/>
              <a:t>on 1-2 monthly basis to </a:t>
            </a:r>
            <a:r>
              <a:rPr lang="en-US" dirty="0"/>
              <a:t>patients with chronic </a:t>
            </a:r>
            <a:r>
              <a:rPr lang="en-US" dirty="0" smtClean="0"/>
              <a:t>conditions</a:t>
            </a:r>
          </a:p>
          <a:p>
            <a:pPr lvl="1" fontAlgn="base"/>
            <a:r>
              <a:rPr lang="en-US" dirty="0" smtClean="0"/>
              <a:t>HIV clinical visits every 6 months</a:t>
            </a:r>
            <a:endParaRPr lang="en-US" dirty="0"/>
          </a:p>
          <a:p>
            <a:pPr fontAlgn="base"/>
            <a:r>
              <a:rPr lang="en-US" dirty="0"/>
              <a:t>Service providers contracted to pack </a:t>
            </a:r>
            <a:r>
              <a:rPr lang="en-US" dirty="0" smtClean="0"/>
              <a:t>treatments and deliver to collection points</a:t>
            </a:r>
          </a:p>
          <a:p>
            <a:pPr lvl="1" fontAlgn="base"/>
            <a:r>
              <a:rPr lang="en-US" dirty="0" smtClean="0"/>
              <a:t>SEAD</a:t>
            </a:r>
          </a:p>
          <a:p>
            <a:pPr fontAlgn="base"/>
            <a:r>
              <a:rPr lang="en-US" dirty="0" smtClean="0"/>
              <a:t>Eligible for HIV CCMDD:</a:t>
            </a:r>
          </a:p>
          <a:p>
            <a:pPr lvl="1" fontAlgn="base"/>
            <a:r>
              <a:rPr lang="en-US" dirty="0" smtClean="0"/>
              <a:t>&gt;18 years old</a:t>
            </a:r>
          </a:p>
          <a:p>
            <a:pPr lvl="1" fontAlgn="base"/>
            <a:r>
              <a:rPr lang="en-US" dirty="0" smtClean="0"/>
              <a:t>Same treatment regimen for at least 12 months</a:t>
            </a:r>
          </a:p>
          <a:p>
            <a:pPr lvl="1" fontAlgn="base"/>
            <a:r>
              <a:rPr lang="en-US" dirty="0" smtClean="0"/>
              <a:t>2 consecutive viral loads </a:t>
            </a:r>
            <a:r>
              <a:rPr lang="en-US" dirty="0" err="1" smtClean="0"/>
              <a:t>undetecteable</a:t>
            </a:r>
            <a:endParaRPr lang="en-US" dirty="0" smtClean="0"/>
          </a:p>
          <a:p>
            <a:pPr lvl="1" fontAlgn="base"/>
            <a:r>
              <a:rPr lang="en-US" dirty="0" smtClean="0"/>
              <a:t>No TB or medical conditions</a:t>
            </a:r>
          </a:p>
          <a:p>
            <a:pPr lvl="1" fontAlgn="base"/>
            <a:r>
              <a:rPr lang="en-US" dirty="0" smtClean="0"/>
              <a:t>No children on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Siyenza</a:t>
            </a:r>
            <a:r>
              <a:rPr lang="en-US" dirty="0"/>
              <a:t> Key Interventions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 smtClean="0"/>
              <a:t>Case </a:t>
            </a:r>
            <a:r>
              <a:rPr lang="en-US" i="1" dirty="0" smtClean="0"/>
              <a:t>Management</a:t>
            </a:r>
          </a:p>
          <a:p>
            <a:pPr lvl="1" fontAlgn="base"/>
            <a:r>
              <a:rPr lang="en-US" i="1" dirty="0" smtClean="0">
                <a:solidFill>
                  <a:prstClr val="black"/>
                </a:solidFill>
              </a:rPr>
              <a:t>All HTS_TST_POS are assigned a CM</a:t>
            </a:r>
          </a:p>
          <a:p>
            <a:pPr lvl="1" fontAlgn="base"/>
            <a:r>
              <a:rPr lang="en-US" i="1" dirty="0" smtClean="0">
                <a:solidFill>
                  <a:prstClr val="black"/>
                </a:solidFill>
              </a:rPr>
              <a:t>50 clients per CM</a:t>
            </a:r>
          </a:p>
          <a:p>
            <a:pPr lvl="1" fontAlgn="base"/>
            <a:r>
              <a:rPr lang="en-US" i="1" dirty="0" smtClean="0">
                <a:solidFill>
                  <a:prstClr val="black"/>
                </a:solidFill>
              </a:rPr>
              <a:t>Manage for 12 months (until eligible for decanting)</a:t>
            </a:r>
            <a:endParaRPr lang="en-US" i="1" dirty="0">
              <a:solidFill>
                <a:prstClr val="black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Partner/NDOH 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Nurse Initiation </a:t>
            </a:r>
            <a:r>
              <a:rPr lang="en-US" dirty="0"/>
              <a:t>and </a:t>
            </a:r>
            <a:r>
              <a:rPr lang="en-US" dirty="0" smtClean="0"/>
              <a:t>Management </a:t>
            </a:r>
            <a:r>
              <a:rPr lang="en-US" dirty="0"/>
              <a:t>of </a:t>
            </a:r>
            <a:r>
              <a:rPr lang="en-US" dirty="0" smtClean="0"/>
              <a:t>Antiretroviral Therapy (NIMART)</a:t>
            </a:r>
          </a:p>
          <a:p>
            <a:pPr lvl="1" fontAlgn="base"/>
            <a:r>
              <a:rPr lang="en-US" dirty="0" smtClean="0"/>
              <a:t>5-day training course</a:t>
            </a:r>
          </a:p>
          <a:p>
            <a:pPr lvl="1" fontAlgn="base"/>
            <a:r>
              <a:rPr lang="en-US" dirty="0" smtClean="0"/>
              <a:t>6-month mentorship program</a:t>
            </a:r>
          </a:p>
          <a:p>
            <a:pPr lvl="1" fontAlgn="base"/>
            <a:r>
              <a:rPr lang="en-US" dirty="0" smtClean="0"/>
              <a:t>Submit portfolio of evidence to training unit</a:t>
            </a:r>
          </a:p>
          <a:p>
            <a:pPr lvl="1" fontAlgn="base"/>
            <a:r>
              <a:rPr lang="en-US" dirty="0" smtClean="0"/>
              <a:t>Competency assessment</a:t>
            </a:r>
          </a:p>
          <a:p>
            <a:pPr marL="0" indent="0" fontAlgn="base">
              <a:buNone/>
            </a:pP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Siyenza: Key Interventions</vt:lpstr>
      <vt:lpstr>Siyenza Key Interventions</vt:lpstr>
      <vt:lpstr>Siyenza Key Interventions</vt:lpstr>
      <vt:lpstr>Siyenza Key Interventions</vt:lpstr>
      <vt:lpstr>Partner/NDOH Support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Siyenza: Key Interventions</dc:title>
  <dc:creator>Grund, Jonathan (CDC/DDPHSIS/CGH/DGHT)</dc:creator>
  <cp:lastModifiedBy>Grund, Jonathan (CDC/DDPHSIS/CGH/DGHT)</cp:lastModifiedBy>
  <cp:revision>1</cp:revision>
  <dcterms:created xsi:type="dcterms:W3CDTF">2019-07-24T03:37:43Z</dcterms:created>
  <dcterms:modified xsi:type="dcterms:W3CDTF">2019-07-24T03:38:13Z</dcterms:modified>
</cp:coreProperties>
</file>