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ECED3-DB31-40BC-9F6D-2E7FCA63114C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69834-FF13-40F9-829E-1BBEAE190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36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714-AA39-484B-A441-85B5B36075C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5957-6A28-4509-9290-A23A538B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2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714-AA39-484B-A441-85B5B36075C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5957-6A28-4509-9290-A23A538B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0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714-AA39-484B-A441-85B5B36075C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5957-6A28-4509-9290-A23A538B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5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714-AA39-484B-A441-85B5B36075C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5957-6A28-4509-9290-A23A538B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0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714-AA39-484B-A441-85B5B36075C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5957-6A28-4509-9290-A23A538B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8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714-AA39-484B-A441-85B5B36075C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5957-6A28-4509-9290-A23A538B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1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714-AA39-484B-A441-85B5B36075C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5957-6A28-4509-9290-A23A538B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7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714-AA39-484B-A441-85B5B36075C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5957-6A28-4509-9290-A23A538B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4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714-AA39-484B-A441-85B5B36075C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5957-6A28-4509-9290-A23A538B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0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714-AA39-484B-A441-85B5B36075C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5957-6A28-4509-9290-A23A538B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6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714-AA39-484B-A441-85B5B36075C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5957-6A28-4509-9290-A23A538B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8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4A50-DB44-4B55-88D7-B0F7735914C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E8DB9-D303-47DA-8ED4-4D9842BBB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 Case </a:t>
            </a:r>
            <a:r>
              <a:rPr lang="en-US" dirty="0" smtClean="0"/>
              <a:t>Finding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SIYENZA GUIDANCE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7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Strategies for PICT Case Finding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343" y="1716833"/>
            <a:ext cx="10394269" cy="4194389"/>
          </a:xfrm>
        </p:spPr>
        <p:txBody>
          <a:bodyPr/>
          <a:lstStyle/>
          <a:p>
            <a:r>
              <a:rPr lang="en-US" b="1" dirty="0" smtClean="0"/>
              <a:t>Diagnostic Testing: </a:t>
            </a:r>
            <a:r>
              <a:rPr lang="en-US" dirty="0"/>
              <a:t>testing of patients who present with signs or symptoms suggestive of </a:t>
            </a:r>
            <a:r>
              <a:rPr lang="en-US" dirty="0" smtClean="0"/>
              <a:t>HIV</a:t>
            </a:r>
          </a:p>
          <a:p>
            <a:r>
              <a:rPr lang="en-US" b="1" dirty="0" smtClean="0"/>
              <a:t>Targeted Testing: </a:t>
            </a:r>
            <a:r>
              <a:rPr lang="en-US" dirty="0"/>
              <a:t>testing of subpopulations of increased risk due to behavioral, clinical, or demographic characteristics, or a combination of these such as STI clients, alcohol abuse, or high burdened </a:t>
            </a:r>
            <a:r>
              <a:rPr lang="en-US" dirty="0" smtClean="0"/>
              <a:t>areas</a:t>
            </a:r>
          </a:p>
          <a:p>
            <a:r>
              <a:rPr lang="en-US" b="1" dirty="0" smtClean="0"/>
              <a:t>Universal screening: </a:t>
            </a:r>
            <a:r>
              <a:rPr lang="en-US" dirty="0" smtClean="0"/>
              <a:t>testing all patients presenting for medical attention regardless of presenting complaint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PEPFAR COP GUIDANCE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392" y="2108718"/>
            <a:ext cx="10562220" cy="380250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Diagnostic </a:t>
            </a:r>
            <a:r>
              <a:rPr lang="en-US" sz="4400" b="1" dirty="0"/>
              <a:t>testing</a:t>
            </a:r>
            <a:r>
              <a:rPr lang="en-US" sz="4400" dirty="0"/>
              <a:t> or </a:t>
            </a:r>
            <a:r>
              <a:rPr lang="en-US" sz="4400" b="1" dirty="0"/>
              <a:t>targeted, risk-based testing</a:t>
            </a:r>
            <a:r>
              <a:rPr lang="en-US" sz="4400" dirty="0"/>
              <a:t> should only be used once ART coverage is over </a:t>
            </a:r>
            <a:r>
              <a:rPr lang="en-US" sz="4400" dirty="0">
                <a:solidFill>
                  <a:srgbClr val="FF0000"/>
                </a:solidFill>
              </a:rPr>
              <a:t>70%</a:t>
            </a:r>
            <a:r>
              <a:rPr lang="en-US" sz="4400" dirty="0"/>
              <a:t> in a country or SNU, and yield should be at least 10%. (p.344 COP 19 Guidance).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0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ART COVERAGE FOR SIYENZA DISTRICTS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579" y="1746671"/>
            <a:ext cx="9798698" cy="343366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276252" y="1690688"/>
            <a:ext cx="1250302" cy="34896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9579" y="5518668"/>
            <a:ext cx="10562220" cy="663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ART coverage not &gt;70% in any district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SIYENZA PICT Strategy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988" y="1688841"/>
            <a:ext cx="10319624" cy="42223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ase finding guidance for </a:t>
            </a:r>
            <a:r>
              <a:rPr lang="en-US" dirty="0" err="1" smtClean="0"/>
              <a:t>Siyenza</a:t>
            </a:r>
            <a:r>
              <a:rPr lang="en-US" dirty="0" smtClean="0"/>
              <a:t> facilities should be based on HIV </a:t>
            </a:r>
            <a:r>
              <a:rPr lang="en-US" b="1" dirty="0" smtClean="0"/>
              <a:t>testing coverage </a:t>
            </a:r>
            <a:r>
              <a:rPr lang="en-US" dirty="0" smtClean="0"/>
              <a:t>(proportion of eligible clients who have been tested for HIV):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TIER 1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facilities</a:t>
            </a:r>
            <a:r>
              <a:rPr lang="en-US" dirty="0" smtClean="0"/>
              <a:t> are facilities where HIV testing coverage is &lt;80% for all clients, no matter the yield. These facilities should consider opt-out, universal screening.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TIER 2 facilities</a:t>
            </a:r>
            <a:r>
              <a:rPr lang="en-US" dirty="0" smtClean="0"/>
              <a:t> are facilities where HIV testing coverage is ≥80% with &lt;5% </a:t>
            </a:r>
            <a:r>
              <a:rPr lang="en-US" dirty="0" smtClean="0"/>
              <a:t>yield. </a:t>
            </a:r>
            <a:r>
              <a:rPr lang="en-US" dirty="0" smtClean="0"/>
              <a:t>These facilities should consider targeted testing.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Note: 80% HIV testing coverage was a CDC SA programmatic decision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27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882" y="365125"/>
            <a:ext cx="9804918" cy="1034467"/>
          </a:xfrm>
        </p:spPr>
        <p:txBody>
          <a:bodyPr/>
          <a:lstStyle/>
          <a:p>
            <a:pPr algn="ctr"/>
            <a:r>
              <a:rPr lang="en-US" b="1" dirty="0" smtClean="0"/>
              <a:t>Tier 1 / Tier 2 Determination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03" y="1399592"/>
            <a:ext cx="11168742" cy="5215811"/>
          </a:xfrm>
        </p:spPr>
        <p:txBody>
          <a:bodyPr/>
          <a:lstStyle/>
          <a:p>
            <a:r>
              <a:rPr lang="en-US" dirty="0" smtClean="0"/>
              <a:t>Review current monthly headcount vs. testing coverage (Proportion of Eligible Clients) for past quarter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i="1" dirty="0" smtClean="0"/>
              <a:t>Use HTS metrics  to calculate 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731" y="1878102"/>
            <a:ext cx="3976105" cy="497989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001208" y="4077477"/>
            <a:ext cx="1268964" cy="186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7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38" y="149290"/>
            <a:ext cx="11000792" cy="155465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Tier 1: </a:t>
            </a:r>
            <a:r>
              <a:rPr lang="en-US" sz="3200" dirty="0" smtClean="0"/>
              <a:t>Facilities with a less than 80% HIV testing of proportion of the eligible headcount HIV no matter the yield: </a:t>
            </a:r>
            <a:r>
              <a:rPr lang="en-US" sz="3200" b="1" dirty="0" smtClean="0">
                <a:solidFill>
                  <a:srgbClr val="FF0000"/>
                </a:solidFill>
              </a:rPr>
              <a:t>Universal Screening Approach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632858"/>
            <a:ext cx="11092543" cy="5047860"/>
          </a:xfrm>
        </p:spPr>
        <p:txBody>
          <a:bodyPr/>
          <a:lstStyle/>
          <a:p>
            <a:r>
              <a:rPr lang="en-US" b="1" dirty="0" smtClean="0"/>
              <a:t>Screening Questions</a:t>
            </a:r>
            <a:r>
              <a:rPr lang="en-US" dirty="0" smtClean="0"/>
              <a:t>: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7" y="2245118"/>
            <a:ext cx="8658808" cy="40903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754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55" y="365125"/>
            <a:ext cx="10971245" cy="10064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Tier 2 Facilities</a:t>
            </a:r>
            <a:r>
              <a:rPr lang="en-US" sz="3200" dirty="0" smtClean="0"/>
              <a:t>: </a:t>
            </a:r>
            <a:r>
              <a:rPr lang="en-US" sz="3200" dirty="0"/>
              <a:t>(≥80% of eligible clients have been tested for HIV) but the yield is less than 5</a:t>
            </a:r>
            <a:r>
              <a:rPr lang="en-US" sz="3200" dirty="0" smtClean="0"/>
              <a:t>%: </a:t>
            </a:r>
            <a:r>
              <a:rPr lang="en-US" sz="3200" b="1" dirty="0" smtClean="0">
                <a:solidFill>
                  <a:srgbClr val="FF0000"/>
                </a:solidFill>
              </a:rPr>
              <a:t>Targeted Testing Approach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85" y="1371600"/>
            <a:ext cx="10095722" cy="5486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Screening Questions: 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59360"/>
              </p:ext>
            </p:extLst>
          </p:nvPr>
        </p:nvGraphicFramePr>
        <p:xfrm>
          <a:off x="642249" y="1793875"/>
          <a:ext cx="7913922" cy="498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974">
                  <a:extLst>
                    <a:ext uri="{9D8B030D-6E8A-4147-A177-3AD203B41FA5}">
                      <a16:colId xmlns:a16="http://schemas.microsoft.com/office/drawing/2014/main" val="3862699012"/>
                    </a:ext>
                  </a:extLst>
                </a:gridCol>
                <a:gridCol w="2637974">
                  <a:extLst>
                    <a:ext uri="{9D8B030D-6E8A-4147-A177-3AD203B41FA5}">
                      <a16:colId xmlns:a16="http://schemas.microsoft.com/office/drawing/2014/main" val="636711528"/>
                    </a:ext>
                  </a:extLst>
                </a:gridCol>
                <a:gridCol w="2637974">
                  <a:extLst>
                    <a:ext uri="{9D8B030D-6E8A-4147-A177-3AD203B41FA5}">
                      <a16:colId xmlns:a16="http://schemas.microsoft.com/office/drawing/2014/main" val="3255164374"/>
                    </a:ext>
                  </a:extLst>
                </a:gridCol>
              </a:tblGrid>
              <a:tr h="4453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Question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Y/N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Recommendation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894847"/>
                  </a:ext>
                </a:extLst>
              </a:tr>
              <a:tr h="11040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any time in your life has a health care worker ever told you were HIV positive? 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Yes : Confirm if on ART, and re-engage if needed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No: Go to next question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06485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 the last year*, has a healthcare provider tested you for HIV?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No: test for HIV</a:t>
                      </a:r>
                    </a:p>
                    <a:p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Yes: Go to next question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20591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the client have documentation of negative prior HIV test?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 No: test for HIV </a:t>
                      </a:r>
                    </a:p>
                    <a:p>
                      <a:r>
                        <a:rPr lang="en-US" sz="1600" dirty="0" smtClean="0"/>
                        <a:t>If Yes: Screen Further for</a:t>
                      </a:r>
                      <a:r>
                        <a:rPr lang="en-US" sz="1600" baseline="0" dirty="0" smtClean="0"/>
                        <a:t> STI, TB and recent exposure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70254"/>
                  </a:ext>
                </a:extLst>
              </a:tr>
              <a:tr h="4855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223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49" y="5130799"/>
            <a:ext cx="2672451" cy="154974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761786" y="5744971"/>
            <a:ext cx="1831911" cy="5690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0" y="5667693"/>
            <a:ext cx="257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YES to any 1 of these, test for HIV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71249" y="3516682"/>
            <a:ext cx="2797629" cy="486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*</a:t>
            </a:r>
            <a:r>
              <a:rPr lang="en-US" sz="9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en-US" sz="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mphasize the change from 3 months to 12 months as this aligns with the National HTS Testing Retesting Guidelines of annual testing in absence of recent risk 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17962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440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PICT Case Finding  </vt:lpstr>
      <vt:lpstr>Strategies for PICT Case Finding </vt:lpstr>
      <vt:lpstr>PEPFAR COP GUIDANCE </vt:lpstr>
      <vt:lpstr>ART COVERAGE FOR SIYENZA DISTRICTS </vt:lpstr>
      <vt:lpstr>SIYENZA PICT Strategy </vt:lpstr>
      <vt:lpstr>Tier 1 / Tier 2 Determination  </vt:lpstr>
      <vt:lpstr>Tier 1: Facilities with a less than 80% HIV testing of proportion of the eligible headcount HIV no matter the yield: Universal Screening Approach  </vt:lpstr>
      <vt:lpstr>Tier 2 Facilities: (≥80% of eligible clients have been tested for HIV) but the yield is less than 5%: Targeted Testing Approach  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Finding</dc:title>
  <dc:creator>Khanyile, Nompumelelo (CDC/DDPHSIS/CGH/DGHT)</dc:creator>
  <cp:lastModifiedBy>Patton, Monica E. (CDC/DDPHSIS/CGH/DGHT)</cp:lastModifiedBy>
  <cp:revision>24</cp:revision>
  <dcterms:created xsi:type="dcterms:W3CDTF">2019-07-09T08:07:35Z</dcterms:created>
  <dcterms:modified xsi:type="dcterms:W3CDTF">2019-07-17T12:43:07Z</dcterms:modified>
</cp:coreProperties>
</file>