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4" r:id="rId9"/>
    <p:sldId id="265" r:id="rId10"/>
    <p:sldId id="266" r:id="rId11"/>
    <p:sldId id="267" r:id="rId12"/>
    <p:sldId id="269" r:id="rId13"/>
    <p:sldId id="275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dy" initials="k" lastIdx="1" clrIdx="0">
    <p:extLst>
      <p:ext uri="{19B8F6BF-5375-455C-9EA6-DF929625EA0E}">
        <p15:presenceInfo xmlns:p15="http://schemas.microsoft.com/office/powerpoint/2012/main" userId="kenne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78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239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703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2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7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8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19-03-2017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19-03-2017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695459"/>
            <a:ext cx="11616743" cy="4275786"/>
          </a:xfrm>
        </p:spPr>
        <p:txBody>
          <a:bodyPr/>
          <a:lstStyle/>
          <a:p>
            <a:pPr algn="ctr"/>
            <a:r>
              <a:rPr lang="en-US" sz="9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Estate Management Software Project</a:t>
            </a:r>
            <a:endParaRPr lang="en-US" sz="9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2218" y="5950039"/>
            <a:ext cx="475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and Developed by Samuel Nganju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0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5"/>
            <a:ext cx="8596668" cy="58751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tenant 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tenantId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secondName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idNumber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* email </a:t>
            </a:r>
            <a:r>
              <a:rPr lang="en-US" dirty="0" err="1" smtClean="0"/>
              <a:t>varchar</a:t>
            </a:r>
            <a:r>
              <a:rPr lang="en-US" dirty="0" smtClean="0"/>
              <a:t> 25 unique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isActive</a:t>
            </a:r>
            <a:r>
              <a:rPr lang="en-US" dirty="0" smtClean="0"/>
              <a:t> bit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paymentStartDate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nextPaymentStartDate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ispaymentPeriods</a:t>
            </a:r>
            <a:r>
              <a:rPr lang="en-US" dirty="0" smtClean="0"/>
              <a:t> bit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paymentPeriodId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paymentPhoneNo1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paymentPhoneNo2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nextOfKinfName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nextofKinSname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nextofKinLname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nextofKinIdNo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* </a:t>
            </a:r>
            <a:r>
              <a:rPr lang="en-US" dirty="0" err="1" smtClean="0"/>
              <a:t>nextofKinPhoneNo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depositAmount</a:t>
            </a:r>
            <a:r>
              <a:rPr lang="en-US" dirty="0" smtClean="0"/>
              <a:t> decimal (20, 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currentAmount</a:t>
            </a:r>
            <a:r>
              <a:rPr lang="en-US" dirty="0" smtClean="0"/>
              <a:t>(trigger </a:t>
            </a:r>
            <a:r>
              <a:rPr lang="en-US" dirty="0"/>
              <a:t>in database to recalculate the amount in each month</a:t>
            </a:r>
            <a:r>
              <a:rPr lang="en-US" dirty="0" smtClean="0"/>
              <a:t>) decimal (20,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4465"/>
            <a:ext cx="8596668" cy="5656898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Payments</a:t>
            </a:r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paymentId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isMpesa</a:t>
            </a:r>
            <a:r>
              <a:rPr lang="en-US" dirty="0" smtClean="0"/>
              <a:t> bit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isDeposit</a:t>
            </a:r>
            <a:r>
              <a:rPr lang="en-US" dirty="0" smtClean="0"/>
              <a:t> bit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localtransId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acid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tenantId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phoneNo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paymentamount</a:t>
            </a:r>
            <a:r>
              <a:rPr lang="en-US" dirty="0" smtClean="0"/>
              <a:t> decimal (20, 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transDtstamp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modifiedDtstamp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isValid</a:t>
            </a:r>
            <a:r>
              <a:rPr lang="en-US" dirty="0" smtClean="0"/>
              <a:t> bit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* </a:t>
            </a:r>
            <a:r>
              <a:rPr lang="en-US" dirty="0" err="1" smtClean="0"/>
              <a:t>notificationSent</a:t>
            </a:r>
            <a:r>
              <a:rPr lang="en-US" dirty="0" smtClean="0"/>
              <a:t> </a:t>
            </a:r>
            <a:r>
              <a:rPr lang="en-US" dirty="0"/>
              <a:t>bit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paymentPeriods</a:t>
            </a:r>
            <a:r>
              <a:rPr lang="en-US" dirty="0" smtClean="0"/>
              <a:t>(payment</a:t>
            </a:r>
            <a:r>
              <a:rPr lang="en-US" dirty="0"/>
              <a:t>, is it a static month to month or depends on the </a:t>
            </a:r>
            <a:r>
              <a:rPr lang="en-US" dirty="0" smtClean="0"/>
              <a:t>date)</a:t>
            </a:r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paymentPeriodId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periodName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 unique</a:t>
            </a:r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periodDesc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startDate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* </a:t>
            </a:r>
            <a:r>
              <a:rPr lang="en-US" dirty="0" err="1" smtClean="0"/>
              <a:t>endDate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1337"/>
            <a:ext cx="8596668" cy="5740026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err="1" smtClean="0"/>
              <a:t>ftpTransactions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ftpId</a:t>
            </a:r>
            <a:r>
              <a:rPr lang="en-US" dirty="0" smtClean="0"/>
              <a:t> primary key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</a:t>
            </a:r>
            <a:r>
              <a:rPr lang="en-US" dirty="0" err="1" smtClean="0"/>
              <a:t>docName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docDtstamp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receiptNo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* date</a:t>
            </a:r>
          </a:p>
          <a:p>
            <a:pPr marL="0" indent="0">
              <a:buNone/>
            </a:pPr>
            <a:r>
              <a:rPr lang="en-US" dirty="0" smtClean="0"/>
              <a:t>    * details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status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withdrawAmount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paidInAmount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balanceConfirmed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transactionType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otherPartyInfo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transationPartyDetails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transactionId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remark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9545"/>
            <a:ext cx="8596668" cy="5521817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Company</a:t>
            </a:r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companyId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companyName</a:t>
            </a:r>
            <a:r>
              <a:rPr lang="en-US" dirty="0" smtClean="0"/>
              <a:t> unique </a:t>
            </a:r>
            <a:r>
              <a:rPr lang="en-US" dirty="0" err="1" smtClean="0"/>
              <a:t>varchar</a:t>
            </a:r>
            <a:r>
              <a:rPr lang="en-US" dirty="0" smtClean="0"/>
              <a:t> 40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vatPinId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systemEmail</a:t>
            </a:r>
            <a:r>
              <a:rPr lang="en-US" dirty="0" smtClean="0"/>
              <a:t>(to </a:t>
            </a:r>
            <a:r>
              <a:rPr lang="en-US" dirty="0"/>
              <a:t>be sending out notifications</a:t>
            </a:r>
            <a:r>
              <a:rPr lang="en-US" dirty="0" smtClean="0"/>
              <a:t>)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contactPerson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telephone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mainLocation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postalAddress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* </a:t>
            </a:r>
            <a:r>
              <a:rPr lang="en-US" dirty="0" err="1" smtClean="0"/>
              <a:t>mpesaNoId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password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notificationTemplates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notificationId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notification </a:t>
            </a:r>
            <a:r>
              <a:rPr lang="en-US" dirty="0" err="1" smtClean="0"/>
              <a:t>varchar</a:t>
            </a:r>
            <a:r>
              <a:rPr lang="en-US" dirty="0" smtClean="0"/>
              <a:t> 20 unique not null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subject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message </a:t>
            </a:r>
            <a:r>
              <a:rPr lang="en-US" dirty="0" err="1" smtClean="0"/>
              <a:t>varchar</a:t>
            </a:r>
            <a:r>
              <a:rPr lang="en-US" dirty="0" smtClean="0"/>
              <a:t> 100 not null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footer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Mpesa</a:t>
            </a:r>
            <a:r>
              <a:rPr lang="en-US" sz="3200" dirty="0"/>
              <a:t> Connector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section will be developed with python(twisted framework) and will encompass the following</a:t>
            </a:r>
          </a:p>
          <a:p>
            <a:pPr>
              <a:buAutoNum type="arabicPeriod"/>
            </a:pPr>
            <a:r>
              <a:rPr lang="en-US" dirty="0" smtClean="0"/>
              <a:t>Provide an end point which </a:t>
            </a:r>
            <a:r>
              <a:rPr lang="en-US" dirty="0" err="1" smtClean="0"/>
              <a:t>mpesa</a:t>
            </a:r>
            <a:r>
              <a:rPr lang="en-US" dirty="0" smtClean="0"/>
              <a:t> can send validation and confirmation requests</a:t>
            </a:r>
          </a:p>
          <a:p>
            <a:pPr>
              <a:buAutoNum type="arabicPeriod"/>
            </a:pPr>
            <a:r>
              <a:rPr lang="en-US" dirty="0" smtClean="0"/>
              <a:t>Validate payments and store them in database</a:t>
            </a:r>
          </a:p>
          <a:p>
            <a:pPr>
              <a:buAutoNum type="arabicPeriod"/>
            </a:pPr>
            <a:r>
              <a:rPr lang="en-US" dirty="0" smtClean="0"/>
              <a:t>Used for connecting to the </a:t>
            </a:r>
            <a:r>
              <a:rPr lang="en-US" dirty="0" err="1" smtClean="0"/>
              <a:t>safaricom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and getting the ftp files(will be implemented later).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82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PHP Website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427"/>
            <a:ext cx="8596668" cy="470093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This section contains the description of the general appearance of pages and their various elements such as buttons and display tables</a:t>
            </a:r>
          </a:p>
          <a:p>
            <a:pPr>
              <a:buFontTx/>
              <a:buChar char="-"/>
            </a:pPr>
            <a:r>
              <a:rPr lang="en-US" dirty="0" smtClean="0"/>
              <a:t>The section will be illustrated through screenshots</a:t>
            </a:r>
          </a:p>
          <a:p>
            <a:pPr>
              <a:buFontTx/>
              <a:buChar char="-"/>
            </a:pPr>
            <a:r>
              <a:rPr lang="en-US" dirty="0" smtClean="0"/>
              <a:t>Areas described include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/>
              <a:t>Home Page / </a:t>
            </a:r>
            <a:r>
              <a:rPr lang="en-US" dirty="0"/>
              <a:t>Admin </a:t>
            </a:r>
            <a:r>
              <a:rPr lang="en-US" dirty="0" smtClean="0"/>
              <a:t>Page</a:t>
            </a:r>
          </a:p>
          <a:p>
            <a:pPr>
              <a:buAutoNum type="arabicPeriod"/>
            </a:pPr>
            <a:r>
              <a:rPr lang="en-US" dirty="0" smtClean="0"/>
              <a:t>Inserting &amp; Editing Pages</a:t>
            </a:r>
          </a:p>
          <a:p>
            <a:pPr>
              <a:buAutoNum type="arabicPeriod"/>
            </a:pPr>
            <a:r>
              <a:rPr lang="en-US" dirty="0" smtClean="0"/>
              <a:t>Login Page</a:t>
            </a:r>
          </a:p>
          <a:p>
            <a:pPr>
              <a:buAutoNum type="arabicPeriod"/>
            </a:pPr>
            <a:r>
              <a:rPr lang="en-US" dirty="0" smtClean="0"/>
              <a:t>Tenant Page</a:t>
            </a:r>
          </a:p>
          <a:p>
            <a:pPr>
              <a:buAutoNum type="arabicPeriod"/>
            </a:pPr>
            <a:r>
              <a:rPr lang="en-US" dirty="0" smtClean="0"/>
              <a:t>Listing pages </a:t>
            </a:r>
          </a:p>
          <a:p>
            <a:pPr>
              <a:buAutoNum type="arabicPeriod"/>
            </a:pPr>
            <a:r>
              <a:rPr lang="en-US" dirty="0" smtClean="0"/>
              <a:t>Reports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4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457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Login Page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77334" y="1174173"/>
            <a:ext cx="10401300" cy="5496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334" y="6286500"/>
            <a:ext cx="10401300" cy="38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2446" y="6294066"/>
            <a:ext cx="16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5027" y="2753591"/>
            <a:ext cx="4644737" cy="204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7334" y="1174173"/>
            <a:ext cx="10401300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75462" y="4171950"/>
            <a:ext cx="1641764" cy="317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88178" y="3655865"/>
            <a:ext cx="1641764" cy="228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88178" y="3259279"/>
            <a:ext cx="1641764" cy="228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11983" y="3173968"/>
            <a:ext cx="12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50276" y="3555197"/>
            <a:ext cx="125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4605" y="4131886"/>
            <a:ext cx="131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1222848"/>
            <a:ext cx="10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261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Home Page/Admin Page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66355" y="1122217"/>
            <a:ext cx="9372600" cy="5330537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6355" y="1122218"/>
            <a:ext cx="937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355" y="5985163"/>
            <a:ext cx="937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355" y="1579418"/>
            <a:ext cx="1693718" cy="442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6355" y="1579418"/>
            <a:ext cx="1693718" cy="4468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6355" y="2026227"/>
            <a:ext cx="1693718" cy="4468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2401" y="2973665"/>
            <a:ext cx="1693718" cy="4468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6355" y="3340677"/>
            <a:ext cx="1693718" cy="4468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6355" y="3782290"/>
            <a:ext cx="1693718" cy="4468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2609" y="1672478"/>
            <a:ext cx="136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6355" y="3870161"/>
            <a:ext cx="24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Misc.(collapsing tabs)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218" y="208811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46909" y="24961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32609" y="3366652"/>
            <a:ext cx="138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1228" y="1204890"/>
            <a:ext cx="228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Logged in as   ##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6355" y="1278082"/>
            <a:ext cx="34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real estate software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5005" y="6070433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4791" y="608342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81631" y="6078227"/>
            <a:ext cx="13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of user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75659" y="1584158"/>
            <a:ext cx="1828915" cy="1107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25355" y="1602115"/>
            <a:ext cx="1626177" cy="1078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69602" y="1602113"/>
            <a:ext cx="1779443" cy="107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75659" y="2701639"/>
            <a:ext cx="1844501" cy="1107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35747" y="2701639"/>
            <a:ext cx="1610591" cy="1107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74914" y="2701639"/>
            <a:ext cx="1774132" cy="1107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530937" y="1602113"/>
            <a:ext cx="1808020" cy="438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76409" y="1718785"/>
            <a:ext cx="15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676409" y="2249631"/>
            <a:ext cx="152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 latest payments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76409" y="3434195"/>
            <a:ext cx="152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performing estates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36718" y="2026227"/>
            <a:ext cx="13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tenant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91810" y="3013364"/>
            <a:ext cx="15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8737" y="3013364"/>
            <a:ext cx="168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Unpaid Houses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4664" y="1991779"/>
            <a:ext cx="13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house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29248" y="3073792"/>
            <a:ext cx="172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payment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6338" y="1647414"/>
            <a:ext cx="182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Announcements/notices/</a:t>
            </a:r>
          </a:p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66355" y="3073792"/>
            <a:ext cx="165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84656" y="2959036"/>
            <a:ext cx="16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1111" y="6073031"/>
            <a:ext cx="20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18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Inserting &amp; Editing Pages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33843" y="1210541"/>
            <a:ext cx="10640291" cy="4966854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3844" y="1184565"/>
            <a:ext cx="1065068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3844" y="5735782"/>
            <a:ext cx="10640291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3844" y="1652155"/>
            <a:ext cx="1525539" cy="408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5037" y="1922322"/>
            <a:ext cx="4083628" cy="154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3536" y="1922318"/>
            <a:ext cx="4674946" cy="154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5036" y="3543299"/>
            <a:ext cx="8863446" cy="208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5037" y="5195454"/>
            <a:ext cx="8863446" cy="436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11337" y="1581790"/>
            <a:ext cx="37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currently selected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87336" y="2244436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728" y="2324281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2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9111" y="3878179"/>
            <a:ext cx="7441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 listing of all objects each having a delete and edit button on the  end- on edit populates the columns above by default top columns equal to first object or new one</a:t>
            </a:r>
            <a:endParaRPr lang="en-US" dirty="0"/>
          </a:p>
        </p:txBody>
      </p:sp>
      <p:sp>
        <p:nvSpPr>
          <p:cNvPr id="16" name="Action Button: Back or Previous 15">
            <a:hlinkClick r:id="" action="ppaction://hlinkshowjump?jump=previousslide" highlightClick="1"/>
          </p:cNvPr>
          <p:cNvSpPr/>
          <p:nvPr/>
        </p:nvSpPr>
        <p:spPr>
          <a:xfrm>
            <a:off x="3333073" y="5310939"/>
            <a:ext cx="685800" cy="1846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Forward or Next 16">
            <a:hlinkClick r:id="" action="ppaction://hlinkshowjump?jump=nextslide" highlightClick="1"/>
          </p:cNvPr>
          <p:cNvSpPr/>
          <p:nvPr/>
        </p:nvSpPr>
        <p:spPr>
          <a:xfrm>
            <a:off x="4092572" y="5312125"/>
            <a:ext cx="697637" cy="19268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Beginning 17">
            <a:hlinkClick r:id="" action="ppaction://hlinkshowjump?jump=firstslide" highlightClick="1"/>
          </p:cNvPr>
          <p:cNvSpPr/>
          <p:nvPr/>
        </p:nvSpPr>
        <p:spPr>
          <a:xfrm>
            <a:off x="2587336" y="5310939"/>
            <a:ext cx="665019" cy="18466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End 18">
            <a:hlinkClick r:id="" action="ppaction://hlinkshowjump?jump=lastslide" highlightClick="1"/>
          </p:cNvPr>
          <p:cNvSpPr/>
          <p:nvPr/>
        </p:nvSpPr>
        <p:spPr>
          <a:xfrm>
            <a:off x="4915862" y="5310939"/>
            <a:ext cx="716011" cy="19387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8931" y="5266827"/>
            <a:ext cx="21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02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Tenant Page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4464" y="1059873"/>
            <a:ext cx="10442863" cy="5122718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4073" y="1059873"/>
            <a:ext cx="1045325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4464" y="5787736"/>
            <a:ext cx="104428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073" y="1475509"/>
            <a:ext cx="1745672" cy="432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464" y="1483075"/>
            <a:ext cx="174567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464" y="1875559"/>
            <a:ext cx="174567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682" y="2291195"/>
            <a:ext cx="174567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682" y="1498661"/>
            <a:ext cx="197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46421" y="166774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3069" y="4441203"/>
            <a:ext cx="54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Warnings/reminders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3069" y="2981508"/>
            <a:ext cx="46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Successes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873" y="2037073"/>
            <a:ext cx="8177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2873" y="2750538"/>
            <a:ext cx="8177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46421" y="3350840"/>
            <a:ext cx="8179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36030" y="4369605"/>
            <a:ext cx="7961361" cy="7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73069" y="4810535"/>
            <a:ext cx="810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36030" y="5496791"/>
            <a:ext cx="8044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4463" y="1899166"/>
            <a:ext cx="19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History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3682" y="228408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settings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7334" y="1129328"/>
            <a:ext cx="25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43700" y="1733139"/>
            <a:ext cx="268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Calendar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7509" y="1129328"/>
            <a:ext cx="447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Logged in as </a:t>
            </a:r>
            <a:r>
              <a:rPr lang="en-US" dirty="0" err="1" smtClean="0"/>
              <a:t>TenantName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216" y="2759694"/>
            <a:ext cx="18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Query/complaint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253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5611"/>
            <a:ext cx="9355308" cy="549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Database Design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Mpesa tables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Website tables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/>
              <a:t> Mpesa </a:t>
            </a:r>
            <a:r>
              <a:rPr lang="en-US" dirty="0" smtClean="0"/>
              <a:t>Connector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 </a:t>
            </a:r>
          </a:p>
          <a:p>
            <a:pPr marL="0" indent="0">
              <a:buNone/>
            </a:pPr>
            <a:r>
              <a:rPr lang="en-US" dirty="0" smtClean="0"/>
              <a:t>4. PHP website design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Listings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00100" y="1194955"/>
            <a:ext cx="10411691" cy="544483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0100" y="1194955"/>
            <a:ext cx="10411691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099" y="6328065"/>
            <a:ext cx="10411691" cy="28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0100" y="1631373"/>
            <a:ext cx="1735282" cy="469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35382" y="1631373"/>
            <a:ext cx="8676409" cy="5195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5382" y="2229425"/>
            <a:ext cx="8676408" cy="3799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83527" y="2961409"/>
            <a:ext cx="63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4537" y="1763233"/>
            <a:ext cx="30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4" name="Action Button: Back or Previous 13">
            <a:hlinkClick r:id="" action="ppaction://hlinkshowjump?jump=previousslide" highlightClick="1"/>
          </p:cNvPr>
          <p:cNvSpPr/>
          <p:nvPr/>
        </p:nvSpPr>
        <p:spPr>
          <a:xfrm>
            <a:off x="4975668" y="6073489"/>
            <a:ext cx="498764" cy="18472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Forward or Next 14">
            <a:hlinkClick r:id="" action="ppaction://hlinkshowjump?jump=nextslide" highlightClick="1"/>
          </p:cNvPr>
          <p:cNvSpPr/>
          <p:nvPr/>
        </p:nvSpPr>
        <p:spPr>
          <a:xfrm>
            <a:off x="5655310" y="6098888"/>
            <a:ext cx="496108" cy="1783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Beginning 15">
            <a:hlinkClick r:id="" action="ppaction://hlinkshowjump?jump=firstslide" highlightClick="1"/>
          </p:cNvPr>
          <p:cNvSpPr/>
          <p:nvPr/>
        </p:nvSpPr>
        <p:spPr>
          <a:xfrm>
            <a:off x="4343400" y="6073489"/>
            <a:ext cx="498764" cy="18472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End 16">
            <a:hlinkClick r:id="" action="ppaction://hlinkshowjump?jump=lastslide" highlightClick="1"/>
          </p:cNvPr>
          <p:cNvSpPr/>
          <p:nvPr/>
        </p:nvSpPr>
        <p:spPr>
          <a:xfrm>
            <a:off x="6332296" y="6098889"/>
            <a:ext cx="463359" cy="15932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7263245" y="6107547"/>
            <a:ext cx="249382" cy="16971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7782791" y="6098887"/>
            <a:ext cx="238991" cy="15932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Reports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77334" y="1350818"/>
            <a:ext cx="10524066" cy="520584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350818"/>
            <a:ext cx="10524066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334" y="6161809"/>
            <a:ext cx="10524066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334" y="1828800"/>
            <a:ext cx="1982739" cy="432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4682" y="5237202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39367" y="2200686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Details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76310" y="1941945"/>
            <a:ext cx="820882" cy="29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876607" y="1957501"/>
            <a:ext cx="794789" cy="29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802553" y="1941945"/>
            <a:ext cx="1267691" cy="29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0998" y="1914285"/>
            <a:ext cx="8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2422" y="1905460"/>
            <a:ext cx="9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87821" y="1905460"/>
            <a:ext cx="11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7558" y="2701366"/>
            <a:ext cx="7710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reports include: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Payments due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 income in current month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 income since past year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Empty houses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List of payments by tenant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will connect to the </a:t>
            </a:r>
            <a:r>
              <a:rPr lang="en-US" dirty="0" err="1"/>
              <a:t>Mpesa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to:</a:t>
            </a:r>
          </a:p>
          <a:p>
            <a:pPr>
              <a:buAutoNum type="arabicPeriod"/>
            </a:pPr>
            <a:r>
              <a:rPr lang="en-US" dirty="0"/>
              <a:t>Receive payment notifications</a:t>
            </a:r>
          </a:p>
          <a:p>
            <a:pPr>
              <a:buAutoNum type="arabicPeriod"/>
            </a:pPr>
            <a:r>
              <a:rPr lang="en-US" dirty="0"/>
              <a:t>To validate payments</a:t>
            </a:r>
          </a:p>
          <a:p>
            <a:pPr marL="0" indent="0">
              <a:buNone/>
            </a:pPr>
            <a:r>
              <a:rPr lang="en-US" dirty="0"/>
              <a:t>The system will have a list of users who will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of this project is to come up with a management solution that can manage rental houses. It will be comprised of an mpesa validation system and PHP-based website for managing tenants and payments. The system should keep record of all payments by all tenants, signal when a payment is late and how much is remaining.</a:t>
            </a:r>
          </a:p>
          <a:p>
            <a:pPr marL="0" indent="0">
              <a:buNone/>
            </a:pPr>
            <a:r>
              <a:rPr lang="en-US" dirty="0" smtClean="0"/>
              <a:t>Deliver reports every end of month as to how much money has been collected and how much is yet too be paid.</a:t>
            </a:r>
          </a:p>
          <a:p>
            <a:pPr marL="0" indent="0">
              <a:buNone/>
            </a:pPr>
            <a:r>
              <a:rPr lang="en-US" dirty="0" smtClean="0"/>
              <a:t>Send notifications to owner</a:t>
            </a:r>
          </a:p>
          <a:p>
            <a:pPr marL="0" indent="0">
              <a:buNone/>
            </a:pPr>
            <a:r>
              <a:rPr lang="en-US" dirty="0" smtClean="0"/>
              <a:t>Send messages, reminders and warnings to tenants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416417"/>
            <a:ext cx="8596668" cy="5366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4702"/>
            <a:ext cx="9981127" cy="4303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purpose of this module is to receive validation requests from the Mpesa third party broker and validate them.</a:t>
            </a:r>
          </a:p>
          <a:p>
            <a:pPr marL="0" indent="0">
              <a:buNone/>
            </a:pPr>
            <a:r>
              <a:rPr lang="en-US" dirty="0" smtClean="0"/>
              <a:t>Tables Include:</a:t>
            </a:r>
          </a:p>
          <a:p>
            <a:pPr>
              <a:buFontTx/>
              <a:buChar char="-"/>
            </a:pPr>
            <a:r>
              <a:rPr lang="en-US" dirty="0" err="1" smtClean="0"/>
              <a:t>BusinessDetails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/>
              <a:t>b</a:t>
            </a:r>
            <a:r>
              <a:rPr lang="en-US" dirty="0" err="1" smtClean="0"/>
              <a:t>usinessId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businessName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accountOwner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password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dateCreated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dateModified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9306" y="953037"/>
            <a:ext cx="84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FCBEF"/>
                </a:solidFill>
                <a:ea typeface="+mj-ea"/>
                <a:cs typeface="+mj-cs"/>
              </a:rPr>
              <a:t>1. Mpesa Module Database </a:t>
            </a:r>
            <a:r>
              <a:rPr lang="en-US" sz="2400" dirty="0">
                <a:solidFill>
                  <a:srgbClr val="5FCBEF"/>
                </a:solidFill>
                <a:ea typeface="+mj-ea"/>
                <a:cs typeface="+mj-cs"/>
              </a:rPr>
              <a:t>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2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25" y="206063"/>
            <a:ext cx="8596668" cy="58353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Mpesa</a:t>
            </a:r>
            <a:r>
              <a:rPr lang="en-US" dirty="0" smtClean="0"/>
              <a:t> payments(Payment notifications from </a:t>
            </a:r>
            <a:r>
              <a:rPr lang="en-US" dirty="0" err="1" smtClean="0"/>
              <a:t>mpesa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Payments(update from the </a:t>
            </a:r>
            <a:r>
              <a:rPr lang="en-US" dirty="0" err="1" smtClean="0"/>
              <a:t>mpesa</a:t>
            </a:r>
            <a:r>
              <a:rPr lang="en-US" dirty="0" smtClean="0"/>
              <a:t> payments or from the website)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c2BValidate &amp; c2BConfirm</a:t>
            </a:r>
          </a:p>
          <a:p>
            <a:pPr>
              <a:buFontTx/>
              <a:buChar char="-"/>
            </a:pPr>
            <a:r>
              <a:rPr lang="en-US" dirty="0" smtClean="0"/>
              <a:t>  * </a:t>
            </a:r>
            <a:r>
              <a:rPr lang="en-US" dirty="0" err="1" smtClean="0"/>
              <a:t>localtransId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transType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transID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40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transTime</a:t>
            </a:r>
            <a:r>
              <a:rPr lang="en-US" dirty="0" smtClean="0"/>
              <a:t> 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transAmount</a:t>
            </a:r>
            <a:r>
              <a:rPr lang="en-US" dirty="0" smtClean="0"/>
              <a:t> decimal (20, 2)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businessShortCode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billRefNumber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30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invoiceNumber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30</a:t>
            </a:r>
          </a:p>
          <a:p>
            <a:pPr marL="0" indent="0">
              <a:buNone/>
            </a:pPr>
            <a:r>
              <a:rPr lang="en-US" dirty="0" smtClean="0"/>
              <a:t>       * </a:t>
            </a:r>
            <a:r>
              <a:rPr lang="en-US" dirty="0" err="1" smtClean="0"/>
              <a:t>mSISDN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575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middleName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 15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15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firstName1 </a:t>
            </a:r>
            <a:r>
              <a:rPr lang="en-US" dirty="0" err="1"/>
              <a:t>varchar</a:t>
            </a:r>
            <a:r>
              <a:rPr lang="en-US" dirty="0"/>
              <a:t> 15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* middleName1 </a:t>
            </a:r>
            <a:r>
              <a:rPr lang="en-US" dirty="0" err="1"/>
              <a:t>varchar</a:t>
            </a:r>
            <a:r>
              <a:rPr lang="en-US" dirty="0"/>
              <a:t> 15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lastName1 </a:t>
            </a:r>
            <a:r>
              <a:rPr lang="en-US" dirty="0" err="1"/>
              <a:t>varchar</a:t>
            </a:r>
            <a:r>
              <a:rPr lang="en-US" dirty="0"/>
              <a:t> 15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Codes</a:t>
            </a:r>
          </a:p>
          <a:p>
            <a:pPr marL="0" indent="0">
              <a:buNone/>
            </a:pPr>
            <a:r>
              <a:rPr lang="en-US" dirty="0"/>
              <a:t>     * </a:t>
            </a:r>
            <a:r>
              <a:rPr lang="en-US" dirty="0" err="1" smtClean="0"/>
              <a:t>resultCode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resultDesc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40</a:t>
            </a:r>
          </a:p>
          <a:p>
            <a:pPr marL="0" indent="0">
              <a:buNone/>
            </a:pPr>
            <a:r>
              <a:rPr lang="en-US" dirty="0"/>
              <a:t>     * </a:t>
            </a:r>
            <a:r>
              <a:rPr lang="en-US" dirty="0" err="1" smtClean="0"/>
              <a:t>thirdPartyTransID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98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2. </a:t>
            </a:r>
            <a:r>
              <a:rPr lang="en-US" sz="2400" dirty="0"/>
              <a:t>Website </a:t>
            </a:r>
            <a:r>
              <a:rPr lang="en-US" sz="2400" dirty="0" smtClean="0"/>
              <a:t>database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57301"/>
            <a:ext cx="11095567" cy="47840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users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username unique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password </a:t>
            </a:r>
            <a:r>
              <a:rPr lang="en-US" dirty="0" err="1" smtClean="0"/>
              <a:t>varchar</a:t>
            </a:r>
            <a:r>
              <a:rPr lang="en-US" dirty="0" smtClean="0"/>
              <a:t> 45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userDetailsID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createdDtstamp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modifiedDtstamp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 smtClean="0"/>
              <a:t>Estates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* </a:t>
            </a:r>
            <a:r>
              <a:rPr lang="fr-FR" dirty="0" err="1" smtClean="0"/>
              <a:t>estateId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primary</a:t>
            </a:r>
            <a:r>
              <a:rPr lang="fr-FR" dirty="0" smtClean="0"/>
              <a:t> key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* </a:t>
            </a:r>
            <a:r>
              <a:rPr lang="fr-FR" dirty="0" err="1" smtClean="0"/>
              <a:t>estateName</a:t>
            </a:r>
            <a:r>
              <a:rPr lang="fr-FR" dirty="0" smtClean="0"/>
              <a:t> – unique </a:t>
            </a:r>
            <a:r>
              <a:rPr lang="fr-FR" dirty="0" err="1" smtClean="0"/>
              <a:t>varchar</a:t>
            </a:r>
            <a:r>
              <a:rPr lang="fr-FR" dirty="0" smtClean="0"/>
              <a:t> 45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* </a:t>
            </a:r>
            <a:r>
              <a:rPr lang="fr-FR" dirty="0" err="1" smtClean="0"/>
              <a:t>estateDesc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 80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* </a:t>
            </a:r>
            <a:r>
              <a:rPr lang="fr-FR" dirty="0" err="1" smtClean="0"/>
              <a:t>estateLocation</a:t>
            </a:r>
            <a:r>
              <a:rPr lang="fr-FR" dirty="0" smtClean="0"/>
              <a:t> 45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Login</a:t>
            </a:r>
          </a:p>
          <a:p>
            <a:pPr marL="0" indent="0">
              <a:buNone/>
            </a:pPr>
            <a:r>
              <a:rPr lang="fr-FR" dirty="0" smtClean="0"/>
              <a:t>     * </a:t>
            </a:r>
            <a:r>
              <a:rPr lang="fr-FR" dirty="0" err="1" smtClean="0"/>
              <a:t>sessionId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primary</a:t>
            </a:r>
            <a:r>
              <a:rPr lang="fr-FR" dirty="0" smtClean="0"/>
              <a:t> key</a:t>
            </a:r>
          </a:p>
          <a:p>
            <a:pPr marL="0" indent="0">
              <a:buNone/>
            </a:pPr>
            <a:r>
              <a:rPr lang="fr-FR" dirty="0" smtClean="0"/>
              <a:t>     * </a:t>
            </a:r>
            <a:r>
              <a:rPr lang="fr-FR" dirty="0" err="1" smtClean="0"/>
              <a:t>loginDstamp</a:t>
            </a:r>
            <a:r>
              <a:rPr lang="fr-FR" dirty="0" smtClean="0"/>
              <a:t> </a:t>
            </a:r>
            <a:r>
              <a:rPr lang="fr-FR" dirty="0" err="1" smtClean="0"/>
              <a:t>datetime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* </a:t>
            </a:r>
            <a:r>
              <a:rPr lang="fr-FR" dirty="0" err="1" smtClean="0"/>
              <a:t>logoutDstamp</a:t>
            </a:r>
            <a:r>
              <a:rPr lang="fr-FR" dirty="0" smtClean="0"/>
              <a:t> </a:t>
            </a:r>
            <a:r>
              <a:rPr lang="fr-FR" dirty="0" err="1" smtClean="0"/>
              <a:t>datetime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* </a:t>
            </a:r>
            <a:r>
              <a:rPr lang="fr-FR" dirty="0" err="1" smtClean="0"/>
              <a:t>userid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* </a:t>
            </a:r>
            <a:r>
              <a:rPr lang="fr-FR" dirty="0" err="1" smtClean="0"/>
              <a:t>userIp</a:t>
            </a:r>
            <a:r>
              <a:rPr lang="fr-FR" dirty="0" smtClean="0"/>
              <a:t> </a:t>
            </a:r>
            <a:r>
              <a:rPr lang="fr-FR" dirty="0" err="1" smtClean="0"/>
              <a:t>varchar</a:t>
            </a:r>
            <a:r>
              <a:rPr lang="fr-FR" dirty="0" smtClean="0"/>
              <a:t> 20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2119"/>
            <a:ext cx="8596668" cy="5719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userDetails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* </a:t>
            </a:r>
            <a:r>
              <a:rPr lang="en-US" dirty="0" err="1" smtClean="0"/>
              <a:t>detailsId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/>
              <a:t>primary </a:t>
            </a:r>
            <a:r>
              <a:rPr lang="en-US" dirty="0" smtClean="0"/>
              <a:t>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secondName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email unique </a:t>
            </a:r>
            <a:r>
              <a:rPr lang="en-US" dirty="0" err="1" smtClean="0"/>
              <a:t>varchar</a:t>
            </a:r>
            <a:r>
              <a:rPr lang="en-US" dirty="0" smtClean="0"/>
              <a:t> 25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phone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postalAddress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idNo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isAdmin</a:t>
            </a:r>
            <a:r>
              <a:rPr lang="en-US" dirty="0" smtClean="0"/>
              <a:t> bit 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isTenant</a:t>
            </a:r>
            <a:r>
              <a:rPr lang="en-US" dirty="0" smtClean="0"/>
              <a:t> bit 1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isActive</a:t>
            </a:r>
            <a:r>
              <a:rPr lang="en-US" dirty="0" smtClean="0"/>
              <a:t> bit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profilePhoto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45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blockid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primary </a:t>
            </a:r>
            <a:r>
              <a:rPr lang="en-US" dirty="0" smtClean="0"/>
              <a:t>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blockName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 unique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blockDesc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estateId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46809"/>
            <a:ext cx="10565631" cy="559455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Accounts (</a:t>
            </a:r>
            <a:r>
              <a:rPr lang="en-US" dirty="0" err="1" smtClean="0"/>
              <a:t>billrefnumber</a:t>
            </a:r>
            <a:r>
              <a:rPr lang="en-US" dirty="0" smtClean="0"/>
              <a:t> attached to </a:t>
            </a:r>
            <a:r>
              <a:rPr lang="en-US" smtClean="0"/>
              <a:t>each apartment)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* acid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primary </a:t>
            </a:r>
            <a:r>
              <a:rPr lang="en-US" dirty="0" smtClean="0"/>
              <a:t>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accName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 unique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accDesc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 50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accDateCreated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accDateModified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apartment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aprtId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primary </a:t>
            </a:r>
            <a:r>
              <a:rPr lang="en-US" dirty="0" smtClean="0"/>
              <a:t>key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aprtName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25 unique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aprtDesc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 40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* </a:t>
            </a:r>
            <a:r>
              <a:rPr lang="en-US" dirty="0" err="1" smtClean="0"/>
              <a:t>accid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tenantId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blockId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* </a:t>
            </a:r>
            <a:r>
              <a:rPr lang="en-US" dirty="0" err="1" smtClean="0"/>
              <a:t>amountPerMonth</a:t>
            </a:r>
            <a:r>
              <a:rPr lang="en-US" dirty="0" smtClean="0"/>
              <a:t> decimal (20, 2) Not Null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2087</TotalTime>
  <Words>1162</Words>
  <Application>Microsoft Office PowerPoint</Application>
  <PresentationFormat>Widescreen</PresentationFormat>
  <Paragraphs>262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Trebuchet MS</vt:lpstr>
      <vt:lpstr>Wingdings 3</vt:lpstr>
      <vt:lpstr>Facet</vt:lpstr>
      <vt:lpstr>Real Estate Management Software Project</vt:lpstr>
      <vt:lpstr>Outline</vt:lpstr>
      <vt:lpstr>Introduction</vt:lpstr>
      <vt:lpstr>Database Design</vt:lpstr>
      <vt:lpstr>PowerPoint Presentation</vt:lpstr>
      <vt:lpstr>PowerPoint Presentation</vt:lpstr>
      <vt:lpstr>2. Website database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Mpesa Connector Implementation</vt:lpstr>
      <vt:lpstr>PHP Website Design</vt:lpstr>
      <vt:lpstr>Login Page</vt:lpstr>
      <vt:lpstr>Home Page/Admin Page</vt:lpstr>
      <vt:lpstr>Inserting &amp; Editing Pages</vt:lpstr>
      <vt:lpstr>Tenant Page</vt:lpstr>
      <vt:lpstr>Listings</vt:lpstr>
      <vt:lpstr>Reports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Management Software </dc:title>
  <dc:creator>kennedy</dc:creator>
  <cp:lastModifiedBy>kennedy</cp:lastModifiedBy>
  <cp:revision>142</cp:revision>
  <dcterms:created xsi:type="dcterms:W3CDTF">2016-09-10T19:03:39Z</dcterms:created>
  <dcterms:modified xsi:type="dcterms:W3CDTF">2017-03-19T10:32:22Z</dcterms:modified>
</cp:coreProperties>
</file>