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1"/>
  </p:notesMasterIdLst>
  <p:sldIdLst>
    <p:sldId id="256" r:id="rId2"/>
    <p:sldId id="260" r:id="rId3"/>
    <p:sldId id="261" r:id="rId4"/>
    <p:sldId id="312" r:id="rId5"/>
    <p:sldId id="319" r:id="rId6"/>
    <p:sldId id="314" r:id="rId7"/>
    <p:sldId id="325" r:id="rId8"/>
    <p:sldId id="326" r:id="rId9"/>
    <p:sldId id="313" r:id="rId10"/>
    <p:sldId id="320" r:id="rId11"/>
    <p:sldId id="321" r:id="rId12"/>
    <p:sldId id="322" r:id="rId13"/>
    <p:sldId id="315" r:id="rId14"/>
    <p:sldId id="328" r:id="rId15"/>
    <p:sldId id="265" r:id="rId16"/>
    <p:sldId id="316" r:id="rId17"/>
    <p:sldId id="323" r:id="rId18"/>
    <p:sldId id="324" r:id="rId19"/>
    <p:sldId id="268" r:id="rId20"/>
  </p:sldIdLst>
  <p:sldSz cx="9144000" cy="5143500" type="screen16x9"/>
  <p:notesSz cx="6858000" cy="9144000"/>
  <p:embeddedFontLst>
    <p:embeddedFont>
      <p:font typeface="Anek Kannada" panose="020B0604020202020204" charset="0"/>
      <p:regular r:id="rId22"/>
      <p:bold r:id="rId23"/>
    </p:embeddedFont>
    <p:embeddedFont>
      <p:font typeface="Anek Kannada ExtraBold" panose="020B0604020202020204" charset="0"/>
      <p:bold r:id="rId24"/>
    </p:embeddedFont>
    <p:embeddedFont>
      <p:font typeface="Anek Kannada Medium" panose="020B0604020202020204" charset="0"/>
      <p:regular r:id="rId25"/>
      <p:bold r:id="rId26"/>
    </p:embeddedFont>
    <p:embeddedFont>
      <p:font typeface="Anek Kannada SemiBold" panose="020B0604020202020204" charset="0"/>
      <p:regular r:id="rId27"/>
      <p:bold r:id="rId28"/>
    </p:embeddedFont>
    <p:embeddedFont>
      <p:font typeface="Bebas Neue" panose="020B0606020202050201" pitchFamily="34" charset="0"/>
      <p:regular r:id="rId29"/>
    </p:embeddedFont>
    <p:embeddedFont>
      <p:font typeface="Darker Grotesque Black" panose="020B0604020202020204" charset="0"/>
      <p:bold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74777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1D76EE-FB23-47A7-80F7-6C4AF5DF54E5}">
  <a:tblStyle styleId="{E01D76EE-FB23-47A7-80F7-6C4AF5DF54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57C7530-056C-42A2-8F14-E8A18A862C5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19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248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11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7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237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79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700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728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75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17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06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93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6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89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185050"/>
            <a:ext cx="6350100" cy="1705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235425"/>
            <a:ext cx="4528800" cy="4758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81100" y="-506550"/>
            <a:ext cx="3590698" cy="5740468"/>
            <a:chOff x="-981100" y="-506550"/>
            <a:chExt cx="3590698" cy="5740468"/>
          </a:xfrm>
        </p:grpSpPr>
        <p:sp>
          <p:nvSpPr>
            <p:cNvPr id="12" name="Google Shape;12;p2"/>
            <p:cNvSpPr/>
            <p:nvPr/>
          </p:nvSpPr>
          <p:spPr>
            <a:xfrm>
              <a:off x="332304" y="3481363"/>
              <a:ext cx="1440194" cy="1662138"/>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p:nvPr/>
          </p:nvSpPr>
          <p:spPr>
            <a:xfrm>
              <a:off x="344546" y="-506550"/>
              <a:ext cx="2130779" cy="1229617"/>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4" name="Google Shape;14;p2"/>
            <p:cNvCxnSpPr/>
            <p:nvPr/>
          </p:nvCxnSpPr>
          <p:spPr>
            <a:xfrm flipH="1">
              <a:off x="672932" y="250230"/>
              <a:ext cx="430800" cy="245100"/>
            </a:xfrm>
            <a:prstGeom prst="straightConnector1">
              <a:avLst/>
            </a:prstGeom>
            <a:noFill/>
            <a:ln w="9525" cap="flat" cmpd="sng">
              <a:solidFill>
                <a:schemeClr val="dk1"/>
              </a:solidFill>
              <a:prstDash val="solid"/>
              <a:miter lim="800000"/>
              <a:headEnd type="none" w="med" len="med"/>
              <a:tailEnd type="none" w="med" len="med"/>
            </a:ln>
          </p:spPr>
        </p:cxnSp>
        <p:grpSp>
          <p:nvGrpSpPr>
            <p:cNvPr id="15" name="Google Shape;15;p2"/>
            <p:cNvGrpSpPr/>
            <p:nvPr/>
          </p:nvGrpSpPr>
          <p:grpSpPr>
            <a:xfrm>
              <a:off x="-981100" y="-86304"/>
              <a:ext cx="3590698" cy="5320222"/>
              <a:chOff x="-8795677" y="-2878949"/>
              <a:chExt cx="5568700" cy="8253525"/>
            </a:xfrm>
          </p:grpSpPr>
          <p:sp>
            <p:nvSpPr>
              <p:cNvPr id="16" name="Google Shape;16;p2"/>
              <p:cNvSpPr/>
              <p:nvPr/>
            </p:nvSpPr>
            <p:spPr>
              <a:xfrm>
                <a:off x="-6734445" y="-1822008"/>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p:nvPr/>
            </p:nvSpPr>
            <p:spPr>
              <a:xfrm>
                <a:off x="-7844364" y="-287894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8795677" y="-2713724"/>
                <a:ext cx="5568700" cy="8088300"/>
              </a:xfrm>
              <a:custGeom>
                <a:avLst/>
                <a:gdLst/>
                <a:ahLst/>
                <a:cxnLst/>
                <a:rect l="l" t="t" r="r" b="b"/>
                <a:pathLst>
                  <a:path w="222748" h="323532" extrusionOk="0">
                    <a:moveTo>
                      <a:pt x="222748" y="323532"/>
                    </a:moveTo>
                    <a:lnTo>
                      <a:pt x="105273" y="259085"/>
                    </a:lnTo>
                    <a:lnTo>
                      <a:pt x="106064" y="57079"/>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9" name="Google Shape;19;p2"/>
          <p:cNvGrpSpPr/>
          <p:nvPr/>
        </p:nvGrpSpPr>
        <p:grpSpPr>
          <a:xfrm>
            <a:off x="8081810" y="1775"/>
            <a:ext cx="2285994" cy="5139934"/>
            <a:chOff x="7830535" y="-501900"/>
            <a:chExt cx="2285994" cy="5139934"/>
          </a:xfrm>
        </p:grpSpPr>
        <p:sp>
          <p:nvSpPr>
            <p:cNvPr id="20" name="Google Shape;20;p2"/>
            <p:cNvSpPr/>
            <p:nvPr/>
          </p:nvSpPr>
          <p:spPr>
            <a:xfrm>
              <a:off x="8533004" y="2736606"/>
              <a:ext cx="1406128" cy="810816"/>
            </a:xfrm>
            <a:custGeom>
              <a:avLst/>
              <a:gdLst/>
              <a:ahLst/>
              <a:cxnLst/>
              <a:rect l="l" t="t" r="r" b="b"/>
              <a:pathLst>
                <a:path w="1181" h="681" extrusionOk="0">
                  <a:moveTo>
                    <a:pt x="591" y="681"/>
                  </a:moveTo>
                  <a:lnTo>
                    <a:pt x="1181" y="340"/>
                  </a:lnTo>
                  <a:lnTo>
                    <a:pt x="591" y="0"/>
                  </a:lnTo>
                  <a:lnTo>
                    <a:pt x="591" y="0"/>
                  </a:lnTo>
                  <a:lnTo>
                    <a:pt x="0" y="340"/>
                  </a:lnTo>
                  <a:lnTo>
                    <a:pt x="591" y="681"/>
                  </a:lnTo>
                  <a:lnTo>
                    <a:pt x="591" y="681"/>
                  </a:lnTo>
                  <a:close/>
                </a:path>
              </a:pathLst>
            </a:custGeom>
            <a:gradFill>
              <a:gsLst>
                <a:gs pos="0">
                  <a:schemeClr val="accent2"/>
                </a:gs>
                <a:gs pos="100000">
                  <a:schemeClr val="accent3"/>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8533004" y="2330604"/>
              <a:ext cx="703659" cy="810816"/>
            </a:xfrm>
            <a:custGeom>
              <a:avLst/>
              <a:gdLst/>
              <a:ahLst/>
              <a:cxnLst/>
              <a:rect l="l" t="t" r="r" b="b"/>
              <a:pathLst>
                <a:path w="591" h="681" extrusionOk="0">
                  <a:moveTo>
                    <a:pt x="591" y="341"/>
                  </a:moveTo>
                  <a:lnTo>
                    <a:pt x="0" y="681"/>
                  </a:lnTo>
                  <a:lnTo>
                    <a:pt x="0" y="0"/>
                  </a:lnTo>
                  <a:lnTo>
                    <a:pt x="59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7830535" y="-5018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23;p2"/>
            <p:cNvSpPr/>
            <p:nvPr/>
          </p:nvSpPr>
          <p:spPr>
            <a:xfrm>
              <a:off x="8710401" y="539504"/>
              <a:ext cx="702469" cy="1216819"/>
            </a:xfrm>
            <a:custGeom>
              <a:avLst/>
              <a:gdLst/>
              <a:ahLst/>
              <a:cxnLst/>
              <a:rect l="l" t="t" r="r" b="b"/>
              <a:pathLst>
                <a:path w="590" h="1022" extrusionOk="0">
                  <a:moveTo>
                    <a:pt x="590" y="340"/>
                  </a:moveTo>
                  <a:lnTo>
                    <a:pt x="0" y="0"/>
                  </a:lnTo>
                  <a:lnTo>
                    <a:pt x="0" y="680"/>
                  </a:lnTo>
                  <a:lnTo>
                    <a:pt x="590" y="1022"/>
                  </a:lnTo>
                  <a:lnTo>
                    <a:pt x="590" y="34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24;p2"/>
            <p:cNvSpPr/>
            <p:nvPr/>
          </p:nvSpPr>
          <p:spPr>
            <a:xfrm>
              <a:off x="7830535" y="3015213"/>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8710401" y="1756322"/>
              <a:ext cx="1406128" cy="809625"/>
            </a:xfrm>
            <a:custGeom>
              <a:avLst/>
              <a:gdLst/>
              <a:ahLst/>
              <a:cxnLst/>
              <a:rect l="l" t="t" r="r" b="b"/>
              <a:pathLst>
                <a:path w="1181" h="680" extrusionOk="0">
                  <a:moveTo>
                    <a:pt x="590" y="680"/>
                  </a:moveTo>
                  <a:lnTo>
                    <a:pt x="1181" y="340"/>
                  </a:lnTo>
                  <a:lnTo>
                    <a:pt x="590" y="0"/>
                  </a:lnTo>
                  <a:lnTo>
                    <a:pt x="590" y="0"/>
                  </a:lnTo>
                  <a:lnTo>
                    <a:pt x="0" y="340"/>
                  </a:lnTo>
                  <a:lnTo>
                    <a:pt x="590" y="680"/>
                  </a:lnTo>
                  <a:lnTo>
                    <a:pt x="590" y="68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26;p2"/>
            <p:cNvSpPr/>
            <p:nvPr/>
          </p:nvSpPr>
          <p:spPr>
            <a:xfrm>
              <a:off x="8182950" y="-501900"/>
              <a:ext cx="1625425" cy="5058875"/>
            </a:xfrm>
            <a:custGeom>
              <a:avLst/>
              <a:gdLst/>
              <a:ahLst/>
              <a:cxnLst/>
              <a:rect l="l" t="t" r="r" b="b"/>
              <a:pathLst>
                <a:path w="65017" h="202355" extrusionOk="0">
                  <a:moveTo>
                    <a:pt x="0" y="0"/>
                  </a:moveTo>
                  <a:lnTo>
                    <a:pt x="0" y="165164"/>
                  </a:lnTo>
                  <a:lnTo>
                    <a:pt x="65017" y="202355"/>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9058063" y="1147913"/>
              <a:ext cx="647700" cy="1047750"/>
            </a:xfrm>
            <a:custGeom>
              <a:avLst/>
              <a:gdLst/>
              <a:ahLst/>
              <a:cxnLst/>
              <a:rect l="l" t="t" r="r" b="b"/>
              <a:pathLst>
                <a:path w="544" h="880" extrusionOk="0">
                  <a:moveTo>
                    <a:pt x="178" y="880"/>
                  </a:moveTo>
                  <a:lnTo>
                    <a:pt x="544" y="651"/>
                  </a:lnTo>
                  <a:lnTo>
                    <a:pt x="544" y="329"/>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333"/>
        <p:cNvGrpSpPr/>
        <p:nvPr/>
      </p:nvGrpSpPr>
      <p:grpSpPr>
        <a:xfrm>
          <a:off x="0" y="0"/>
          <a:ext cx="0" cy="0"/>
          <a:chOff x="0" y="0"/>
          <a:chExt cx="0" cy="0"/>
        </a:xfrm>
      </p:grpSpPr>
      <p:grpSp>
        <p:nvGrpSpPr>
          <p:cNvPr id="334" name="Google Shape;334;p36"/>
          <p:cNvGrpSpPr/>
          <p:nvPr/>
        </p:nvGrpSpPr>
        <p:grpSpPr>
          <a:xfrm>
            <a:off x="-1854500" y="-588825"/>
            <a:ext cx="4639657" cy="4488309"/>
            <a:chOff x="3475957" y="-1179704"/>
            <a:chExt cx="7078042" cy="6847153"/>
          </a:xfrm>
        </p:grpSpPr>
        <p:sp>
          <p:nvSpPr>
            <p:cNvPr id="335" name="Google Shape;335;p36"/>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p36"/>
            <p:cNvSpPr/>
            <p:nvPr/>
          </p:nvSpPr>
          <p:spPr>
            <a:xfrm>
              <a:off x="7368266" y="-878500"/>
              <a:ext cx="3185732" cy="1838404"/>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36"/>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8" name="Google Shape;338;p36"/>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39" name="Google Shape;339;p36"/>
            <p:cNvCxnSpPr/>
            <p:nvPr/>
          </p:nvCxnSpPr>
          <p:spPr>
            <a:xfrm flipH="1">
              <a:off x="7859228" y="252965"/>
              <a:ext cx="644100" cy="366900"/>
            </a:xfrm>
            <a:prstGeom prst="straightConnector1">
              <a:avLst/>
            </a:prstGeom>
            <a:noFill/>
            <a:ln w="9525" cap="flat" cmpd="sng">
              <a:solidFill>
                <a:schemeClr val="dk1"/>
              </a:solidFill>
              <a:prstDash val="solid"/>
              <a:miter lim="800000"/>
              <a:headEnd type="none" w="med" len="med"/>
              <a:tailEnd type="none" w="med" len="med"/>
            </a:ln>
          </p:spPr>
        </p:cxnSp>
        <p:cxnSp>
          <p:nvCxnSpPr>
            <p:cNvPr id="340" name="Google Shape;340;p36"/>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341" name="Google Shape;341;p36"/>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2" name="Google Shape;342;p36"/>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3" name="Google Shape;343;p36"/>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36"/>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5"/>
        <p:cNvGrpSpPr/>
        <p:nvPr/>
      </p:nvGrpSpPr>
      <p:grpSpPr>
        <a:xfrm>
          <a:off x="0" y="0"/>
          <a:ext cx="0" cy="0"/>
          <a:chOff x="0" y="0"/>
          <a:chExt cx="0" cy="0"/>
        </a:xfrm>
      </p:grpSpPr>
      <p:grpSp>
        <p:nvGrpSpPr>
          <p:cNvPr id="346" name="Google Shape;346;p37"/>
          <p:cNvGrpSpPr/>
          <p:nvPr/>
        </p:nvGrpSpPr>
        <p:grpSpPr>
          <a:xfrm>
            <a:off x="6588100" y="-588825"/>
            <a:ext cx="4639657" cy="4488309"/>
            <a:chOff x="3475957" y="-1179704"/>
            <a:chExt cx="7078042" cy="6847153"/>
          </a:xfrm>
        </p:grpSpPr>
        <p:sp>
          <p:nvSpPr>
            <p:cNvPr id="347" name="Google Shape;347;p37"/>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8" name="Google Shape;348;p37"/>
            <p:cNvSpPr/>
            <p:nvPr/>
          </p:nvSpPr>
          <p:spPr>
            <a:xfrm>
              <a:off x="7368266" y="-878500"/>
              <a:ext cx="3185732" cy="1838404"/>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37"/>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0" name="Google Shape;350;p37"/>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51" name="Google Shape;351;p37"/>
            <p:cNvCxnSpPr/>
            <p:nvPr/>
          </p:nvCxnSpPr>
          <p:spPr>
            <a:xfrm flipH="1">
              <a:off x="7859228" y="252965"/>
              <a:ext cx="644100" cy="366900"/>
            </a:xfrm>
            <a:prstGeom prst="straightConnector1">
              <a:avLst/>
            </a:prstGeom>
            <a:noFill/>
            <a:ln w="9525" cap="flat" cmpd="sng">
              <a:solidFill>
                <a:schemeClr val="dk1"/>
              </a:solidFill>
              <a:prstDash val="solid"/>
              <a:miter lim="800000"/>
              <a:headEnd type="none" w="med" len="med"/>
              <a:tailEnd type="none" w="med" len="med"/>
            </a:ln>
          </p:spPr>
        </p:cxnSp>
        <p:cxnSp>
          <p:nvCxnSpPr>
            <p:cNvPr id="352" name="Google Shape;352;p37"/>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353" name="Google Shape;353;p37"/>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37"/>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37"/>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37"/>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7" name="Google Shape;357;p37"/>
          <p:cNvGrpSpPr/>
          <p:nvPr/>
        </p:nvGrpSpPr>
        <p:grpSpPr>
          <a:xfrm rot="10800000">
            <a:off x="-733741" y="1172500"/>
            <a:ext cx="4009572" cy="4488309"/>
            <a:chOff x="3475957" y="-1179704"/>
            <a:chExt cx="6116815" cy="6847153"/>
          </a:xfrm>
        </p:grpSpPr>
        <p:sp>
          <p:nvSpPr>
            <p:cNvPr id="358" name="Google Shape;358;p37"/>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9" name="Google Shape;359;p37"/>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60;p37"/>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1" name="Google Shape;361;p37"/>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362" name="Google Shape;362;p37"/>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37"/>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37"/>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37"/>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100">
                <a:latin typeface="Anek Kannada ExtraBold"/>
                <a:ea typeface="Anek Kannada ExtraBold"/>
                <a:cs typeface="Anek Kannada ExtraBold"/>
                <a:sym typeface="Anek Kannada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6295750" y="1756675"/>
            <a:ext cx="1469400" cy="841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 name="Google Shape;31;p3"/>
          <p:cNvSpPr txBox="1">
            <a:spLocks noGrp="1"/>
          </p:cNvSpPr>
          <p:nvPr>
            <p:ph type="subTitle" idx="1"/>
          </p:nvPr>
        </p:nvSpPr>
        <p:spPr>
          <a:xfrm>
            <a:off x="3017750" y="3528425"/>
            <a:ext cx="3892800" cy="37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2" name="Google Shape;32;p3"/>
          <p:cNvGrpSpPr/>
          <p:nvPr/>
        </p:nvGrpSpPr>
        <p:grpSpPr>
          <a:xfrm>
            <a:off x="8408045" y="1174520"/>
            <a:ext cx="2183504" cy="3968974"/>
            <a:chOff x="679995" y="1176907"/>
            <a:chExt cx="2183504" cy="3968974"/>
          </a:xfrm>
        </p:grpSpPr>
        <p:sp>
          <p:nvSpPr>
            <p:cNvPr id="33" name="Google Shape;33;p3"/>
            <p:cNvSpPr/>
            <p:nvPr/>
          </p:nvSpPr>
          <p:spPr>
            <a:xfrm>
              <a:off x="703654" y="3040856"/>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34;p3"/>
            <p:cNvSpPr/>
            <p:nvPr/>
          </p:nvSpPr>
          <p:spPr>
            <a:xfrm>
              <a:off x="703654" y="3519488"/>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35;p3"/>
            <p:cNvSpPr/>
            <p:nvPr/>
          </p:nvSpPr>
          <p:spPr>
            <a:xfrm>
              <a:off x="703654" y="3927872"/>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 name="Google Shape;36;p3"/>
            <p:cNvCxnSpPr/>
            <p:nvPr/>
          </p:nvCxnSpPr>
          <p:spPr>
            <a:xfrm>
              <a:off x="1053697" y="4131469"/>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37" name="Google Shape;37;p3"/>
            <p:cNvSpPr/>
            <p:nvPr/>
          </p:nvSpPr>
          <p:spPr>
            <a:xfrm>
              <a:off x="1408214" y="1870367"/>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38;p3"/>
            <p:cNvSpPr/>
            <p:nvPr/>
          </p:nvSpPr>
          <p:spPr>
            <a:xfrm>
              <a:off x="679995" y="1176907"/>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39;p3"/>
            <p:cNvSpPr/>
            <p:nvPr/>
          </p:nvSpPr>
          <p:spPr>
            <a:xfrm>
              <a:off x="1408214" y="3921366"/>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40;p3"/>
            <p:cNvSpPr/>
            <p:nvPr/>
          </p:nvSpPr>
          <p:spPr>
            <a:xfrm>
              <a:off x="925275" y="1746413"/>
              <a:ext cx="1368425" cy="2683100"/>
            </a:xfrm>
            <a:custGeom>
              <a:avLst/>
              <a:gdLst/>
              <a:ahLst/>
              <a:cxnLst/>
              <a:rect l="l" t="t" r="r" b="b"/>
              <a:pathLst>
                <a:path w="54737" h="107324" extrusionOk="0">
                  <a:moveTo>
                    <a:pt x="54737" y="107324"/>
                  </a:moveTo>
                  <a:lnTo>
                    <a:pt x="34902" y="94592"/>
                  </a:lnTo>
                  <a:lnTo>
                    <a:pt x="34902" y="18961"/>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1" name="Google Shape;41;p3"/>
          <p:cNvSpPr/>
          <p:nvPr/>
        </p:nvSpPr>
        <p:spPr>
          <a:xfrm>
            <a:off x="-41030" y="1225516"/>
            <a:ext cx="703659" cy="1825228"/>
          </a:xfrm>
          <a:custGeom>
            <a:avLst/>
            <a:gdLst/>
            <a:ahLst/>
            <a:cxnLst/>
            <a:rect l="l" t="t" r="r" b="b"/>
            <a:pathLst>
              <a:path w="591" h="1533" extrusionOk="0">
                <a:moveTo>
                  <a:pt x="591" y="340"/>
                </a:moveTo>
                <a:lnTo>
                  <a:pt x="0" y="0"/>
                </a:lnTo>
                <a:lnTo>
                  <a:pt x="0" y="1193"/>
                </a:lnTo>
                <a:lnTo>
                  <a:pt x="591" y="1533"/>
                </a:lnTo>
                <a:lnTo>
                  <a:pt x="591" y="34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2" name="Google Shape;42;p3"/>
          <p:cNvCxnSpPr/>
          <p:nvPr/>
        </p:nvCxnSpPr>
        <p:spPr>
          <a:xfrm rot="10800000">
            <a:off x="344732" y="1858788"/>
            <a:ext cx="0" cy="100860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6"/>
          <p:cNvSpPr txBox="1">
            <a:spLocks noGrp="1"/>
          </p:cNvSpPr>
          <p:nvPr>
            <p:ph type="body" idx="1"/>
          </p:nvPr>
        </p:nvSpPr>
        <p:spPr>
          <a:xfrm>
            <a:off x="720000" y="1333051"/>
            <a:ext cx="7704000" cy="378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54" name="Google Shape;54;p6"/>
          <p:cNvGrpSpPr/>
          <p:nvPr/>
        </p:nvGrpSpPr>
        <p:grpSpPr>
          <a:xfrm>
            <a:off x="8582725" y="-50"/>
            <a:ext cx="1021675" cy="1216824"/>
            <a:chOff x="8424000" y="-94075"/>
            <a:chExt cx="1021675" cy="1216824"/>
          </a:xfrm>
        </p:grpSpPr>
        <p:sp>
          <p:nvSpPr>
            <p:cNvPr id="55" name="Google Shape;55;p6"/>
            <p:cNvSpPr/>
            <p:nvPr/>
          </p:nvSpPr>
          <p:spPr>
            <a:xfrm>
              <a:off x="8424000" y="-94075"/>
              <a:ext cx="720001" cy="1216824"/>
            </a:xfrm>
            <a:custGeom>
              <a:avLst/>
              <a:gdLst/>
              <a:ahLst/>
              <a:cxnLst/>
              <a:rect l="l" t="t" r="r" b="b"/>
              <a:pathLst>
                <a:path w="590" h="1022" extrusionOk="0">
                  <a:moveTo>
                    <a:pt x="590" y="340"/>
                  </a:moveTo>
                  <a:lnTo>
                    <a:pt x="0" y="0"/>
                  </a:lnTo>
                  <a:lnTo>
                    <a:pt x="0" y="680"/>
                  </a:lnTo>
                  <a:lnTo>
                    <a:pt x="590" y="1022"/>
                  </a:lnTo>
                  <a:lnTo>
                    <a:pt x="590" y="34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56;p6"/>
            <p:cNvSpPr/>
            <p:nvPr/>
          </p:nvSpPr>
          <p:spPr>
            <a:xfrm>
              <a:off x="8771675" y="505350"/>
              <a:ext cx="674000" cy="401625"/>
            </a:xfrm>
            <a:custGeom>
              <a:avLst/>
              <a:gdLst/>
              <a:ahLst/>
              <a:cxnLst/>
              <a:rect l="l" t="t" r="r" b="b"/>
              <a:pathLst>
                <a:path w="26960" h="16065" extrusionOk="0">
                  <a:moveTo>
                    <a:pt x="26960" y="16065"/>
                  </a:moveTo>
                  <a:lnTo>
                    <a:pt x="21568" y="13190"/>
                  </a:lnTo>
                  <a:lnTo>
                    <a:pt x="17525" y="10673"/>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7" name="Google Shape;57;p6"/>
          <p:cNvSpPr/>
          <p:nvPr/>
        </p:nvSpPr>
        <p:spPr>
          <a:xfrm>
            <a:off x="-235721" y="4203713"/>
            <a:ext cx="1440194" cy="1662138"/>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8" name="Google Shape;58;p6"/>
          <p:cNvGrpSpPr/>
          <p:nvPr/>
        </p:nvGrpSpPr>
        <p:grpSpPr>
          <a:xfrm>
            <a:off x="-1549125" y="636046"/>
            <a:ext cx="3590698" cy="5320222"/>
            <a:chOff x="-8795677" y="-2878949"/>
            <a:chExt cx="5568700" cy="8253525"/>
          </a:xfrm>
        </p:grpSpPr>
        <p:sp>
          <p:nvSpPr>
            <p:cNvPr id="59" name="Google Shape;59;p6"/>
            <p:cNvSpPr/>
            <p:nvPr/>
          </p:nvSpPr>
          <p:spPr>
            <a:xfrm>
              <a:off x="-6734445" y="-1822008"/>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60;p6"/>
            <p:cNvSpPr/>
            <p:nvPr/>
          </p:nvSpPr>
          <p:spPr>
            <a:xfrm>
              <a:off x="-7844364" y="-287894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61;p6"/>
            <p:cNvSpPr/>
            <p:nvPr/>
          </p:nvSpPr>
          <p:spPr>
            <a:xfrm>
              <a:off x="-8795677" y="-2713724"/>
              <a:ext cx="5568700" cy="8088300"/>
            </a:xfrm>
            <a:custGeom>
              <a:avLst/>
              <a:gdLst/>
              <a:ahLst/>
              <a:cxnLst/>
              <a:rect l="l" t="t" r="r" b="b"/>
              <a:pathLst>
                <a:path w="222748" h="323532" extrusionOk="0">
                  <a:moveTo>
                    <a:pt x="222748" y="323532"/>
                  </a:moveTo>
                  <a:lnTo>
                    <a:pt x="105273" y="259085"/>
                  </a:lnTo>
                  <a:lnTo>
                    <a:pt x="106064" y="57079"/>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2" name="Google Shape;62;p6"/>
          <p:cNvGrpSpPr/>
          <p:nvPr/>
        </p:nvGrpSpPr>
        <p:grpSpPr>
          <a:xfrm flipH="1">
            <a:off x="8589983" y="1057892"/>
            <a:ext cx="2009962" cy="3860412"/>
            <a:chOff x="5316400" y="-854949"/>
            <a:chExt cx="3168788" cy="6086098"/>
          </a:xfrm>
        </p:grpSpPr>
        <p:sp>
          <p:nvSpPr>
            <p:cNvPr id="63" name="Google Shape;63;p6"/>
            <p:cNvSpPr/>
            <p:nvPr/>
          </p:nvSpPr>
          <p:spPr>
            <a:xfrm>
              <a:off x="7377605" y="857364"/>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64;p6"/>
            <p:cNvSpPr/>
            <p:nvPr/>
          </p:nvSpPr>
          <p:spPr>
            <a:xfrm>
              <a:off x="5316400" y="-854949"/>
              <a:ext cx="2651550" cy="4397325"/>
            </a:xfrm>
            <a:custGeom>
              <a:avLst/>
              <a:gdLst/>
              <a:ahLst/>
              <a:cxnLst/>
              <a:rect l="l" t="t" r="r" b="b"/>
              <a:pathLst>
                <a:path w="106062" h="175893" extrusionOk="0">
                  <a:moveTo>
                    <a:pt x="105299" y="175893"/>
                  </a:moveTo>
                  <a:lnTo>
                    <a:pt x="105580" y="128431"/>
                  </a:lnTo>
                  <a:lnTo>
                    <a:pt x="106062" y="5707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2806075" y="1966225"/>
            <a:ext cx="5624700" cy="1211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9"/>
        <p:cNvGrpSpPr/>
        <p:nvPr/>
      </p:nvGrpSpPr>
      <p:grpSpPr>
        <a:xfrm>
          <a:off x="0" y="0"/>
          <a:ext cx="0" cy="0"/>
          <a:chOff x="0" y="0"/>
          <a:chExt cx="0" cy="0"/>
        </a:xfrm>
      </p:grpSpPr>
      <p:sp>
        <p:nvSpPr>
          <p:cNvPr id="220" name="Google Shape;220;p26"/>
          <p:cNvSpPr txBox="1">
            <a:spLocks noGrp="1"/>
          </p:cNvSpPr>
          <p:nvPr>
            <p:ph type="subTitle" idx="1"/>
          </p:nvPr>
        </p:nvSpPr>
        <p:spPr>
          <a:xfrm>
            <a:off x="4898438" y="2671100"/>
            <a:ext cx="29619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6"/>
          <p:cNvSpPr txBox="1">
            <a:spLocks noGrp="1"/>
          </p:cNvSpPr>
          <p:nvPr>
            <p:ph type="subTitle" idx="2"/>
          </p:nvPr>
        </p:nvSpPr>
        <p:spPr>
          <a:xfrm>
            <a:off x="1283638" y="2671100"/>
            <a:ext cx="29619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26"/>
          <p:cNvSpPr txBox="1">
            <a:spLocks noGrp="1"/>
          </p:cNvSpPr>
          <p:nvPr>
            <p:ph type="subTitle" idx="3"/>
          </p:nvPr>
        </p:nvSpPr>
        <p:spPr>
          <a:xfrm>
            <a:off x="1283638" y="2112200"/>
            <a:ext cx="2961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26"/>
          <p:cNvSpPr txBox="1">
            <a:spLocks noGrp="1"/>
          </p:cNvSpPr>
          <p:nvPr>
            <p:ph type="subTitle" idx="4"/>
          </p:nvPr>
        </p:nvSpPr>
        <p:spPr>
          <a:xfrm>
            <a:off x="4898438" y="2112200"/>
            <a:ext cx="2961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2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26"/>
          <p:cNvSpPr/>
          <p:nvPr/>
        </p:nvSpPr>
        <p:spPr>
          <a:xfrm flipH="1">
            <a:off x="8441531" y="68201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26"/>
          <p:cNvSpPr/>
          <p:nvPr/>
        </p:nvSpPr>
        <p:spPr>
          <a:xfrm flipH="1">
            <a:off x="7737872" y="4199125"/>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26"/>
          <p:cNvSpPr/>
          <p:nvPr/>
        </p:nvSpPr>
        <p:spPr>
          <a:xfrm flipH="1">
            <a:off x="7321160" y="1209025"/>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26"/>
          <p:cNvSpPr/>
          <p:nvPr/>
        </p:nvSpPr>
        <p:spPr>
          <a:xfrm>
            <a:off x="10" y="10578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29" name="Google Shape;229;p26"/>
          <p:cNvCxnSpPr/>
          <p:nvPr/>
        </p:nvCxnSpPr>
        <p:spPr>
          <a:xfrm>
            <a:off x="353000" y="1604550"/>
            <a:ext cx="0" cy="2406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subTitle" idx="1"/>
          </p:nvPr>
        </p:nvSpPr>
        <p:spPr>
          <a:xfrm>
            <a:off x="4917433" y="1549200"/>
            <a:ext cx="2947800" cy="27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7"/>
          <p:cNvSpPr txBox="1">
            <a:spLocks noGrp="1"/>
          </p:cNvSpPr>
          <p:nvPr>
            <p:ph type="subTitle" idx="2"/>
          </p:nvPr>
        </p:nvSpPr>
        <p:spPr>
          <a:xfrm>
            <a:off x="1278763" y="1549200"/>
            <a:ext cx="2947800" cy="27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7"/>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7"/>
          <p:cNvSpPr/>
          <p:nvPr/>
        </p:nvSpPr>
        <p:spPr>
          <a:xfrm>
            <a:off x="6185" y="68201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5" name="Google Shape;235;p27"/>
          <p:cNvSpPr/>
          <p:nvPr/>
        </p:nvSpPr>
        <p:spPr>
          <a:xfrm>
            <a:off x="6185" y="4199125"/>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6" name="Google Shape;236;p27"/>
          <p:cNvSpPr/>
          <p:nvPr/>
        </p:nvSpPr>
        <p:spPr>
          <a:xfrm>
            <a:off x="358600" y="1209025"/>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37" name="Google Shape;237;p27"/>
          <p:cNvGrpSpPr/>
          <p:nvPr/>
        </p:nvGrpSpPr>
        <p:grpSpPr>
          <a:xfrm>
            <a:off x="7111775" y="-657575"/>
            <a:ext cx="2736540" cy="3466148"/>
            <a:chOff x="7111775" y="-657575"/>
            <a:chExt cx="2736540" cy="3466148"/>
          </a:xfrm>
        </p:grpSpPr>
        <p:sp>
          <p:nvSpPr>
            <p:cNvPr id="238" name="Google Shape;238;p27"/>
            <p:cNvSpPr/>
            <p:nvPr/>
          </p:nvSpPr>
          <p:spPr>
            <a:xfrm>
              <a:off x="8434477" y="16796"/>
              <a:ext cx="706919" cy="2791777"/>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9" name="Google Shape;239;p27"/>
            <p:cNvSpPr/>
            <p:nvPr/>
          </p:nvSpPr>
          <p:spPr>
            <a:xfrm>
              <a:off x="7726304" y="-657575"/>
              <a:ext cx="1414569" cy="1595199"/>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27"/>
            <p:cNvSpPr/>
            <p:nvPr/>
          </p:nvSpPr>
          <p:spPr>
            <a:xfrm>
              <a:off x="8434477" y="2003475"/>
              <a:ext cx="1413838" cy="79724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1" name="Google Shape;241;p27"/>
            <p:cNvSpPr/>
            <p:nvPr/>
          </p:nvSpPr>
          <p:spPr>
            <a:xfrm>
              <a:off x="7111775" y="-559706"/>
              <a:ext cx="2174124" cy="3062525"/>
            </a:xfrm>
            <a:custGeom>
              <a:avLst/>
              <a:gdLst/>
              <a:ahLst/>
              <a:cxnLst/>
              <a:rect l="l" t="t" r="r" b="b"/>
              <a:pathLst>
                <a:path w="2832735" h="4083367" extrusionOk="0">
                  <a:moveTo>
                    <a:pt x="2832735" y="4083368"/>
                  </a:moveTo>
                  <a:lnTo>
                    <a:pt x="2205038" y="3669983"/>
                  </a:lnTo>
                  <a:lnTo>
                    <a:pt x="2205038" y="121443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bg>
      <p:bgPr>
        <a:solidFill>
          <a:schemeClr val="lt1"/>
        </a:solidFill>
        <a:effectLst/>
      </p:bgPr>
    </p:bg>
    <p:spTree>
      <p:nvGrpSpPr>
        <p:cNvPr id="1" name="Shape 242"/>
        <p:cNvGrpSpPr/>
        <p:nvPr/>
      </p:nvGrpSpPr>
      <p:grpSpPr>
        <a:xfrm>
          <a:off x="0" y="0"/>
          <a:ext cx="0" cy="0"/>
          <a:chOff x="0" y="0"/>
          <a:chExt cx="0" cy="0"/>
        </a:xfrm>
      </p:grpSpPr>
      <p:sp>
        <p:nvSpPr>
          <p:cNvPr id="243" name="Google Shape;243;p28"/>
          <p:cNvSpPr txBox="1">
            <a:spLocks noGrp="1"/>
          </p:cNvSpPr>
          <p:nvPr>
            <p:ph type="subTitle" idx="1"/>
          </p:nvPr>
        </p:nvSpPr>
        <p:spPr>
          <a:xfrm>
            <a:off x="1302450" y="3059150"/>
            <a:ext cx="6539100" cy="12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8"/>
          <p:cNvSpPr txBox="1">
            <a:spLocks noGrp="1"/>
          </p:cNvSpPr>
          <p:nvPr>
            <p:ph type="subTitle" idx="2"/>
          </p:nvPr>
        </p:nvSpPr>
        <p:spPr>
          <a:xfrm>
            <a:off x="1302450" y="1549200"/>
            <a:ext cx="6539100" cy="12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8"/>
          <p:cNvSpPr/>
          <p:nvPr/>
        </p:nvSpPr>
        <p:spPr>
          <a:xfrm>
            <a:off x="6185" y="68201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28"/>
          <p:cNvSpPr/>
          <p:nvPr/>
        </p:nvSpPr>
        <p:spPr>
          <a:xfrm>
            <a:off x="6185" y="4199125"/>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28"/>
          <p:cNvSpPr/>
          <p:nvPr/>
        </p:nvSpPr>
        <p:spPr>
          <a:xfrm>
            <a:off x="358600" y="1209025"/>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49" name="Google Shape;249;p28"/>
          <p:cNvGrpSpPr/>
          <p:nvPr/>
        </p:nvGrpSpPr>
        <p:grpSpPr>
          <a:xfrm>
            <a:off x="7111775" y="-657575"/>
            <a:ext cx="2736540" cy="3466148"/>
            <a:chOff x="7111775" y="-657575"/>
            <a:chExt cx="2736540" cy="3466148"/>
          </a:xfrm>
        </p:grpSpPr>
        <p:sp>
          <p:nvSpPr>
            <p:cNvPr id="250" name="Google Shape;250;p28"/>
            <p:cNvSpPr/>
            <p:nvPr/>
          </p:nvSpPr>
          <p:spPr>
            <a:xfrm>
              <a:off x="8434477" y="16796"/>
              <a:ext cx="706919" cy="2791777"/>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1" name="Google Shape;251;p28"/>
            <p:cNvSpPr/>
            <p:nvPr/>
          </p:nvSpPr>
          <p:spPr>
            <a:xfrm>
              <a:off x="7726304" y="-657575"/>
              <a:ext cx="1414569" cy="1595199"/>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2" name="Google Shape;252;p28"/>
            <p:cNvSpPr/>
            <p:nvPr/>
          </p:nvSpPr>
          <p:spPr>
            <a:xfrm>
              <a:off x="8434477" y="2003475"/>
              <a:ext cx="1413838" cy="79724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28"/>
            <p:cNvSpPr/>
            <p:nvPr/>
          </p:nvSpPr>
          <p:spPr>
            <a:xfrm>
              <a:off x="7111775" y="-559706"/>
              <a:ext cx="2174124" cy="3062525"/>
            </a:xfrm>
            <a:custGeom>
              <a:avLst/>
              <a:gdLst/>
              <a:ahLst/>
              <a:cxnLst/>
              <a:rect l="l" t="t" r="r" b="b"/>
              <a:pathLst>
                <a:path w="2832735" h="4083367" extrusionOk="0">
                  <a:moveTo>
                    <a:pt x="2832735" y="4083368"/>
                  </a:moveTo>
                  <a:lnTo>
                    <a:pt x="2205038" y="3669983"/>
                  </a:lnTo>
                  <a:lnTo>
                    <a:pt x="2205038" y="121443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76"/>
        <p:cNvGrpSpPr/>
        <p:nvPr/>
      </p:nvGrpSpPr>
      <p:grpSpPr>
        <a:xfrm>
          <a:off x="0" y="0"/>
          <a:ext cx="0" cy="0"/>
          <a:chOff x="0" y="0"/>
          <a:chExt cx="0" cy="0"/>
        </a:xfrm>
      </p:grpSpPr>
      <p:sp>
        <p:nvSpPr>
          <p:cNvPr id="277" name="Google Shape;277;p31"/>
          <p:cNvSpPr txBox="1">
            <a:spLocks noGrp="1"/>
          </p:cNvSpPr>
          <p:nvPr>
            <p:ph type="subTitle" idx="1"/>
          </p:nvPr>
        </p:nvSpPr>
        <p:spPr>
          <a:xfrm>
            <a:off x="1184063" y="21870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8" name="Google Shape;278;p31"/>
          <p:cNvSpPr txBox="1">
            <a:spLocks noGrp="1"/>
          </p:cNvSpPr>
          <p:nvPr>
            <p:ph type="subTitle" idx="2"/>
          </p:nvPr>
        </p:nvSpPr>
        <p:spPr>
          <a:xfrm>
            <a:off x="4371141" y="21870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31"/>
          <p:cNvSpPr txBox="1">
            <a:spLocks noGrp="1"/>
          </p:cNvSpPr>
          <p:nvPr>
            <p:ph type="subTitle" idx="3"/>
          </p:nvPr>
        </p:nvSpPr>
        <p:spPr>
          <a:xfrm>
            <a:off x="1184063" y="36204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0" name="Google Shape;280;p31"/>
          <p:cNvSpPr txBox="1">
            <a:spLocks noGrp="1"/>
          </p:cNvSpPr>
          <p:nvPr>
            <p:ph type="subTitle" idx="4"/>
          </p:nvPr>
        </p:nvSpPr>
        <p:spPr>
          <a:xfrm>
            <a:off x="4371141" y="36204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1" name="Google Shape;281;p31"/>
          <p:cNvSpPr txBox="1">
            <a:spLocks noGrp="1"/>
          </p:cNvSpPr>
          <p:nvPr>
            <p:ph type="subTitle" idx="5"/>
          </p:nvPr>
        </p:nvSpPr>
        <p:spPr>
          <a:xfrm>
            <a:off x="1184075" y="1698675"/>
            <a:ext cx="19782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2" name="Google Shape;282;p31"/>
          <p:cNvSpPr txBox="1">
            <a:spLocks noGrp="1"/>
          </p:cNvSpPr>
          <p:nvPr>
            <p:ph type="subTitle" idx="6"/>
          </p:nvPr>
        </p:nvSpPr>
        <p:spPr>
          <a:xfrm>
            <a:off x="1184075" y="3132075"/>
            <a:ext cx="19782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 name="Google Shape;283;p31"/>
          <p:cNvSpPr txBox="1">
            <a:spLocks noGrp="1"/>
          </p:cNvSpPr>
          <p:nvPr>
            <p:ph type="subTitle" idx="7"/>
          </p:nvPr>
        </p:nvSpPr>
        <p:spPr>
          <a:xfrm>
            <a:off x="4371150" y="1698675"/>
            <a:ext cx="19782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4" name="Google Shape;284;p31"/>
          <p:cNvSpPr txBox="1">
            <a:spLocks noGrp="1"/>
          </p:cNvSpPr>
          <p:nvPr>
            <p:ph type="subTitle" idx="8"/>
          </p:nvPr>
        </p:nvSpPr>
        <p:spPr>
          <a:xfrm>
            <a:off x="4371150" y="3132075"/>
            <a:ext cx="19782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5" name="Google Shape;285;p31"/>
          <p:cNvSpPr txBox="1">
            <a:spLocks noGrp="1"/>
          </p:cNvSpPr>
          <p:nvPr>
            <p:ph type="title"/>
          </p:nvPr>
        </p:nvSpPr>
        <p:spPr>
          <a:xfrm>
            <a:off x="720000" y="539500"/>
            <a:ext cx="66564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86" name="Google Shape;286;p31"/>
          <p:cNvGrpSpPr/>
          <p:nvPr/>
        </p:nvGrpSpPr>
        <p:grpSpPr>
          <a:xfrm>
            <a:off x="7134033" y="-853783"/>
            <a:ext cx="2009962" cy="3860412"/>
            <a:chOff x="5316400" y="-854949"/>
            <a:chExt cx="3168788" cy="6086098"/>
          </a:xfrm>
        </p:grpSpPr>
        <p:sp>
          <p:nvSpPr>
            <p:cNvPr id="287" name="Google Shape;287;p31"/>
            <p:cNvSpPr/>
            <p:nvPr/>
          </p:nvSpPr>
          <p:spPr>
            <a:xfrm>
              <a:off x="7377605" y="857364"/>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8" name="Google Shape;288;p31"/>
            <p:cNvSpPr/>
            <p:nvPr/>
          </p:nvSpPr>
          <p:spPr>
            <a:xfrm>
              <a:off x="5316400" y="-854949"/>
              <a:ext cx="2651550" cy="4397325"/>
            </a:xfrm>
            <a:custGeom>
              <a:avLst/>
              <a:gdLst/>
              <a:ahLst/>
              <a:cxnLst/>
              <a:rect l="l" t="t" r="r" b="b"/>
              <a:pathLst>
                <a:path w="106062" h="175893" extrusionOk="0">
                  <a:moveTo>
                    <a:pt x="105299" y="175893"/>
                  </a:moveTo>
                  <a:lnTo>
                    <a:pt x="105580" y="128431"/>
                  </a:lnTo>
                  <a:lnTo>
                    <a:pt x="106062" y="5707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1pPr>
            <a:lvl2pPr lvl="1"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2pPr>
            <a:lvl3pPr lvl="2"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3pPr>
            <a:lvl4pPr lvl="3"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4pPr>
            <a:lvl5pPr lvl="4"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5pPr>
            <a:lvl6pPr lvl="5"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6pPr>
            <a:lvl7pPr lvl="6"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7pPr>
            <a:lvl8pPr lvl="7"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8pPr>
            <a:lvl9pPr lvl="8"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1pPr>
            <a:lvl2pPr marL="914400" lvl="1"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2pPr>
            <a:lvl3pPr marL="1371600" lvl="2"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3pPr>
            <a:lvl4pPr marL="1828800" lvl="3"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4pPr>
            <a:lvl5pPr marL="2286000" lvl="4"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5pPr>
            <a:lvl6pPr marL="2743200" lvl="5"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6pPr>
            <a:lvl7pPr marL="3200400" lvl="6"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7pPr>
            <a:lvl8pPr marL="3657600" lvl="7"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8pPr>
            <a:lvl9pPr marL="4114800" lvl="8" indent="-317500">
              <a:lnSpc>
                <a:spcPct val="100000"/>
              </a:lnSpc>
              <a:spcBef>
                <a:spcPts val="1600"/>
              </a:spcBef>
              <a:spcAft>
                <a:spcPts val="160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61" r:id="rId4"/>
    <p:sldLayoutId id="2147483665" r:id="rId5"/>
    <p:sldLayoutId id="2147483672" r:id="rId6"/>
    <p:sldLayoutId id="2147483673" r:id="rId7"/>
    <p:sldLayoutId id="2147483674" r:id="rId8"/>
    <p:sldLayoutId id="2147483677"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ctrTitle"/>
          </p:nvPr>
        </p:nvSpPr>
        <p:spPr>
          <a:xfrm>
            <a:off x="1396950" y="1185050"/>
            <a:ext cx="6350100" cy="17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100" dirty="0">
                <a:solidFill>
                  <a:schemeClr val="accent1"/>
                </a:solidFill>
              </a:rPr>
              <a:t>RFM Analysis</a:t>
            </a:r>
            <a:endParaRPr dirty="0"/>
          </a:p>
        </p:txBody>
      </p:sp>
      <p:sp>
        <p:nvSpPr>
          <p:cNvPr id="377" name="Google Shape;377;p41"/>
          <p:cNvSpPr txBox="1">
            <a:spLocks noGrp="1"/>
          </p:cNvSpPr>
          <p:nvPr>
            <p:ph type="subTitle" idx="1"/>
          </p:nvPr>
        </p:nvSpPr>
        <p:spPr>
          <a:xfrm>
            <a:off x="2307600" y="323542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Author: Nguyen Thien Ngan</a:t>
            </a:r>
            <a:endParaRPr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720000" y="1966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Elbow method</a:t>
            </a:r>
            <a:endParaRPr dirty="0"/>
          </a:p>
        </p:txBody>
      </p:sp>
      <p:pic>
        <p:nvPicPr>
          <p:cNvPr id="5" name="Picture 4">
            <a:extLst>
              <a:ext uri="{FF2B5EF4-FFF2-40B4-BE49-F238E27FC236}">
                <a16:creationId xmlns:a16="http://schemas.microsoft.com/office/drawing/2014/main" id="{81C59E68-16F8-7E96-24AD-CE0F932E50EF}"/>
              </a:ext>
            </a:extLst>
          </p:cNvPr>
          <p:cNvPicPr>
            <a:picLocks noChangeAspect="1"/>
          </p:cNvPicPr>
          <p:nvPr/>
        </p:nvPicPr>
        <p:blipFill>
          <a:blip r:embed="rId3"/>
          <a:stretch>
            <a:fillRect/>
          </a:stretch>
        </p:blipFill>
        <p:spPr>
          <a:xfrm>
            <a:off x="907675" y="1576051"/>
            <a:ext cx="6655712" cy="3299413"/>
          </a:xfrm>
          <a:prstGeom prst="rect">
            <a:avLst/>
          </a:prstGeom>
        </p:spPr>
      </p:pic>
      <p:sp>
        <p:nvSpPr>
          <p:cNvPr id="10" name="TextBox 9">
            <a:extLst>
              <a:ext uri="{FF2B5EF4-FFF2-40B4-BE49-F238E27FC236}">
                <a16:creationId xmlns:a16="http://schemas.microsoft.com/office/drawing/2014/main" id="{A8A0BB29-FBEB-969E-BEF7-CA95CE739666}"/>
              </a:ext>
            </a:extLst>
          </p:cNvPr>
          <p:cNvSpPr txBox="1"/>
          <p:nvPr/>
        </p:nvSpPr>
        <p:spPr>
          <a:xfrm>
            <a:off x="907675" y="761735"/>
            <a:ext cx="7046259" cy="745299"/>
          </a:xfrm>
          <a:prstGeom prst="rect">
            <a:avLst/>
          </a:prstGeom>
          <a:noFill/>
        </p:spPr>
        <p:txBody>
          <a:bodyPr wrap="square" rtlCol="0">
            <a:spAutoFit/>
          </a:bodyPr>
          <a:lstStyle/>
          <a:p>
            <a:pPr algn="just"/>
            <a:r>
              <a:rPr lang="en-US" dirty="0">
                <a:latin typeface="Anek Kannada Medium" panose="020B0604020202020204" charset="0"/>
                <a:cs typeface="Anek Kannada Medium" panose="020B0604020202020204" charset="0"/>
              </a:rPr>
              <a:t>Based on the graph, the optimal number of clusters appears to be 4, as the inertia does not decrease significantly beyond this point. Also segmenting into 4 groups is a relatively reasonable choice, so we will proceed with 4 clusters (k = 4)</a:t>
            </a:r>
          </a:p>
        </p:txBody>
      </p:sp>
    </p:spTree>
    <p:extLst>
      <p:ext uri="{BB962C8B-B14F-4D97-AF65-F5344CB8AC3E}">
        <p14:creationId xmlns:p14="http://schemas.microsoft.com/office/powerpoint/2010/main" val="58362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Flattened graph</a:t>
            </a:r>
            <a:endParaRPr dirty="0"/>
          </a:p>
        </p:txBody>
      </p:sp>
      <p:pic>
        <p:nvPicPr>
          <p:cNvPr id="3" name="Picture 2">
            <a:extLst>
              <a:ext uri="{FF2B5EF4-FFF2-40B4-BE49-F238E27FC236}">
                <a16:creationId xmlns:a16="http://schemas.microsoft.com/office/drawing/2014/main" id="{2FA3F2FF-E52D-4D22-DAC6-D6937706E3C2}"/>
              </a:ext>
            </a:extLst>
          </p:cNvPr>
          <p:cNvPicPr>
            <a:picLocks noChangeAspect="1"/>
          </p:cNvPicPr>
          <p:nvPr/>
        </p:nvPicPr>
        <p:blipFill>
          <a:blip r:embed="rId3"/>
          <a:stretch>
            <a:fillRect/>
          </a:stretch>
        </p:blipFill>
        <p:spPr>
          <a:xfrm>
            <a:off x="802062" y="1532965"/>
            <a:ext cx="6989644" cy="2362200"/>
          </a:xfrm>
          <a:prstGeom prst="rect">
            <a:avLst/>
          </a:prstGeom>
        </p:spPr>
      </p:pic>
    </p:spTree>
    <p:extLst>
      <p:ext uri="{BB962C8B-B14F-4D97-AF65-F5344CB8AC3E}">
        <p14:creationId xmlns:p14="http://schemas.microsoft.com/office/powerpoint/2010/main" val="330219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Snake graph</a:t>
            </a:r>
            <a:endParaRPr dirty="0"/>
          </a:p>
        </p:txBody>
      </p:sp>
      <p:pic>
        <p:nvPicPr>
          <p:cNvPr id="4" name="Picture 3">
            <a:extLst>
              <a:ext uri="{FF2B5EF4-FFF2-40B4-BE49-F238E27FC236}">
                <a16:creationId xmlns:a16="http://schemas.microsoft.com/office/drawing/2014/main" id="{44F06C61-59AF-5A54-F44E-33E1B10BD047}"/>
              </a:ext>
            </a:extLst>
          </p:cNvPr>
          <p:cNvPicPr>
            <a:picLocks noChangeAspect="1"/>
          </p:cNvPicPr>
          <p:nvPr/>
        </p:nvPicPr>
        <p:blipFill>
          <a:blip r:embed="rId3"/>
          <a:stretch>
            <a:fillRect/>
          </a:stretch>
        </p:blipFill>
        <p:spPr>
          <a:xfrm>
            <a:off x="1000125" y="1499346"/>
            <a:ext cx="6854739" cy="2239215"/>
          </a:xfrm>
          <a:prstGeom prst="rect">
            <a:avLst/>
          </a:prstGeom>
        </p:spPr>
      </p:pic>
    </p:spTree>
    <p:extLst>
      <p:ext uri="{BB962C8B-B14F-4D97-AF65-F5344CB8AC3E}">
        <p14:creationId xmlns:p14="http://schemas.microsoft.com/office/powerpoint/2010/main" val="402405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Cluster characteristic</a:t>
            </a:r>
            <a:endParaRPr dirty="0"/>
          </a:p>
        </p:txBody>
      </p:sp>
      <p:pic>
        <p:nvPicPr>
          <p:cNvPr id="3" name="Picture 2">
            <a:extLst>
              <a:ext uri="{FF2B5EF4-FFF2-40B4-BE49-F238E27FC236}">
                <a16:creationId xmlns:a16="http://schemas.microsoft.com/office/drawing/2014/main" id="{BDD5C39A-6952-E6D3-2207-ED9BCA469526}"/>
              </a:ext>
            </a:extLst>
          </p:cNvPr>
          <p:cNvPicPr>
            <a:picLocks noChangeAspect="1"/>
          </p:cNvPicPr>
          <p:nvPr/>
        </p:nvPicPr>
        <p:blipFill>
          <a:blip r:embed="rId3"/>
          <a:stretch>
            <a:fillRect/>
          </a:stretch>
        </p:blipFill>
        <p:spPr>
          <a:xfrm>
            <a:off x="999565" y="2029633"/>
            <a:ext cx="2733675" cy="1666875"/>
          </a:xfrm>
          <a:prstGeom prst="rect">
            <a:avLst/>
          </a:prstGeom>
        </p:spPr>
      </p:pic>
      <p:sp>
        <p:nvSpPr>
          <p:cNvPr id="4" name="TextBox 3">
            <a:extLst>
              <a:ext uri="{FF2B5EF4-FFF2-40B4-BE49-F238E27FC236}">
                <a16:creationId xmlns:a16="http://schemas.microsoft.com/office/drawing/2014/main" id="{B34E6DA7-8880-269C-28DD-70C4E7A0DCA7}"/>
              </a:ext>
            </a:extLst>
          </p:cNvPr>
          <p:cNvSpPr txBox="1"/>
          <p:nvPr/>
        </p:nvSpPr>
        <p:spPr>
          <a:xfrm>
            <a:off x="4305299" y="1220601"/>
            <a:ext cx="3839136" cy="2677656"/>
          </a:xfrm>
          <a:prstGeom prst="rect">
            <a:avLst/>
          </a:prstGeom>
          <a:noFill/>
        </p:spPr>
        <p:txBody>
          <a:bodyPr wrap="square" rtlCol="0">
            <a:spAutoFit/>
          </a:bodyPr>
          <a:lstStyle/>
          <a:p>
            <a:pPr algn="ctr"/>
            <a:r>
              <a:rPr lang="en-US" sz="1200" b="1" i="0" dirty="0">
                <a:effectLst/>
                <a:highlight>
                  <a:srgbClr val="FFFFFF"/>
                </a:highlight>
                <a:latin typeface="Anek Kannada Medium" panose="020B0604020202020204" charset="0"/>
                <a:cs typeface="Anek Kannada Medium" panose="020B0604020202020204" charset="0"/>
              </a:rPr>
              <a:t>What does each cluster represent?</a:t>
            </a:r>
          </a:p>
          <a:p>
            <a:pPr algn="just"/>
            <a:endParaRPr lang="en-US" sz="1200" i="0" dirty="0">
              <a:effectLst/>
              <a:highlight>
                <a:srgbClr val="FFFFFF"/>
              </a:highlight>
              <a:latin typeface="Anek Kannada Medium" panose="020B0604020202020204" charset="0"/>
              <a:cs typeface="Anek Kannada Medium" panose="020B0604020202020204" charset="0"/>
            </a:endParaRPr>
          </a:p>
          <a:p>
            <a:pPr marL="171450" indent="-171450" algn="just">
              <a:buFont typeface="Wingdings" panose="05000000000000000000" pitchFamily="2" charset="2"/>
              <a:buChar char="§"/>
            </a:pPr>
            <a:r>
              <a:rPr lang="en-US" sz="1200" i="0" dirty="0">
                <a:effectLst/>
                <a:highlight>
                  <a:srgbClr val="FFFFFF"/>
                </a:highlight>
                <a:latin typeface="Anek Kannada Medium" panose="020B0604020202020204" charset="0"/>
                <a:cs typeface="Anek Kannada Medium" panose="020B0604020202020204" charset="0"/>
              </a:rPr>
              <a:t>Cluster 0: This group has the highest mean recency, the lowest mean frequency, and the lowest mean monetary value, indicating they are lost customers.</a:t>
            </a:r>
          </a:p>
          <a:p>
            <a:pPr marL="171450" indent="-171450" algn="just">
              <a:buFont typeface="Wingdings" panose="05000000000000000000" pitchFamily="2" charset="2"/>
              <a:buChar char="§"/>
            </a:pPr>
            <a:r>
              <a:rPr lang="en-US" sz="1200" i="0" dirty="0">
                <a:effectLst/>
                <a:highlight>
                  <a:srgbClr val="FFFFFF"/>
                </a:highlight>
                <a:latin typeface="Anek Kannada Medium" panose="020B0604020202020204" charset="0"/>
                <a:cs typeface="Anek Kannada Medium" panose="020B0604020202020204" charset="0"/>
              </a:rPr>
              <a:t>Cluster 1: This group exhibits decent recency, frequency, and monetary values, categorizing them as potential customers.</a:t>
            </a:r>
          </a:p>
          <a:p>
            <a:pPr marL="171450" indent="-171450" algn="just">
              <a:buFont typeface="Wingdings" panose="05000000000000000000" pitchFamily="2" charset="2"/>
              <a:buChar char="§"/>
            </a:pPr>
            <a:r>
              <a:rPr lang="en-US" sz="1200" i="0" dirty="0">
                <a:effectLst/>
                <a:highlight>
                  <a:srgbClr val="FFFFFF"/>
                </a:highlight>
                <a:latin typeface="Anek Kannada Medium" panose="020B0604020202020204" charset="0"/>
                <a:cs typeface="Anek Kannada Medium" panose="020B0604020202020204" charset="0"/>
              </a:rPr>
              <a:t>Cluster 2: Characterized by a relatively long time since the last interaction and moderate monetary value, this group represents at-risk customers.</a:t>
            </a:r>
          </a:p>
          <a:p>
            <a:pPr marL="171450" indent="-171450" algn="just">
              <a:buFont typeface="Wingdings" panose="05000000000000000000" pitchFamily="2" charset="2"/>
              <a:buChar char="§"/>
            </a:pPr>
            <a:r>
              <a:rPr lang="en-US" sz="1200" i="0" dirty="0">
                <a:effectLst/>
                <a:highlight>
                  <a:srgbClr val="FFFFFF"/>
                </a:highlight>
                <a:latin typeface="Anek Kannada Medium" panose="020B0604020202020204" charset="0"/>
                <a:cs typeface="Anek Kannada Medium" panose="020B0604020202020204" charset="0"/>
              </a:rPr>
              <a:t>Cluster 3: With the lowest recency, highest frequency, and exceptional monetary value, this group comprises our best customers.</a:t>
            </a:r>
          </a:p>
        </p:txBody>
      </p:sp>
      <p:sp>
        <p:nvSpPr>
          <p:cNvPr id="5" name="TextBox 4">
            <a:extLst>
              <a:ext uri="{FF2B5EF4-FFF2-40B4-BE49-F238E27FC236}">
                <a16:creationId xmlns:a16="http://schemas.microsoft.com/office/drawing/2014/main" id="{81EAEEA7-38C4-81CD-713C-CC9F6B18CFE3}"/>
              </a:ext>
            </a:extLst>
          </p:cNvPr>
          <p:cNvSpPr txBox="1"/>
          <p:nvPr/>
        </p:nvSpPr>
        <p:spPr>
          <a:xfrm>
            <a:off x="999565" y="1220601"/>
            <a:ext cx="3068170" cy="646331"/>
          </a:xfrm>
          <a:prstGeom prst="rect">
            <a:avLst/>
          </a:prstGeom>
          <a:noFill/>
        </p:spPr>
        <p:txBody>
          <a:bodyPr wrap="square" rtlCol="0">
            <a:spAutoFit/>
          </a:bodyPr>
          <a:lstStyle/>
          <a:p>
            <a:pPr algn="just"/>
            <a:r>
              <a:rPr lang="en-US" sz="1200" i="0" dirty="0">
                <a:effectLst/>
                <a:highlight>
                  <a:srgbClr val="FFFFFF"/>
                </a:highlight>
                <a:latin typeface="Anek Kannada Medium" panose="020B0604020202020204" charset="0"/>
                <a:cs typeface="Anek Kannada Medium" panose="020B0604020202020204" charset="0"/>
              </a:rPr>
              <a:t>After applying the K-means clustering algorithm, we have identified four customer groups (clusters 0 to 3).</a:t>
            </a:r>
          </a:p>
        </p:txBody>
      </p:sp>
    </p:spTree>
    <p:extLst>
      <p:ext uri="{BB962C8B-B14F-4D97-AF65-F5344CB8AC3E}">
        <p14:creationId xmlns:p14="http://schemas.microsoft.com/office/powerpoint/2010/main" val="35571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title"/>
          </p:nvPr>
        </p:nvSpPr>
        <p:spPr>
          <a:xfrm>
            <a:off x="713225" y="216366"/>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Proposal to retain customers</a:t>
            </a:r>
            <a:endParaRPr dirty="0"/>
          </a:p>
        </p:txBody>
      </p:sp>
      <p:graphicFrame>
        <p:nvGraphicFramePr>
          <p:cNvPr id="385" name="Google Shape;385;p42"/>
          <p:cNvGraphicFramePr/>
          <p:nvPr>
            <p:extLst>
              <p:ext uri="{D42A27DB-BD31-4B8C-83A1-F6EECF244321}">
                <p14:modId xmlns:p14="http://schemas.microsoft.com/office/powerpoint/2010/main" val="2186912210"/>
              </p:ext>
            </p:extLst>
          </p:nvPr>
        </p:nvGraphicFramePr>
        <p:xfrm>
          <a:off x="713225" y="928149"/>
          <a:ext cx="7717550" cy="4124057"/>
        </p:xfrm>
        <a:graphic>
          <a:graphicData uri="http://schemas.openxmlformats.org/drawingml/2006/table">
            <a:tbl>
              <a:tblPr>
                <a:noFill/>
                <a:tableStyleId>{E01D76EE-FB23-47A7-80F7-6C4AF5DF54E5}</a:tableStyleId>
              </a:tblPr>
              <a:tblGrid>
                <a:gridCol w="1424958">
                  <a:extLst>
                    <a:ext uri="{9D8B030D-6E8A-4147-A177-3AD203B41FA5}">
                      <a16:colId xmlns:a16="http://schemas.microsoft.com/office/drawing/2014/main" val="20000"/>
                    </a:ext>
                  </a:extLst>
                </a:gridCol>
                <a:gridCol w="2035056">
                  <a:extLst>
                    <a:ext uri="{9D8B030D-6E8A-4147-A177-3AD203B41FA5}">
                      <a16:colId xmlns:a16="http://schemas.microsoft.com/office/drawing/2014/main" val="20001"/>
                    </a:ext>
                  </a:extLst>
                </a:gridCol>
                <a:gridCol w="4257536">
                  <a:extLst>
                    <a:ext uri="{9D8B030D-6E8A-4147-A177-3AD203B41FA5}">
                      <a16:colId xmlns:a16="http://schemas.microsoft.com/office/drawing/2014/main" val="1227432672"/>
                    </a:ext>
                  </a:extLst>
                </a:gridCol>
              </a:tblGrid>
              <a:tr h="453994">
                <a:tc>
                  <a:txBody>
                    <a:bodyPr/>
                    <a:lstStyle/>
                    <a:p>
                      <a:pPr marL="0" lvl="0" indent="0" algn="ctr" rtl="0">
                        <a:spcBef>
                          <a:spcPts val="0"/>
                        </a:spcBef>
                        <a:spcAft>
                          <a:spcPts val="0"/>
                        </a:spcAft>
                        <a:buNone/>
                      </a:pPr>
                      <a:r>
                        <a:rPr lang="en-US" sz="1000" b="1" u="sng" dirty="0">
                          <a:solidFill>
                            <a:schemeClr val="lt2"/>
                          </a:solidFill>
                          <a:latin typeface="Anek Kannada SemiBold" panose="020B0604020202020204" charset="0"/>
                          <a:ea typeface="Anek Kannada"/>
                          <a:cs typeface="Anek Kannada SemiBold" panose="020B0604020202020204" charset="0"/>
                          <a:sym typeface="Anek Kannada"/>
                        </a:rPr>
                        <a:t>Group</a:t>
                      </a:r>
                      <a:endParaRPr sz="1000" b="1" u="sng" dirty="0">
                        <a:solidFill>
                          <a:schemeClr val="lt2"/>
                        </a:solidFill>
                        <a:latin typeface="Anek Kannada SemiBold" panose="020B0604020202020204" charset="0"/>
                        <a:ea typeface="Anek Kannada"/>
                        <a:cs typeface="Anek Kannada SemiBold" panose="020B0604020202020204" charset="0"/>
                        <a:sym typeface="Anek Kannada"/>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en-US" sz="1000" b="1" dirty="0">
                          <a:solidFill>
                            <a:srgbClr val="263238"/>
                          </a:solidFill>
                          <a:latin typeface="Anek Kannada SemiBold" panose="020B0604020202020204" charset="0"/>
                          <a:ea typeface="Anek Kannada SemiBold"/>
                          <a:cs typeface="Anek Kannada SemiBold" panose="020B0604020202020204" charset="0"/>
                          <a:sym typeface="Anek Kannada SemiBold"/>
                        </a:rPr>
                        <a:t>Characteristics</a:t>
                      </a:r>
                      <a:endParaRPr sz="1000" b="1" dirty="0">
                        <a:solidFill>
                          <a:srgbClr val="263238"/>
                        </a:solidFill>
                        <a:latin typeface="Anek Kannada SemiBold" panose="020B0604020202020204" charset="0"/>
                        <a:ea typeface="Anek Kannada SemiBold"/>
                        <a:cs typeface="Anek Kannada SemiBold" panose="020B0604020202020204" charset="0"/>
                        <a:sym typeface="Anek Kannada SemiBold"/>
                      </a:endParaRPr>
                    </a:p>
                  </a:txBody>
                  <a:tcPr marL="91425" marR="91425"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000" b="1" dirty="0">
                          <a:solidFill>
                            <a:srgbClr val="263238"/>
                          </a:solidFill>
                          <a:latin typeface="Anek Kannada SemiBold" panose="020B0604020202020204" charset="0"/>
                          <a:ea typeface="Anek Kannada SemiBold"/>
                          <a:cs typeface="Anek Kannada SemiBold" panose="020B0604020202020204" charset="0"/>
                          <a:sym typeface="Anek Kannada SemiBold"/>
                        </a:rPr>
                        <a:t>Retention strategies</a:t>
                      </a:r>
                      <a:endParaRPr sz="1000" b="1" dirty="0">
                        <a:solidFill>
                          <a:srgbClr val="263238"/>
                        </a:solidFill>
                        <a:latin typeface="Anek Kannada SemiBold" panose="020B0604020202020204" charset="0"/>
                        <a:ea typeface="Anek Kannada SemiBold"/>
                        <a:cs typeface="Anek Kannada SemiBold" panose="020B0604020202020204" charset="0"/>
                        <a:sym typeface="Anek Kannada SemiBold"/>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714625091"/>
                  </a:ext>
                </a:extLst>
              </a:tr>
              <a:tr h="887956">
                <a:tc>
                  <a:txBody>
                    <a:bodyPr/>
                    <a:lstStyle/>
                    <a:p>
                      <a:pPr marL="0" lvl="0" indent="0" algn="l" rtl="0">
                        <a:spcBef>
                          <a:spcPts val="0"/>
                        </a:spcBef>
                        <a:spcAft>
                          <a:spcPts val="0"/>
                        </a:spcAft>
                        <a:buNone/>
                      </a:pPr>
                      <a:r>
                        <a:rPr lang="en" sz="1000" b="1" u="sng" dirty="0">
                          <a:solidFill>
                            <a:schemeClr val="lt2"/>
                          </a:solidFill>
                          <a:latin typeface="Anek Kannada SemiBold" panose="020B0604020202020204" charset="0"/>
                          <a:ea typeface="Anek Kannada"/>
                          <a:cs typeface="Anek Kannada SemiBold" panose="020B0604020202020204" charset="0"/>
                          <a:sym typeface="Anek Kannada"/>
                        </a:rPr>
                        <a:t>Best customers</a:t>
                      </a:r>
                      <a:endParaRPr sz="1000" b="1" u="sng" dirty="0">
                        <a:solidFill>
                          <a:schemeClr val="lt2"/>
                        </a:solidFill>
                        <a:latin typeface="Anek Kannada SemiBold" panose="020B0604020202020204" charset="0"/>
                        <a:ea typeface="Anek Kannada"/>
                        <a:cs typeface="Anek Kannada SemiBold" panose="020B0604020202020204" charset="0"/>
                        <a:sym typeface="Anek Kannad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a:txBody>
                    <a:bodyPr/>
                    <a:lstStyle/>
                    <a:p>
                      <a:pPr marL="127000" marR="0" lvl="0" indent="0" algn="l" defTabSz="914400" rtl="0" eaLnBrk="1" fontAlgn="auto" latinLnBrk="0" hangingPunct="1">
                        <a:lnSpc>
                          <a:spcPct val="100000"/>
                        </a:lnSpc>
                        <a:spcBef>
                          <a:spcPts val="1000"/>
                        </a:spcBef>
                        <a:spcAft>
                          <a:spcPts val="0"/>
                        </a:spcAft>
                        <a:buClr>
                          <a:srgbClr val="2F4044"/>
                        </a:buClr>
                        <a:buSzPts val="1600"/>
                        <a:buFont typeface="Anek Kannada Medium"/>
                        <a:buNone/>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Highest recency, lowest frequency, lowest monetary</a:t>
                      </a: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27000" marR="0" lvl="0" indent="0" algn="l" defTabSz="914400" rtl="0" eaLnBrk="1" fontAlgn="auto" latinLnBrk="0" hangingPunct="1">
                        <a:lnSpc>
                          <a:spcPct val="100000"/>
                        </a:lnSpc>
                        <a:spcBef>
                          <a:spcPts val="1000"/>
                        </a:spcBef>
                        <a:spcAft>
                          <a:spcPts val="0"/>
                        </a:spcAft>
                        <a:buClr>
                          <a:srgbClr val="2F4044"/>
                        </a:buClr>
                        <a:buSzPts val="1600"/>
                        <a:buFont typeface="Anek Kannada Medium"/>
                        <a:buNone/>
                        <a:tabLst/>
                        <a:defRPr/>
                      </a:pPr>
                      <a:endPar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endParaRPr>
                    </a:p>
                    <a:p>
                      <a:pPr marL="457200" marR="0" lvl="0" indent="-330200" algn="l" defTabSz="914400" rtl="0" eaLnBrk="1" fontAlgn="auto" latinLnBrk="0" hangingPunct="1">
                        <a:lnSpc>
                          <a:spcPct val="100000"/>
                        </a:lnSpc>
                        <a:spcBef>
                          <a:spcPts val="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Personalized Offers: Send personalized offers based on their purchase history and preferences</a:t>
                      </a:r>
                    </a:p>
                    <a:p>
                      <a:pPr marL="457200" marR="0" lvl="0" indent="-330200" algn="l" defTabSz="914400" rtl="0" eaLnBrk="1" fontAlgn="auto" latinLnBrk="0" hangingPunct="1">
                        <a:lnSpc>
                          <a:spcPct val="100000"/>
                        </a:lnSpc>
                        <a:spcBef>
                          <a:spcPts val="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Premium Customer Service: Provide dedicated customer service lines and priority support, early access to new products, and special discounts</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64317">
                <a:tc>
                  <a:txBody>
                    <a:bodyPr/>
                    <a:lstStyle/>
                    <a:p>
                      <a:pPr marL="0" lvl="0" indent="0" algn="l" rtl="0">
                        <a:spcBef>
                          <a:spcPts val="0"/>
                        </a:spcBef>
                        <a:spcAft>
                          <a:spcPts val="0"/>
                        </a:spcAft>
                        <a:buNone/>
                      </a:pPr>
                      <a:r>
                        <a:rPr lang="en" sz="1000" b="1" u="sng" dirty="0">
                          <a:solidFill>
                            <a:schemeClr val="lt2"/>
                          </a:solidFill>
                          <a:latin typeface="Anek Kannada SemiBold" panose="020B0604020202020204" charset="0"/>
                          <a:ea typeface="Anek Kannada"/>
                          <a:cs typeface="Anek Kannada SemiBold" panose="020B0604020202020204" charset="0"/>
                          <a:sym typeface="Anek Kannada"/>
                        </a:rPr>
                        <a:t>Potential customers</a:t>
                      </a:r>
                      <a:endParaRPr sz="1000" b="1" u="sng" dirty="0">
                        <a:solidFill>
                          <a:schemeClr val="lt2"/>
                        </a:solidFill>
                        <a:latin typeface="Anek Kannada SemiBold" panose="020B0604020202020204" charset="0"/>
                        <a:ea typeface="Anek Kannada"/>
                        <a:cs typeface="Anek Kannada SemiBold" panose="020B0604020202020204" charset="0"/>
                        <a:sym typeface="Anek Kannad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1600"/>
                        </a:spcAft>
                        <a:buNone/>
                      </a:pPr>
                      <a:r>
                        <a:rPr lang="en-US" sz="1000" dirty="0">
                          <a:solidFill>
                            <a:srgbClr val="263238"/>
                          </a:solidFill>
                          <a:latin typeface="Anek Kannada SemiBold" panose="020B0604020202020204" charset="0"/>
                          <a:ea typeface="Anek Kannada SemiBold"/>
                          <a:cs typeface="Anek Kannada SemiBold" panose="020B0604020202020204" charset="0"/>
                          <a:sym typeface="Anek Kannada SemiBold"/>
                        </a:rPr>
                        <a:t>Decent recency, frequency, and monetary values</a:t>
                      </a:r>
                      <a:endParaRPr sz="1000" dirty="0">
                        <a:solidFill>
                          <a:srgbClr val="263238"/>
                        </a:solidFill>
                        <a:latin typeface="Anek Kannada SemiBold" panose="020B0604020202020204" charset="0"/>
                        <a:ea typeface="Anek Kannada SemiBold"/>
                        <a:cs typeface="Anek Kannada SemiBold" panose="020B0604020202020204" charset="0"/>
                        <a:sym typeface="Anek Kannada SemiBold"/>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marR="0" lvl="0" indent="-330200" algn="l" defTabSz="914400" rtl="0" eaLnBrk="1" fontAlgn="auto" latinLnBrk="0" hangingPunct="1">
                        <a:lnSpc>
                          <a:spcPct val="100000"/>
                        </a:lnSpc>
                        <a:spcBef>
                          <a:spcPts val="100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Targeted Promotions: Offer promotions and discounts on products they are likely to purchase based on their past behavior</a:t>
                      </a:r>
                    </a:p>
                    <a:p>
                      <a:pPr marL="457200" marR="0" lvl="0" indent="-330200" algn="l" defTabSz="914400" rtl="0" eaLnBrk="1" fontAlgn="auto" latinLnBrk="0" hangingPunct="1">
                        <a:lnSpc>
                          <a:spcPct val="100000"/>
                        </a:lnSpc>
                        <a:spcBef>
                          <a:spcPts val="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Customer Feedback: Solicit feedback to understand their needs better and adapt offerings accordingly.</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35949">
                <a:tc>
                  <a:txBody>
                    <a:bodyPr/>
                    <a:lstStyle/>
                    <a:p>
                      <a:pPr marL="0" lvl="0" indent="0" algn="l" rtl="0">
                        <a:spcBef>
                          <a:spcPts val="0"/>
                        </a:spcBef>
                        <a:spcAft>
                          <a:spcPts val="0"/>
                        </a:spcAft>
                        <a:buNone/>
                      </a:pPr>
                      <a:r>
                        <a:rPr lang="en" sz="1000" b="1" u="sng" dirty="0">
                          <a:solidFill>
                            <a:schemeClr val="lt2"/>
                          </a:solidFill>
                          <a:latin typeface="Anek Kannada SemiBold" panose="020B0604020202020204" charset="0"/>
                          <a:ea typeface="Anek Kannada"/>
                          <a:cs typeface="Anek Kannada SemiBold" panose="020B0604020202020204" charset="0"/>
                          <a:sym typeface="Anek Kannada"/>
                        </a:rPr>
                        <a:t>At-risk customers</a:t>
                      </a:r>
                      <a:endParaRPr sz="1000" b="1" u="sng" dirty="0">
                        <a:solidFill>
                          <a:schemeClr val="lt2"/>
                        </a:solidFill>
                        <a:latin typeface="Anek Kannada SemiBold" panose="020B0604020202020204" charset="0"/>
                        <a:ea typeface="Anek Kannada"/>
                        <a:cs typeface="Anek Kannada SemiBold" panose="020B0604020202020204" charset="0"/>
                        <a:sym typeface="Anek Kannad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Font typeface="Anek Kannada SemiBold" panose="020B0604020202020204" charset="0"/>
                        <a:buNone/>
                      </a:pPr>
                      <a:r>
                        <a:rPr lang="en-US" sz="1000" dirty="0">
                          <a:solidFill>
                            <a:srgbClr val="263238"/>
                          </a:solidFill>
                          <a:latin typeface="Anek Kannada SemiBold" panose="020B0604020202020204" charset="0"/>
                          <a:ea typeface="Anek Kannada SemiBold"/>
                          <a:cs typeface="Anek Kannada SemiBold" panose="020B0604020202020204" charset="0"/>
                          <a:sym typeface="Anek Kannada SemiBold"/>
                        </a:rPr>
                        <a:t>Relatively long time since last interaction, moderate monetary value</a:t>
                      </a:r>
                      <a:endParaRPr sz="1000" dirty="0">
                        <a:solidFill>
                          <a:srgbClr val="263238"/>
                        </a:solidFill>
                        <a:latin typeface="Anek Kannada SemiBold" panose="020B0604020202020204" charset="0"/>
                        <a:ea typeface="Anek Kannada SemiBold"/>
                        <a:cs typeface="Anek Kannada SemiBold" panose="020B0604020202020204" charset="0"/>
                        <a:sym typeface="Anek Kannada SemiBold"/>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marR="0" lvl="0" indent="-330200" algn="l" defTabSz="914400" rtl="0" eaLnBrk="1" fontAlgn="auto" latinLnBrk="0" hangingPunct="1">
                        <a:lnSpc>
                          <a:spcPct val="100000"/>
                        </a:lnSpc>
                        <a:spcBef>
                          <a:spcPts val="100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Win-Back Campaigns: Launch win-back campaigns with special offers and discounts to re-engage them</a:t>
                      </a:r>
                    </a:p>
                    <a:p>
                      <a:pPr marL="457200" marR="0" lvl="0" indent="-330200" algn="l" defTabSz="914400" rtl="0" eaLnBrk="1" fontAlgn="auto" latinLnBrk="0" hangingPunct="1">
                        <a:lnSpc>
                          <a:spcPct val="100000"/>
                        </a:lnSpc>
                        <a:spcBef>
                          <a:spcPts val="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Reminder Emails: Send reminder emails about items they have shown interest based on the past data</a:t>
                      </a:r>
                    </a:p>
                    <a:p>
                      <a:pPr marL="457200" marR="0" lvl="0" indent="-330200" algn="l" defTabSz="914400" rtl="0" eaLnBrk="1" fontAlgn="auto" latinLnBrk="0" hangingPunct="1">
                        <a:lnSpc>
                          <a:spcPct val="100000"/>
                        </a:lnSpc>
                        <a:spcBef>
                          <a:spcPts val="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Re-Engagement Surveys: Conduct surveys to understand why they have reduced their engagement and address their concerns</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55397">
                <a:tc>
                  <a:txBody>
                    <a:bodyPr/>
                    <a:lstStyle/>
                    <a:p>
                      <a:pPr marL="0" lvl="0" indent="0" algn="l" rtl="0">
                        <a:spcBef>
                          <a:spcPts val="0"/>
                        </a:spcBef>
                        <a:spcAft>
                          <a:spcPts val="0"/>
                        </a:spcAft>
                        <a:buNone/>
                      </a:pPr>
                      <a:r>
                        <a:rPr lang="en" sz="1000" b="1" u="sng" dirty="0">
                          <a:solidFill>
                            <a:schemeClr val="lt2"/>
                          </a:solidFill>
                          <a:latin typeface="Anek Kannada SemiBold" panose="020B0604020202020204" charset="0"/>
                          <a:ea typeface="Anek Kannada"/>
                          <a:cs typeface="Anek Kannada SemiBold" panose="020B0604020202020204" charset="0"/>
                          <a:sym typeface="Anek Kannada"/>
                        </a:rPr>
                        <a:t>Lost customers</a:t>
                      </a:r>
                      <a:endParaRPr sz="1000" b="1" u="sng" dirty="0">
                        <a:solidFill>
                          <a:schemeClr val="lt2"/>
                        </a:solidFill>
                        <a:latin typeface="Anek Kannada SemiBold" panose="020B0604020202020204" charset="0"/>
                        <a:ea typeface="Anek Kannada"/>
                        <a:cs typeface="Anek Kannada SemiBold" panose="020B0604020202020204" charset="0"/>
                        <a:sym typeface="Anek Kannada"/>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1"/>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Highest recency, lowest frequency, lowest monetary</a:t>
                      </a: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marR="0" lvl="0" indent="-330200" algn="l" defTabSz="914400" rtl="0" eaLnBrk="1" fontAlgn="auto" latinLnBrk="0" hangingPunct="1">
                        <a:lnSpc>
                          <a:spcPct val="100000"/>
                        </a:lnSpc>
                        <a:spcBef>
                          <a:spcPts val="100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Content Marketing: Share valuable content that might interest them, such as how-to guides, product tutorials, or industry news, to rekindle their interest</a:t>
                      </a:r>
                    </a:p>
                    <a:p>
                      <a:pPr marL="457200" marR="0" lvl="0" indent="-330200" algn="l" defTabSz="914400" rtl="0" eaLnBrk="1" fontAlgn="auto" latinLnBrk="0" hangingPunct="1">
                        <a:lnSpc>
                          <a:spcPct val="100000"/>
                        </a:lnSpc>
                        <a:spcBef>
                          <a:spcPts val="0"/>
                        </a:spcBef>
                        <a:spcAft>
                          <a:spcPts val="0"/>
                        </a:spcAft>
                        <a:buClr>
                          <a:srgbClr val="2F4044"/>
                        </a:buClr>
                        <a:buSzPts val="1600"/>
                        <a:buFont typeface="Anek Kannada Medium"/>
                        <a:buChar char="●"/>
                        <a:tabLst/>
                        <a:defRPr/>
                      </a:pPr>
                      <a:r>
                        <a:rPr kumimoji="0" lang="en-US" sz="1000" b="0" i="0" u="none" strike="noStrike" kern="0" cap="none" spc="0" normalizeH="0" baseline="0" noProof="0" dirty="0">
                          <a:ln>
                            <a:noFill/>
                          </a:ln>
                          <a:solidFill>
                            <a:srgbClr val="2F4044"/>
                          </a:solidFill>
                          <a:effectLst/>
                          <a:uLnTx/>
                          <a:uFillTx/>
                          <a:latin typeface="Anek Kannada SemiBold" panose="020B0604020202020204" charset="0"/>
                          <a:cs typeface="Anek Kannada SemiBold" panose="020B0604020202020204" charset="0"/>
                          <a:sym typeface="Anek Kannada Medium"/>
                        </a:rPr>
                        <a:t>Exit Surveys: Conduct exit surveys to understand why they stopped engaging with the brand</a:t>
                      </a:r>
                      <a:endParaRPr sz="1000" dirty="0">
                        <a:solidFill>
                          <a:srgbClr val="263238"/>
                        </a:solidFill>
                        <a:latin typeface="Anek Kannada SemiBold" panose="020B0604020202020204" charset="0"/>
                        <a:ea typeface="Anek Kannada SemiBold"/>
                        <a:cs typeface="Anek Kannada SemiBold" panose="020B0604020202020204" charset="0"/>
                        <a:sym typeface="Anek Kannada SemiBol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170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434335" y="318818"/>
            <a:ext cx="66564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Proposal to attract new customers</a:t>
            </a:r>
            <a:endParaRPr dirty="0"/>
          </a:p>
        </p:txBody>
      </p:sp>
      <p:sp>
        <p:nvSpPr>
          <p:cNvPr id="519" name="Google Shape;519;p50"/>
          <p:cNvSpPr txBox="1">
            <a:spLocks noGrp="1"/>
          </p:cNvSpPr>
          <p:nvPr>
            <p:ph type="subTitle" idx="3"/>
          </p:nvPr>
        </p:nvSpPr>
        <p:spPr>
          <a:xfrm>
            <a:off x="434335" y="911005"/>
            <a:ext cx="6634569" cy="8236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To expand </a:t>
            </a:r>
            <a:r>
              <a:rPr lang="en-US" dirty="0" err="1"/>
              <a:t>ZaloPay’s</a:t>
            </a:r>
            <a:r>
              <a:rPr lang="en-US" dirty="0"/>
              <a:t> customer base, it is crucial to implement a multifaceted approach that leverages various marketing channels, strategic partnerships, and innovative product features. Below are some proposal to attract new customers:</a:t>
            </a:r>
          </a:p>
        </p:txBody>
      </p:sp>
      <p:grpSp>
        <p:nvGrpSpPr>
          <p:cNvPr id="525" name="Google Shape;525;p50"/>
          <p:cNvGrpSpPr/>
          <p:nvPr/>
        </p:nvGrpSpPr>
        <p:grpSpPr>
          <a:xfrm>
            <a:off x="7376485" y="1781"/>
            <a:ext cx="2108597" cy="5139928"/>
            <a:chOff x="7958360" y="1794"/>
            <a:chExt cx="2108597" cy="5139928"/>
          </a:xfrm>
        </p:grpSpPr>
        <p:sp>
          <p:nvSpPr>
            <p:cNvPr id="526" name="Google Shape;526;p50"/>
            <p:cNvSpPr/>
            <p:nvPr/>
          </p:nvSpPr>
          <p:spPr>
            <a:xfrm>
              <a:off x="8660829" y="3240294"/>
              <a:ext cx="1406128" cy="810816"/>
            </a:xfrm>
            <a:custGeom>
              <a:avLst/>
              <a:gdLst/>
              <a:ahLst/>
              <a:cxnLst/>
              <a:rect l="l" t="t" r="r" b="b"/>
              <a:pathLst>
                <a:path w="1181" h="681" extrusionOk="0">
                  <a:moveTo>
                    <a:pt x="591" y="681"/>
                  </a:moveTo>
                  <a:lnTo>
                    <a:pt x="1181" y="340"/>
                  </a:lnTo>
                  <a:lnTo>
                    <a:pt x="591" y="0"/>
                  </a:lnTo>
                  <a:lnTo>
                    <a:pt x="591" y="0"/>
                  </a:lnTo>
                  <a:lnTo>
                    <a:pt x="0" y="340"/>
                  </a:lnTo>
                  <a:lnTo>
                    <a:pt x="591" y="681"/>
                  </a:lnTo>
                  <a:lnTo>
                    <a:pt x="591" y="68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50"/>
            <p:cNvSpPr/>
            <p:nvPr/>
          </p:nvSpPr>
          <p:spPr>
            <a:xfrm>
              <a:off x="8660829" y="2834291"/>
              <a:ext cx="703659" cy="810816"/>
            </a:xfrm>
            <a:custGeom>
              <a:avLst/>
              <a:gdLst/>
              <a:ahLst/>
              <a:cxnLst/>
              <a:rect l="l" t="t" r="r" b="b"/>
              <a:pathLst>
                <a:path w="591" h="681" extrusionOk="0">
                  <a:moveTo>
                    <a:pt x="591" y="341"/>
                  </a:moveTo>
                  <a:lnTo>
                    <a:pt x="0" y="681"/>
                  </a:lnTo>
                  <a:lnTo>
                    <a:pt x="0" y="0"/>
                  </a:lnTo>
                  <a:lnTo>
                    <a:pt x="59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50"/>
            <p:cNvSpPr/>
            <p:nvPr/>
          </p:nvSpPr>
          <p:spPr>
            <a:xfrm>
              <a:off x="7958360" y="17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50"/>
            <p:cNvSpPr/>
            <p:nvPr/>
          </p:nvSpPr>
          <p:spPr>
            <a:xfrm>
              <a:off x="7958360" y="3518900"/>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0" name="Google Shape;530;p50"/>
            <p:cNvSpPr/>
            <p:nvPr/>
          </p:nvSpPr>
          <p:spPr>
            <a:xfrm>
              <a:off x="8310785" y="1794"/>
              <a:ext cx="1470422" cy="4968478"/>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 name="Google Shape;474;p47">
            <a:extLst>
              <a:ext uri="{FF2B5EF4-FFF2-40B4-BE49-F238E27FC236}">
                <a16:creationId xmlns:a16="http://schemas.microsoft.com/office/drawing/2014/main" id="{EFD74FCC-5D8F-7669-7880-28E538CC77F0}"/>
              </a:ext>
            </a:extLst>
          </p:cNvPr>
          <p:cNvSpPr txBox="1">
            <a:spLocks noGrp="1"/>
          </p:cNvSpPr>
          <p:nvPr>
            <p:ph type="subTitle" idx="1"/>
          </p:nvPr>
        </p:nvSpPr>
        <p:spPr>
          <a:xfrm>
            <a:off x="335324" y="1662805"/>
            <a:ext cx="6733580" cy="3478904"/>
          </a:xfrm>
          <a:prstGeom prst="rect">
            <a:avLst/>
          </a:prstGeom>
        </p:spPr>
        <p:txBody>
          <a:bodyPr spcFirstLastPara="1" wrap="square" lIns="91425" tIns="91425" rIns="91425" bIns="91425" anchor="t" anchorCtr="0">
            <a:noAutofit/>
          </a:bodyPr>
          <a:lstStyle/>
          <a:p>
            <a:pPr marL="457200" lvl="0" indent="-330200" algn="just" rtl="0">
              <a:spcBef>
                <a:spcPts val="1000"/>
              </a:spcBef>
              <a:spcAft>
                <a:spcPts val="0"/>
              </a:spcAft>
              <a:buSzPts val="1600"/>
              <a:buChar char="●"/>
            </a:pPr>
            <a:r>
              <a:rPr lang="en-US" dirty="0"/>
              <a:t>Digital Marketing Campaigns: SEO, Social Media Marketing, collaborate with influencers to promote </a:t>
            </a:r>
            <a:r>
              <a:rPr lang="en-US" dirty="0" err="1"/>
              <a:t>ZaloPay</a:t>
            </a:r>
            <a:r>
              <a:rPr lang="en-US" dirty="0"/>
              <a:t> through authentic content and endorsements.</a:t>
            </a:r>
          </a:p>
          <a:p>
            <a:pPr marL="457200" lvl="0" indent="-330200" algn="just" rtl="0">
              <a:spcBef>
                <a:spcPts val="1000"/>
              </a:spcBef>
              <a:spcAft>
                <a:spcPts val="0"/>
              </a:spcAft>
              <a:buSzPts val="1600"/>
              <a:buChar char="●"/>
            </a:pPr>
            <a:r>
              <a:rPr lang="en-US" dirty="0"/>
              <a:t>Referral Programs: Implement a referral program where existing users can earn rewards for referring new customers to </a:t>
            </a:r>
            <a:r>
              <a:rPr lang="en-US" dirty="0" err="1"/>
              <a:t>ZaloPay</a:t>
            </a:r>
            <a:r>
              <a:rPr lang="en-US" dirty="0"/>
              <a:t>.</a:t>
            </a:r>
          </a:p>
          <a:p>
            <a:pPr marL="457200" lvl="0" indent="-330200" algn="just" rtl="0">
              <a:spcBef>
                <a:spcPts val="1000"/>
              </a:spcBef>
              <a:spcAft>
                <a:spcPts val="0"/>
              </a:spcAft>
              <a:buSzPts val="1600"/>
              <a:buChar char="●"/>
            </a:pPr>
            <a:r>
              <a:rPr lang="en-US" dirty="0"/>
              <a:t>Promotional Offers and Discounts: Provide special introductory offers for new users, such as bonus credits, discounts on first transactions.</a:t>
            </a:r>
          </a:p>
          <a:p>
            <a:pPr marL="457200" lvl="0" indent="-330200" algn="just" rtl="0">
              <a:spcBef>
                <a:spcPts val="1000"/>
              </a:spcBef>
              <a:spcAft>
                <a:spcPts val="0"/>
              </a:spcAft>
              <a:buSzPts val="1600"/>
              <a:buChar char="●"/>
            </a:pPr>
            <a:r>
              <a:rPr lang="en-US" dirty="0"/>
              <a:t>Product Innovations and Enhancements: Continuously improve the user interface to ensure it is intuitive and easy to navigate for new users.</a:t>
            </a:r>
          </a:p>
          <a:p>
            <a:pPr marL="457200" lvl="0" indent="-330200" algn="just" rtl="0">
              <a:spcBef>
                <a:spcPts val="1000"/>
              </a:spcBef>
              <a:spcAft>
                <a:spcPts val="0"/>
              </a:spcAft>
              <a:buSzPts val="1600"/>
              <a:buChar char="●"/>
            </a:pPr>
            <a:r>
              <a:rPr lang="en-US" dirty="0"/>
              <a:t>Strategic Partnerships: Partner with major telecommunication providers, E-commerce Platforms to get exclusive discounts on purchases made through </a:t>
            </a:r>
            <a:r>
              <a:rPr lang="en-US" dirty="0" err="1"/>
              <a:t>ZaloPay</a:t>
            </a:r>
            <a:r>
              <a:rPr lang="en-US" dirty="0"/>
              <a:t>. Collaborate with universities and colleges to provide special offers and promotions for students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txBox="1">
            <a:spLocks noGrp="1"/>
          </p:cNvSpPr>
          <p:nvPr>
            <p:ph type="title"/>
          </p:nvPr>
        </p:nvSpPr>
        <p:spPr>
          <a:xfrm>
            <a:off x="2980894" y="2797844"/>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Customer development ideas</a:t>
            </a:r>
            <a:endParaRPr dirty="0"/>
          </a:p>
        </p:txBody>
      </p:sp>
      <p:sp>
        <p:nvSpPr>
          <p:cNvPr id="447" name="Google Shape;447;p45"/>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02</a:t>
            </a:r>
            <a:endParaRPr dirty="0"/>
          </a:p>
        </p:txBody>
      </p:sp>
      <p:cxnSp>
        <p:nvCxnSpPr>
          <p:cNvPr id="449" name="Google Shape;449;p45"/>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p:cNvGrpSpPr/>
          <p:nvPr/>
        </p:nvGrpSpPr>
        <p:grpSpPr>
          <a:xfrm>
            <a:off x="-1538200" y="52175"/>
            <a:ext cx="5005941" cy="4698782"/>
            <a:chOff x="-1538200" y="52175"/>
            <a:chExt cx="5005941" cy="4698782"/>
          </a:xfrm>
        </p:grpSpPr>
        <p:sp>
          <p:nvSpPr>
            <p:cNvPr id="451" name="Google Shape;451;p45"/>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474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558636" y="109194"/>
            <a:ext cx="7691135" cy="489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Proposals for company</a:t>
            </a:r>
          </a:p>
        </p:txBody>
      </p:sp>
      <p:sp>
        <p:nvSpPr>
          <p:cNvPr id="494" name="Google Shape;494;p48"/>
          <p:cNvSpPr txBox="1">
            <a:spLocks noGrp="1"/>
          </p:cNvSpPr>
          <p:nvPr>
            <p:ph type="subTitle" idx="2"/>
          </p:nvPr>
        </p:nvSpPr>
        <p:spPr>
          <a:xfrm>
            <a:off x="840441" y="655544"/>
            <a:ext cx="6824383" cy="4212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Student Discounts and Cashback: </a:t>
            </a:r>
          </a:p>
          <a:p>
            <a:pPr marL="285750" lvl="0" indent="-285750" algn="l" rtl="0">
              <a:spcBef>
                <a:spcPts val="0"/>
              </a:spcBef>
              <a:spcAft>
                <a:spcPts val="0"/>
              </a:spcAft>
              <a:buFont typeface="Courier New" panose="02070309020205020404" pitchFamily="49" charset="0"/>
              <a:buChar char="o"/>
            </a:pPr>
            <a:r>
              <a:rPr lang="en-US" dirty="0"/>
              <a:t>Provide special discounts and cashback offers on mobile top-ups, data packages, and phone card purchases for students. Collaborate with universities to verify student status and offer these deals.</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Partnerships with Universities:</a:t>
            </a:r>
          </a:p>
          <a:p>
            <a:pPr marL="285750" lvl="0" indent="-285750" algn="l" rtl="0">
              <a:spcBef>
                <a:spcPts val="0"/>
              </a:spcBef>
              <a:spcAft>
                <a:spcPts val="0"/>
              </a:spcAft>
              <a:buFont typeface="Courier New" panose="02070309020205020404" pitchFamily="49" charset="0"/>
              <a:buChar char="o"/>
            </a:pPr>
            <a:r>
              <a:rPr lang="en-US" dirty="0"/>
              <a:t>Establish a campus ambassador program where students promote company’s products within their universities. Offer incentives such as free data packages or bonuses for ambassadors who sign up new users. </a:t>
            </a:r>
          </a:p>
          <a:p>
            <a:pPr marL="285750" lvl="0" indent="-285750" algn="l" rtl="0">
              <a:spcBef>
                <a:spcPts val="0"/>
              </a:spcBef>
              <a:spcAft>
                <a:spcPts val="0"/>
              </a:spcAft>
              <a:buFont typeface="Courier New" panose="02070309020205020404" pitchFamily="49" charset="0"/>
              <a:buChar char="o"/>
            </a:pPr>
            <a:r>
              <a:rPr lang="en-US" dirty="0"/>
              <a:t>Sponsor university events and provide exclusive offers for attendees who use company’s products for their transactions.</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Bundled Services:</a:t>
            </a:r>
          </a:p>
          <a:p>
            <a:pPr marL="285750" lvl="0" indent="-285750" algn="l" rtl="0">
              <a:spcBef>
                <a:spcPts val="0"/>
              </a:spcBef>
              <a:spcAft>
                <a:spcPts val="0"/>
              </a:spcAft>
              <a:buFont typeface="Courier New" panose="02070309020205020404" pitchFamily="49" charset="0"/>
              <a:buChar char="o"/>
            </a:pPr>
            <a:r>
              <a:rPr lang="en-US" dirty="0"/>
              <a:t>Education and Telecommunication Bundles: Create bundles that include educational resources (like online course subscriptions) along with data/combo packages at a discounted rate.</a:t>
            </a:r>
          </a:p>
          <a:p>
            <a:pPr marL="285750" lvl="0" indent="-285750" algn="l" rtl="0">
              <a:spcBef>
                <a:spcPts val="0"/>
              </a:spcBef>
              <a:spcAft>
                <a:spcPts val="0"/>
              </a:spcAft>
              <a:buFont typeface="Courier New" panose="02070309020205020404" pitchFamily="49" charset="0"/>
              <a:buChar char="o"/>
            </a:pPr>
            <a:r>
              <a:rPr lang="en-US" dirty="0"/>
              <a:t>Subscription Models: Offer monthly subscription models for students that include a set amount of data, voice minutes, and SMS at a reduced rate, encouraging regular use of company’s products.</a:t>
            </a:r>
          </a:p>
        </p:txBody>
      </p:sp>
    </p:spTree>
    <p:extLst>
      <p:ext uri="{BB962C8B-B14F-4D97-AF65-F5344CB8AC3E}">
        <p14:creationId xmlns:p14="http://schemas.microsoft.com/office/powerpoint/2010/main" val="14937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558636" y="109194"/>
            <a:ext cx="7691135" cy="489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Proposals for company</a:t>
            </a:r>
          </a:p>
        </p:txBody>
      </p:sp>
      <p:sp>
        <p:nvSpPr>
          <p:cNvPr id="494" name="Google Shape;494;p48"/>
          <p:cNvSpPr txBox="1">
            <a:spLocks noGrp="1"/>
          </p:cNvSpPr>
          <p:nvPr>
            <p:ph type="subTitle" idx="2"/>
          </p:nvPr>
        </p:nvSpPr>
        <p:spPr>
          <a:xfrm>
            <a:off x="894229" y="833717"/>
            <a:ext cx="6824383" cy="3832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Gamification and Loyalty Programs:</a:t>
            </a:r>
            <a:endParaRPr lang="en-US" dirty="0"/>
          </a:p>
          <a:p>
            <a:pPr marL="285750" lvl="0" indent="-285750" algn="l" rtl="0">
              <a:spcBef>
                <a:spcPts val="0"/>
              </a:spcBef>
              <a:spcAft>
                <a:spcPts val="0"/>
              </a:spcAft>
              <a:buFont typeface="Courier New" panose="02070309020205020404" pitchFamily="49" charset="0"/>
              <a:buChar char="o"/>
            </a:pPr>
            <a:r>
              <a:rPr lang="en-US" dirty="0"/>
              <a:t>Implement a points system where students earn points for every transaction they make, which can be redeemed for telecommunication services or other rewards.</a:t>
            </a:r>
          </a:p>
          <a:p>
            <a:pPr marL="285750" lvl="0" indent="-285750" algn="l" rtl="0">
              <a:spcBef>
                <a:spcPts val="0"/>
              </a:spcBef>
              <a:spcAft>
                <a:spcPts val="0"/>
              </a:spcAft>
              <a:buFont typeface="Courier New" panose="02070309020205020404" pitchFamily="49" charset="0"/>
              <a:buChar char="o"/>
            </a:pPr>
            <a:r>
              <a:rPr lang="en-US" dirty="0"/>
              <a:t>Encourage students to refer their peers to company’s products by offering both the referrer and the referee bonuses in the form of discounts or free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Collaborations with Telecommunication Providers:</a:t>
            </a:r>
          </a:p>
          <a:p>
            <a:pPr marL="285750" lvl="0" indent="-285750" algn="l" rtl="0">
              <a:spcBef>
                <a:spcPts val="0"/>
              </a:spcBef>
              <a:spcAft>
                <a:spcPts val="0"/>
              </a:spcAft>
              <a:buFont typeface="Courier New" panose="02070309020205020404" pitchFamily="49" charset="0"/>
              <a:buChar char="o"/>
            </a:pPr>
            <a:r>
              <a:rPr lang="en-US" dirty="0"/>
              <a:t>Partner with major telecommunication providers to offer joint promotions that provide benefits for using company’s products for mobile top-ups and data purchases.</a:t>
            </a:r>
          </a:p>
          <a:p>
            <a:pPr marL="285750" lvl="0" indent="-285750" algn="l" rtl="0">
              <a:spcBef>
                <a:spcPts val="0"/>
              </a:spcBef>
              <a:spcAft>
                <a:spcPts val="0"/>
              </a:spcAft>
              <a:buFont typeface="Courier New" panose="02070309020205020404" pitchFamily="49" charset="0"/>
              <a:buChar char="o"/>
            </a:pPr>
            <a:r>
              <a:rPr lang="en-US" dirty="0"/>
              <a:t>Work with providers to create exclusive data packages that are only available through company’s products , offering better value for students.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err="1"/>
              <a:t>Tiktok</a:t>
            </a:r>
            <a:r>
              <a:rPr lang="en-US" b="1" dirty="0"/>
              <a:t> marketing: </a:t>
            </a:r>
          </a:p>
          <a:p>
            <a:pPr marL="285750" lvl="0" indent="-285750" algn="l" rtl="0">
              <a:spcBef>
                <a:spcPts val="0"/>
              </a:spcBef>
              <a:spcAft>
                <a:spcPts val="0"/>
              </a:spcAft>
              <a:buFont typeface="Courier New" panose="02070309020205020404" pitchFamily="49" charset="0"/>
              <a:buChar char="o"/>
            </a:pPr>
            <a:r>
              <a:rPr lang="en-US" dirty="0"/>
              <a:t>Collaborate with influencers who are popular among students to create interesting marketing content that easily reaches the student customer segment.</a:t>
            </a:r>
          </a:p>
        </p:txBody>
      </p:sp>
    </p:spTree>
    <p:extLst>
      <p:ext uri="{BB962C8B-B14F-4D97-AF65-F5344CB8AC3E}">
        <p14:creationId xmlns:p14="http://schemas.microsoft.com/office/powerpoint/2010/main" val="283481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3"/>
          <p:cNvSpPr txBox="1">
            <a:spLocks noGrp="1"/>
          </p:cNvSpPr>
          <p:nvPr>
            <p:ph type="title"/>
          </p:nvPr>
        </p:nvSpPr>
        <p:spPr>
          <a:xfrm>
            <a:off x="2806075" y="1966225"/>
            <a:ext cx="5624700" cy="12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cxnSp>
        <p:nvCxnSpPr>
          <p:cNvPr id="580" name="Google Shape;580;p53"/>
          <p:cNvCxnSpPr/>
          <p:nvPr/>
        </p:nvCxnSpPr>
        <p:spPr>
          <a:xfrm>
            <a:off x="2988550" y="3177325"/>
            <a:ext cx="5441100" cy="0"/>
          </a:xfrm>
          <a:prstGeom prst="straightConnector1">
            <a:avLst/>
          </a:prstGeom>
          <a:noFill/>
          <a:ln w="9525" cap="flat" cmpd="sng">
            <a:solidFill>
              <a:schemeClr val="dk1"/>
            </a:solidFill>
            <a:prstDash val="solid"/>
            <a:round/>
            <a:headEnd type="none" w="med" len="med"/>
            <a:tailEnd type="none" w="med" len="med"/>
          </a:ln>
        </p:spPr>
      </p:cxnSp>
      <p:sp>
        <p:nvSpPr>
          <p:cNvPr id="581" name="Google Shape;581;p53"/>
          <p:cNvSpPr/>
          <p:nvPr/>
        </p:nvSpPr>
        <p:spPr>
          <a:xfrm>
            <a:off x="7685395" y="-2245105"/>
            <a:ext cx="1454122" cy="1639689"/>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82" name="Google Shape;582;p53"/>
          <p:cNvGrpSpPr/>
          <p:nvPr/>
        </p:nvGrpSpPr>
        <p:grpSpPr>
          <a:xfrm>
            <a:off x="7061246" y="-2136708"/>
            <a:ext cx="2807653" cy="3837879"/>
            <a:chOff x="7061246" y="-2136708"/>
            <a:chExt cx="2807653" cy="3837879"/>
          </a:xfrm>
        </p:grpSpPr>
        <p:sp>
          <p:nvSpPr>
            <p:cNvPr id="583" name="Google Shape;583;p53"/>
            <p:cNvSpPr/>
            <p:nvPr/>
          </p:nvSpPr>
          <p:spPr>
            <a:xfrm>
              <a:off x="7717061" y="-385446"/>
              <a:ext cx="1390293" cy="80254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4" name="Google Shape;584;p53"/>
            <p:cNvSpPr/>
            <p:nvPr/>
          </p:nvSpPr>
          <p:spPr>
            <a:xfrm>
              <a:off x="7717061" y="89000"/>
              <a:ext cx="696327" cy="804905"/>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5" name="Google Shape;585;p53"/>
            <p:cNvSpPr/>
            <p:nvPr/>
          </p:nvSpPr>
          <p:spPr>
            <a:xfrm>
              <a:off x="7717061" y="493814"/>
              <a:ext cx="696327" cy="1207357"/>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586" name="Google Shape;586;p53"/>
            <p:cNvCxnSpPr/>
            <p:nvPr/>
          </p:nvCxnSpPr>
          <p:spPr>
            <a:xfrm>
              <a:off x="8064044" y="695630"/>
              <a:ext cx="0" cy="499358"/>
            </a:xfrm>
            <a:prstGeom prst="straightConnector1">
              <a:avLst/>
            </a:prstGeom>
            <a:noFill/>
            <a:ln w="9525" cap="flat" cmpd="sng">
              <a:solidFill>
                <a:schemeClr val="dk1"/>
              </a:solidFill>
              <a:prstDash val="solid"/>
              <a:miter lim="800000"/>
              <a:headEnd type="none" w="med" len="med"/>
              <a:tailEnd type="none" w="med" len="med"/>
            </a:ln>
          </p:spPr>
        </p:cxnSp>
        <p:sp>
          <p:nvSpPr>
            <p:cNvPr id="587" name="Google Shape;587;p53"/>
            <p:cNvSpPr/>
            <p:nvPr/>
          </p:nvSpPr>
          <p:spPr>
            <a:xfrm>
              <a:off x="8413614" y="-1551646"/>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8" name="Google Shape;588;p53"/>
            <p:cNvSpPr/>
            <p:nvPr/>
          </p:nvSpPr>
          <p:spPr>
            <a:xfrm>
              <a:off x="8413614" y="499354"/>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9" name="Google Shape;589;p53"/>
            <p:cNvSpPr/>
            <p:nvPr/>
          </p:nvSpPr>
          <p:spPr>
            <a:xfrm>
              <a:off x="7061246" y="-2136708"/>
              <a:ext cx="2237861" cy="3144193"/>
            </a:xfrm>
            <a:custGeom>
              <a:avLst/>
              <a:gdLst/>
              <a:ahLst/>
              <a:cxnLst/>
              <a:rect l="l" t="t" r="r" b="b"/>
              <a:pathLst>
                <a:path w="2832735" h="4083367" extrusionOk="0">
                  <a:moveTo>
                    <a:pt x="2832735" y="4083368"/>
                  </a:moveTo>
                  <a:lnTo>
                    <a:pt x="2205038" y="3669983"/>
                  </a:lnTo>
                  <a:lnTo>
                    <a:pt x="2205038" y="121443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90" name="Google Shape;590;p53"/>
          <p:cNvGrpSpPr/>
          <p:nvPr/>
        </p:nvGrpSpPr>
        <p:grpSpPr>
          <a:xfrm>
            <a:off x="-249000" y="813197"/>
            <a:ext cx="3757766" cy="4332684"/>
            <a:chOff x="-249000" y="813197"/>
            <a:chExt cx="3757766" cy="4332684"/>
          </a:xfrm>
        </p:grpSpPr>
        <p:sp>
          <p:nvSpPr>
            <p:cNvPr id="591" name="Google Shape;591;p53"/>
            <p:cNvSpPr/>
            <p:nvPr/>
          </p:nvSpPr>
          <p:spPr>
            <a:xfrm>
              <a:off x="703654" y="3040856"/>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2" name="Google Shape;592;p53"/>
            <p:cNvSpPr/>
            <p:nvPr/>
          </p:nvSpPr>
          <p:spPr>
            <a:xfrm>
              <a:off x="1400170" y="813197"/>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3" name="Google Shape;593;p53"/>
            <p:cNvSpPr/>
            <p:nvPr/>
          </p:nvSpPr>
          <p:spPr>
            <a:xfrm>
              <a:off x="703654" y="3519488"/>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4" name="Google Shape;594;p53"/>
            <p:cNvSpPr/>
            <p:nvPr/>
          </p:nvSpPr>
          <p:spPr>
            <a:xfrm>
              <a:off x="-5" y="1620441"/>
              <a:ext cx="703659" cy="1825228"/>
            </a:xfrm>
            <a:custGeom>
              <a:avLst/>
              <a:gdLst/>
              <a:ahLst/>
              <a:cxnLst/>
              <a:rect l="l" t="t" r="r" b="b"/>
              <a:pathLst>
                <a:path w="591" h="1533" extrusionOk="0">
                  <a:moveTo>
                    <a:pt x="591" y="340"/>
                  </a:moveTo>
                  <a:lnTo>
                    <a:pt x="0" y="0"/>
                  </a:lnTo>
                  <a:lnTo>
                    <a:pt x="0" y="1193"/>
                  </a:lnTo>
                  <a:lnTo>
                    <a:pt x="591" y="1533"/>
                  </a:lnTo>
                  <a:lnTo>
                    <a:pt x="591" y="34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5" name="Google Shape;595;p53"/>
            <p:cNvSpPr/>
            <p:nvPr/>
          </p:nvSpPr>
          <p:spPr>
            <a:xfrm>
              <a:off x="703654" y="3927872"/>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596" name="Google Shape;596;p53"/>
            <p:cNvCxnSpPr/>
            <p:nvPr/>
          </p:nvCxnSpPr>
          <p:spPr>
            <a:xfrm flipH="1">
              <a:off x="1725154" y="1562100"/>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597" name="Google Shape;597;p53"/>
            <p:cNvCxnSpPr/>
            <p:nvPr/>
          </p:nvCxnSpPr>
          <p:spPr>
            <a:xfrm>
              <a:off x="1053697" y="4131469"/>
              <a:ext cx="0" cy="503700"/>
            </a:xfrm>
            <a:prstGeom prst="straightConnector1">
              <a:avLst/>
            </a:prstGeom>
            <a:noFill/>
            <a:ln w="9525" cap="flat" cmpd="sng">
              <a:solidFill>
                <a:schemeClr val="dk1"/>
              </a:solidFill>
              <a:prstDash val="solid"/>
              <a:miter lim="800000"/>
              <a:headEnd type="none" w="med" len="med"/>
              <a:tailEnd type="none" w="med" len="med"/>
            </a:ln>
          </p:spPr>
        </p:cxnSp>
        <p:cxnSp>
          <p:nvCxnSpPr>
            <p:cNvPr id="598" name="Google Shape;598;p53"/>
            <p:cNvCxnSpPr/>
            <p:nvPr/>
          </p:nvCxnSpPr>
          <p:spPr>
            <a:xfrm rot="10800000">
              <a:off x="385757" y="2253713"/>
              <a:ext cx="0" cy="1008600"/>
            </a:xfrm>
            <a:prstGeom prst="straightConnector1">
              <a:avLst/>
            </a:prstGeom>
            <a:noFill/>
            <a:ln w="9525" cap="flat" cmpd="sng">
              <a:solidFill>
                <a:schemeClr val="dk1"/>
              </a:solidFill>
              <a:prstDash val="solid"/>
              <a:miter lim="800000"/>
              <a:headEnd type="none" w="med" len="med"/>
              <a:tailEnd type="none" w="med" len="med"/>
            </a:ln>
          </p:spPr>
        </p:cxnSp>
        <p:sp>
          <p:nvSpPr>
            <p:cNvPr id="599" name="Google Shape;599;p53"/>
            <p:cNvSpPr/>
            <p:nvPr/>
          </p:nvSpPr>
          <p:spPr>
            <a:xfrm>
              <a:off x="1408214" y="1870367"/>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0" name="Google Shape;600;p53"/>
            <p:cNvSpPr/>
            <p:nvPr/>
          </p:nvSpPr>
          <p:spPr>
            <a:xfrm>
              <a:off x="679995" y="1176907"/>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1" name="Google Shape;601;p53"/>
            <p:cNvSpPr/>
            <p:nvPr/>
          </p:nvSpPr>
          <p:spPr>
            <a:xfrm>
              <a:off x="1408214" y="3921366"/>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2" name="Google Shape;602;p53"/>
            <p:cNvSpPr/>
            <p:nvPr/>
          </p:nvSpPr>
          <p:spPr>
            <a:xfrm>
              <a:off x="-249000" y="1122750"/>
              <a:ext cx="2542700" cy="3306750"/>
            </a:xfrm>
            <a:custGeom>
              <a:avLst/>
              <a:gdLst/>
              <a:ahLst/>
              <a:cxnLst/>
              <a:rect l="l" t="t" r="r" b="b"/>
              <a:pathLst>
                <a:path w="101708" h="132270" extrusionOk="0">
                  <a:moveTo>
                    <a:pt x="101708" y="132270"/>
                  </a:moveTo>
                  <a:lnTo>
                    <a:pt x="81873" y="119538"/>
                  </a:lnTo>
                  <a:lnTo>
                    <a:pt x="81873" y="43907"/>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txBox="1">
            <a:spLocks noGrp="1"/>
          </p:cNvSpPr>
          <p:nvPr>
            <p:ph type="title"/>
          </p:nvPr>
        </p:nvSpPr>
        <p:spPr>
          <a:xfrm>
            <a:off x="2980894" y="2797844"/>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Analyze and segment customers</a:t>
            </a:r>
            <a:endParaRPr dirty="0"/>
          </a:p>
        </p:txBody>
      </p:sp>
      <p:sp>
        <p:nvSpPr>
          <p:cNvPr id="447" name="Google Shape;447;p45"/>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01</a:t>
            </a:r>
            <a:endParaRPr dirty="0"/>
          </a:p>
        </p:txBody>
      </p:sp>
      <p:cxnSp>
        <p:nvCxnSpPr>
          <p:cNvPr id="449" name="Google Shape;449;p45"/>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p:cNvGrpSpPr/>
          <p:nvPr/>
        </p:nvGrpSpPr>
        <p:grpSpPr>
          <a:xfrm>
            <a:off x="-1538200" y="52175"/>
            <a:ext cx="5005941" cy="4698782"/>
            <a:chOff x="-1538200" y="52175"/>
            <a:chExt cx="5005941" cy="4698782"/>
          </a:xfrm>
        </p:grpSpPr>
        <p:sp>
          <p:nvSpPr>
            <p:cNvPr id="451" name="Google Shape;451;p45"/>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Approach</a:t>
            </a:r>
            <a:endParaRPr dirty="0"/>
          </a:p>
        </p:txBody>
      </p:sp>
      <p:sp>
        <p:nvSpPr>
          <p:cNvPr id="466" name="Google Shape;466;p46"/>
          <p:cNvSpPr txBox="1">
            <a:spLocks noGrp="1"/>
          </p:cNvSpPr>
          <p:nvPr>
            <p:ph type="subTitle" idx="1"/>
          </p:nvPr>
        </p:nvSpPr>
        <p:spPr>
          <a:xfrm>
            <a:off x="4917433" y="1549200"/>
            <a:ext cx="2947800" cy="27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nek Kannada Medium" panose="020B0604020202020204" charset="0"/>
                <a:cs typeface="Anek Kannada Medium" panose="020B0604020202020204" charset="0"/>
              </a:rPr>
              <a:t>Metrics used:</a:t>
            </a:r>
          </a:p>
          <a:p>
            <a:pPr marL="0" lvl="0" indent="0" algn="l" rtl="0">
              <a:spcBef>
                <a:spcPts val="0"/>
              </a:spcBef>
              <a:spcAft>
                <a:spcPts val="0"/>
              </a:spcAft>
              <a:buNone/>
            </a:pPr>
            <a:r>
              <a:rPr lang="en-US" b="1" i="0" dirty="0">
                <a:solidFill>
                  <a:srgbClr val="424242"/>
                </a:solidFill>
                <a:effectLst/>
                <a:highlight>
                  <a:srgbClr val="FFFFFF"/>
                </a:highlight>
                <a:latin typeface="Anek Kannada Medium" panose="020B0604020202020204" charset="0"/>
                <a:cs typeface="Anek Kannada Medium" panose="020B0604020202020204" charset="0"/>
              </a:rPr>
              <a:t>Recency: </a:t>
            </a:r>
            <a:r>
              <a:rPr lang="en-US" b="0" i="0" dirty="0">
                <a:solidFill>
                  <a:srgbClr val="141023"/>
                </a:solidFill>
                <a:effectLst/>
                <a:highlight>
                  <a:srgbClr val="FFFFFF"/>
                </a:highlight>
                <a:latin typeface="Anek Kannada Medium" panose="020B0604020202020204" charset="0"/>
                <a:cs typeface="Anek Kannada Medium" panose="020B0604020202020204" charset="0"/>
              </a:rPr>
              <a:t>the amount of time since a customer’s last interaction</a:t>
            </a:r>
            <a:endParaRPr lang="en-US" b="0" i="0" dirty="0">
              <a:solidFill>
                <a:srgbClr val="424242"/>
              </a:solidFill>
              <a:effectLst/>
              <a:highlight>
                <a:srgbClr val="FFFFFF"/>
              </a:highlight>
              <a:latin typeface="Anek Kannada Medium" panose="020B0604020202020204" charset="0"/>
              <a:cs typeface="Anek Kannada Medium" panose="020B0604020202020204" charset="0"/>
            </a:endParaRPr>
          </a:p>
          <a:p>
            <a:pPr marL="0" lvl="0" indent="0" algn="l" rtl="0">
              <a:spcBef>
                <a:spcPts val="0"/>
              </a:spcBef>
              <a:spcAft>
                <a:spcPts val="0"/>
              </a:spcAft>
              <a:buNone/>
            </a:pPr>
            <a:r>
              <a:rPr lang="en-US" b="1" i="0" dirty="0">
                <a:solidFill>
                  <a:srgbClr val="424242"/>
                </a:solidFill>
                <a:effectLst/>
                <a:highlight>
                  <a:srgbClr val="FFFFFF"/>
                </a:highlight>
                <a:latin typeface="Anek Kannada Medium" panose="020B0604020202020204" charset="0"/>
                <a:cs typeface="Anek Kannada Medium" panose="020B0604020202020204" charset="0"/>
              </a:rPr>
              <a:t>Frequency: </a:t>
            </a:r>
            <a:r>
              <a:rPr lang="en-US" b="0" i="0" dirty="0">
                <a:solidFill>
                  <a:srgbClr val="141023"/>
                </a:solidFill>
                <a:effectLst/>
                <a:highlight>
                  <a:srgbClr val="FFFFFF"/>
                </a:highlight>
                <a:latin typeface="Anek Kannada Medium" panose="020B0604020202020204" charset="0"/>
                <a:cs typeface="Anek Kannada Medium" panose="020B0604020202020204" charset="0"/>
              </a:rPr>
              <a:t>the number of times a customer has made a purchase with your brand during a particular period of time</a:t>
            </a:r>
            <a:endParaRPr lang="en-US" b="0" i="0" dirty="0">
              <a:solidFill>
                <a:srgbClr val="424242"/>
              </a:solidFill>
              <a:effectLst/>
              <a:highlight>
                <a:srgbClr val="FFFFFF"/>
              </a:highlight>
              <a:latin typeface="Anek Kannada Medium" panose="020B0604020202020204" charset="0"/>
              <a:cs typeface="Anek Kannada Medium" panose="020B0604020202020204" charset="0"/>
            </a:endParaRPr>
          </a:p>
          <a:p>
            <a:pPr marL="0" lvl="0" indent="0" algn="l" rtl="0">
              <a:spcBef>
                <a:spcPts val="0"/>
              </a:spcBef>
              <a:spcAft>
                <a:spcPts val="0"/>
              </a:spcAft>
              <a:buNone/>
            </a:pPr>
            <a:r>
              <a:rPr lang="en-US" b="1" i="0" dirty="0">
                <a:solidFill>
                  <a:srgbClr val="424242"/>
                </a:solidFill>
                <a:effectLst/>
                <a:highlight>
                  <a:srgbClr val="FFFFFF"/>
                </a:highlight>
                <a:latin typeface="Anek Kannada Medium" panose="020B0604020202020204" charset="0"/>
                <a:cs typeface="Anek Kannada Medium" panose="020B0604020202020204" charset="0"/>
              </a:rPr>
              <a:t>Monetary: </a:t>
            </a:r>
            <a:r>
              <a:rPr lang="en-US" b="0" i="0" dirty="0">
                <a:solidFill>
                  <a:srgbClr val="141023"/>
                </a:solidFill>
                <a:effectLst/>
                <a:highlight>
                  <a:srgbClr val="FFFFFF"/>
                </a:highlight>
                <a:latin typeface="Anek Kannada Medium" panose="020B0604020202020204" charset="0"/>
                <a:cs typeface="Anek Kannada Medium" panose="020B0604020202020204" charset="0"/>
              </a:rPr>
              <a:t>total amount a customer has spent purchasing products and services from your brand over a particular period of time</a:t>
            </a:r>
            <a:endParaRPr lang="en-US" dirty="0">
              <a:latin typeface="Anek Kannada Medium" panose="020B0604020202020204" charset="0"/>
              <a:cs typeface="Anek Kannada Medium" panose="020B0604020202020204" charset="0"/>
            </a:endParaRPr>
          </a:p>
        </p:txBody>
      </p:sp>
      <p:sp>
        <p:nvSpPr>
          <p:cNvPr id="467" name="Google Shape;467;p46"/>
          <p:cNvSpPr txBox="1">
            <a:spLocks noGrp="1"/>
          </p:cNvSpPr>
          <p:nvPr>
            <p:ph type="subTitle" idx="2"/>
          </p:nvPr>
        </p:nvSpPr>
        <p:spPr>
          <a:xfrm>
            <a:off x="1278762" y="1549200"/>
            <a:ext cx="2979303" cy="30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RFM, also known as RFM analysis, is a type of customer segmentation used to help businesses rank and segment customers based on the recency, frequency, and monetary value of a transaction.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this dataset, the provided information can be </a:t>
            </a:r>
            <a:r>
              <a:rPr lang="en-US" dirty="0" err="1"/>
              <a:t>widthrawn</a:t>
            </a:r>
            <a:r>
              <a:rPr lang="en-US" dirty="0"/>
              <a:t> into  necessary information to conduct an RFM analysis, allowing for effective customer segmentation.</a:t>
            </a:r>
          </a:p>
        </p:txBody>
      </p:sp>
      <p:cxnSp>
        <p:nvCxnSpPr>
          <p:cNvPr id="468" name="Google Shape;468;p46"/>
          <p:cNvCxnSpPr/>
          <p:nvPr/>
        </p:nvCxnSpPr>
        <p:spPr>
          <a:xfrm>
            <a:off x="4587750" y="1905750"/>
            <a:ext cx="0" cy="2027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RFM analysis</a:t>
            </a:r>
            <a:endParaRPr dirty="0"/>
          </a:p>
        </p:txBody>
      </p:sp>
      <p:sp>
        <p:nvSpPr>
          <p:cNvPr id="466" name="Google Shape;466;p46"/>
          <p:cNvSpPr txBox="1">
            <a:spLocks noGrp="1"/>
          </p:cNvSpPr>
          <p:nvPr>
            <p:ph type="subTitle" idx="1"/>
          </p:nvPr>
        </p:nvSpPr>
        <p:spPr>
          <a:xfrm>
            <a:off x="1089212" y="1311087"/>
            <a:ext cx="6905064" cy="35298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solidFill>
                  <a:srgbClr val="424242"/>
                </a:solidFill>
                <a:highlight>
                  <a:srgbClr val="FFFFFF"/>
                </a:highlight>
                <a:latin typeface="Anek Kannada Medium" panose="020B0604020202020204" charset="0"/>
                <a:cs typeface="Anek Kannada Medium" panose="020B0604020202020204" charset="0"/>
              </a:rPr>
              <a:t>For each unique </a:t>
            </a:r>
            <a:r>
              <a:rPr lang="en-US" dirty="0" err="1">
                <a:solidFill>
                  <a:srgbClr val="424242"/>
                </a:solidFill>
                <a:highlight>
                  <a:srgbClr val="FFFFFF"/>
                </a:highlight>
                <a:latin typeface="Anek Kannada Medium" panose="020B0604020202020204" charset="0"/>
                <a:cs typeface="Anek Kannada Medium" panose="020B0604020202020204" charset="0"/>
              </a:rPr>
              <a:t>user_id</a:t>
            </a:r>
            <a:r>
              <a:rPr lang="en-US" dirty="0">
                <a:solidFill>
                  <a:srgbClr val="424242"/>
                </a:solidFill>
                <a:highlight>
                  <a:srgbClr val="FFFFFF"/>
                </a:highlight>
                <a:latin typeface="Anek Kannada Medium" panose="020B0604020202020204" charset="0"/>
                <a:cs typeface="Anek Kannada Medium" panose="020B0604020202020204" charset="0"/>
              </a:rPr>
              <a:t>, calculate the 3 metrics Recency, Frequency and Monetary. Then assign a score to each metric, ranging from 1 to 4, where 1 represents the least favorable outcome and 4 represents the most favorable. This scoring is achieved by dividing the data into quartiles, thereby segmenting the data into four groups.</a:t>
            </a:r>
          </a:p>
          <a:p>
            <a:pPr marL="0" lvl="0" indent="0" algn="l" rtl="0">
              <a:spcBef>
                <a:spcPts val="0"/>
              </a:spcBef>
              <a:spcAft>
                <a:spcPts val="0"/>
              </a:spcAft>
            </a:pPr>
            <a:endParaRPr lang="en-US" dirty="0">
              <a:solidFill>
                <a:srgbClr val="424242"/>
              </a:solidFill>
              <a:highlight>
                <a:srgbClr val="FFFFFF"/>
              </a:highlight>
              <a:latin typeface="Anek Kannada Medium" panose="020B0604020202020204" charset="0"/>
              <a:cs typeface="Anek Kannada Medium" panose="020B0604020202020204" charset="0"/>
            </a:endParaRPr>
          </a:p>
          <a:p>
            <a:pPr marL="0" lvl="0" indent="0" algn="l" rtl="0">
              <a:spcBef>
                <a:spcPts val="0"/>
              </a:spcBef>
              <a:spcAft>
                <a:spcPts val="0"/>
              </a:spcAft>
            </a:pPr>
            <a:r>
              <a:rPr lang="en-US" dirty="0">
                <a:solidFill>
                  <a:srgbClr val="424242"/>
                </a:solidFill>
                <a:highlight>
                  <a:srgbClr val="FFFFFF"/>
                </a:highlight>
                <a:latin typeface="Anek Kannada Medium" panose="020B0604020202020204" charset="0"/>
                <a:cs typeface="Anek Kannada Medium" panose="020B0604020202020204" charset="0"/>
              </a:rPr>
              <a:t>Calculate metrics:</a:t>
            </a:r>
          </a:p>
          <a:p>
            <a:pPr marL="285750" lvl="0" indent="-285750" algn="l" rtl="0">
              <a:spcBef>
                <a:spcPts val="0"/>
              </a:spcBef>
              <a:spcAft>
                <a:spcPts val="0"/>
              </a:spcAft>
              <a:buFont typeface="Wingdings" panose="05000000000000000000" pitchFamily="2" charset="2"/>
              <a:buChar char="§"/>
            </a:pPr>
            <a:r>
              <a:rPr lang="en-US" dirty="0">
                <a:latin typeface="Anek Kannada Medium" panose="020B0604020202020204" charset="0"/>
                <a:cs typeface="Anek Kannada Medium" panose="020B0604020202020204" charset="0"/>
              </a:rPr>
              <a:t>Recency: finding the number of days between the user's most recent purchase and the current date (assuming the latest date in the dataset is the current date).</a:t>
            </a:r>
          </a:p>
          <a:p>
            <a:pPr marL="285750" lvl="0" indent="-285750" algn="l" rtl="0">
              <a:spcBef>
                <a:spcPts val="0"/>
              </a:spcBef>
              <a:spcAft>
                <a:spcPts val="0"/>
              </a:spcAft>
              <a:buFont typeface="Wingdings" panose="05000000000000000000" pitchFamily="2" charset="2"/>
              <a:buChar char="§"/>
            </a:pPr>
            <a:r>
              <a:rPr lang="en-US" dirty="0">
                <a:latin typeface="Anek Kannada Medium" panose="020B0604020202020204" charset="0"/>
                <a:cs typeface="Anek Kannada Medium" panose="020B0604020202020204" charset="0"/>
              </a:rPr>
              <a:t>Frequency: sum of </a:t>
            </a:r>
            <a:r>
              <a:rPr lang="en-US" dirty="0" err="1">
                <a:latin typeface="Anek Kannada Medium" panose="020B0604020202020204" charset="0"/>
                <a:cs typeface="Anek Kannada Medium" panose="020B0604020202020204" charset="0"/>
              </a:rPr>
              <a:t>total_trans</a:t>
            </a:r>
            <a:r>
              <a:rPr lang="en-US" dirty="0">
                <a:latin typeface="Anek Kannada Medium" panose="020B0604020202020204" charset="0"/>
                <a:cs typeface="Anek Kannada Medium" panose="020B0604020202020204" charset="0"/>
              </a:rPr>
              <a:t> of each unique </a:t>
            </a:r>
            <a:r>
              <a:rPr lang="en-US" dirty="0" err="1">
                <a:latin typeface="Anek Kannada Medium" panose="020B0604020202020204" charset="0"/>
                <a:cs typeface="Anek Kannada Medium" panose="020B0604020202020204" charset="0"/>
              </a:rPr>
              <a:t>user_id</a:t>
            </a:r>
            <a:endParaRPr lang="en-US" dirty="0">
              <a:latin typeface="Anek Kannada Medium" panose="020B0604020202020204" charset="0"/>
              <a:cs typeface="Anek Kannada Medium" panose="020B0604020202020204" charset="0"/>
            </a:endParaRPr>
          </a:p>
          <a:p>
            <a:pPr marL="285750" lvl="0" indent="-285750" algn="l" rtl="0">
              <a:spcBef>
                <a:spcPts val="0"/>
              </a:spcBef>
              <a:spcAft>
                <a:spcPts val="0"/>
              </a:spcAft>
              <a:buFont typeface="Wingdings" panose="05000000000000000000" pitchFamily="2" charset="2"/>
              <a:buChar char="§"/>
            </a:pPr>
            <a:r>
              <a:rPr lang="en-US" dirty="0">
                <a:latin typeface="Anek Kannada Medium" panose="020B0604020202020204" charset="0"/>
                <a:cs typeface="Anek Kannada Medium" panose="020B0604020202020204" charset="0"/>
              </a:rPr>
              <a:t>Monetary: sum of the amount spent by each user. Amount = </a:t>
            </a:r>
            <a:r>
              <a:rPr lang="en-US" dirty="0" err="1">
                <a:latin typeface="Anek Kannada Medium" panose="020B0604020202020204" charset="0"/>
                <a:cs typeface="Anek Kannada Medium" panose="020B0604020202020204" charset="0"/>
              </a:rPr>
              <a:t>sku_price</a:t>
            </a:r>
            <a:r>
              <a:rPr lang="en-US" dirty="0">
                <a:latin typeface="Anek Kannada Medium" panose="020B0604020202020204" charset="0"/>
                <a:cs typeface="Anek Kannada Medium" panose="020B0604020202020204" charset="0"/>
              </a:rPr>
              <a:t> * </a:t>
            </a:r>
            <a:r>
              <a:rPr lang="en-US" dirty="0" err="1">
                <a:latin typeface="Anek Kannada Medium" panose="020B0604020202020204" charset="0"/>
                <a:cs typeface="Anek Kannada Medium" panose="020B0604020202020204" charset="0"/>
              </a:rPr>
              <a:t>total_trans</a:t>
            </a:r>
            <a:endParaRPr lang="en-US" dirty="0">
              <a:latin typeface="Anek Kannada Medium" panose="020B0604020202020204" charset="0"/>
              <a:cs typeface="Anek Kannada Medium" panose="020B0604020202020204" charset="0"/>
            </a:endParaRPr>
          </a:p>
          <a:p>
            <a:pPr marL="285750" lvl="0" indent="-285750" algn="l" rtl="0">
              <a:spcBef>
                <a:spcPts val="0"/>
              </a:spcBef>
              <a:spcAft>
                <a:spcPts val="0"/>
              </a:spcAft>
              <a:buFont typeface="Wingdings" panose="05000000000000000000" pitchFamily="2" charset="2"/>
              <a:buChar char="§"/>
            </a:pPr>
            <a:endParaRPr lang="en-US" dirty="0">
              <a:latin typeface="Anek Kannada Medium" panose="020B0604020202020204" charset="0"/>
              <a:cs typeface="Anek Kannada Medium" panose="020B0604020202020204" charset="0"/>
            </a:endParaRPr>
          </a:p>
          <a:p>
            <a:pPr marL="0" lvl="0" indent="0" algn="l" rtl="0">
              <a:spcBef>
                <a:spcPts val="0"/>
              </a:spcBef>
              <a:spcAft>
                <a:spcPts val="0"/>
              </a:spcAft>
            </a:pPr>
            <a:r>
              <a:rPr lang="en-US" dirty="0">
                <a:latin typeface="Anek Kannada Medium" panose="020B0604020202020204" charset="0"/>
                <a:cs typeface="Anek Kannada Medium" panose="020B0604020202020204" charset="0"/>
              </a:rPr>
              <a:t>Assign score:</a:t>
            </a:r>
          </a:p>
          <a:p>
            <a:pPr marL="285750" indent="-285750">
              <a:buFont typeface="Wingdings" panose="05000000000000000000" pitchFamily="2" charset="2"/>
              <a:buChar char="§"/>
            </a:pPr>
            <a:r>
              <a:rPr lang="en-US" dirty="0">
                <a:latin typeface="Anek Kannada Medium" panose="020B0604020202020204" charset="0"/>
                <a:cs typeface="Anek Kannada Medium" panose="020B0604020202020204" charset="0"/>
              </a:rPr>
              <a:t>Recency: 4 for x &lt;= Q1, 3 for Q1 &lt; x &lt;= Q2, 2 for Q2 &lt; x &lt;= Q3 and 1 for x &gt; Q3</a:t>
            </a:r>
          </a:p>
          <a:p>
            <a:pPr marL="285750" lvl="0" indent="-285750" algn="l" rtl="0">
              <a:spcBef>
                <a:spcPts val="0"/>
              </a:spcBef>
              <a:spcAft>
                <a:spcPts val="0"/>
              </a:spcAft>
              <a:buFont typeface="Wingdings" panose="05000000000000000000" pitchFamily="2" charset="2"/>
              <a:buChar char="§"/>
            </a:pPr>
            <a:r>
              <a:rPr lang="en-US" dirty="0" err="1">
                <a:latin typeface="Anek Kannada Medium" panose="020B0604020202020204" charset="0"/>
                <a:cs typeface="Anek Kannada Medium" panose="020B0604020202020204" charset="0"/>
              </a:rPr>
              <a:t>Frecency</a:t>
            </a:r>
            <a:r>
              <a:rPr lang="en-US" dirty="0">
                <a:latin typeface="Anek Kannada Medium" panose="020B0604020202020204" charset="0"/>
                <a:cs typeface="Anek Kannada Medium" panose="020B0604020202020204" charset="0"/>
              </a:rPr>
              <a:t>: 1 for x &lt;= Q1, 2 for Q1 &lt; x &lt;= Q2, 3 for Q2 &lt; x &lt;= Q3 and 4 for x &gt; Q3</a:t>
            </a:r>
          </a:p>
          <a:p>
            <a:pPr marL="285750" lvl="0" indent="-285750" algn="l" rtl="0">
              <a:spcBef>
                <a:spcPts val="0"/>
              </a:spcBef>
              <a:spcAft>
                <a:spcPts val="0"/>
              </a:spcAft>
              <a:buFont typeface="Wingdings" panose="05000000000000000000" pitchFamily="2" charset="2"/>
              <a:buChar char="§"/>
            </a:pPr>
            <a:r>
              <a:rPr lang="en-US" dirty="0">
                <a:latin typeface="Anek Kannada Medium" panose="020B0604020202020204" charset="0"/>
                <a:cs typeface="Anek Kannada Medium" panose="020B0604020202020204" charset="0"/>
              </a:rPr>
              <a:t>Monetary: 1 for x &lt;= Q1, 2 for Q1 &lt; x &lt;= Q2, 3 for Q2 &lt; x &lt;= Q3 and 4 for x &gt; Q3</a:t>
            </a:r>
          </a:p>
          <a:p>
            <a:pPr marL="0" lvl="0" indent="0" algn="l" rtl="0">
              <a:spcBef>
                <a:spcPts val="0"/>
              </a:spcBef>
              <a:spcAft>
                <a:spcPts val="0"/>
              </a:spcAft>
            </a:pPr>
            <a:endParaRPr lang="en-US" dirty="0">
              <a:latin typeface="Anek Kannada Medium" panose="020B0604020202020204" charset="0"/>
              <a:cs typeface="Anek Kannada Medium" panose="020B0604020202020204" charset="0"/>
            </a:endParaRPr>
          </a:p>
        </p:txBody>
      </p:sp>
    </p:spTree>
    <p:extLst>
      <p:ext uri="{BB962C8B-B14F-4D97-AF65-F5344CB8AC3E}">
        <p14:creationId xmlns:p14="http://schemas.microsoft.com/office/powerpoint/2010/main" val="13909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RFM table</a:t>
            </a:r>
            <a:endParaRPr dirty="0"/>
          </a:p>
        </p:txBody>
      </p:sp>
      <p:sp>
        <p:nvSpPr>
          <p:cNvPr id="466" name="Google Shape;466;p46"/>
          <p:cNvSpPr txBox="1">
            <a:spLocks noGrp="1"/>
          </p:cNvSpPr>
          <p:nvPr>
            <p:ph type="subTitle" idx="1"/>
          </p:nvPr>
        </p:nvSpPr>
        <p:spPr>
          <a:xfrm>
            <a:off x="1223684" y="1139918"/>
            <a:ext cx="3852582" cy="3630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latin typeface="Anek Kannada Medium" panose="020B0604020202020204" charset="0"/>
                <a:cs typeface="Anek Kannada Medium" panose="020B0604020202020204" charset="0"/>
              </a:rPr>
              <a:t>The first 10 rows of FRM scoring table</a:t>
            </a:r>
          </a:p>
        </p:txBody>
      </p:sp>
      <p:pic>
        <p:nvPicPr>
          <p:cNvPr id="4" name="Picture 3">
            <a:extLst>
              <a:ext uri="{FF2B5EF4-FFF2-40B4-BE49-F238E27FC236}">
                <a16:creationId xmlns:a16="http://schemas.microsoft.com/office/drawing/2014/main" id="{552808F1-1B5F-CA2A-9AE5-DD5E6BA0573D}"/>
              </a:ext>
            </a:extLst>
          </p:cNvPr>
          <p:cNvPicPr>
            <a:picLocks noChangeAspect="1"/>
          </p:cNvPicPr>
          <p:nvPr/>
        </p:nvPicPr>
        <p:blipFill>
          <a:blip r:embed="rId3"/>
          <a:stretch>
            <a:fillRect/>
          </a:stretch>
        </p:blipFill>
        <p:spPr>
          <a:xfrm>
            <a:off x="1223683" y="1502988"/>
            <a:ext cx="5854601" cy="2648510"/>
          </a:xfrm>
          <a:prstGeom prst="rect">
            <a:avLst/>
          </a:prstGeom>
        </p:spPr>
      </p:pic>
    </p:spTree>
    <p:extLst>
      <p:ext uri="{BB962C8B-B14F-4D97-AF65-F5344CB8AC3E}">
        <p14:creationId xmlns:p14="http://schemas.microsoft.com/office/powerpoint/2010/main" val="41851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RFM segmentation</a:t>
            </a:r>
            <a:endParaRPr dirty="0"/>
          </a:p>
        </p:txBody>
      </p:sp>
      <p:pic>
        <p:nvPicPr>
          <p:cNvPr id="11" name="Picture 10">
            <a:extLst>
              <a:ext uri="{FF2B5EF4-FFF2-40B4-BE49-F238E27FC236}">
                <a16:creationId xmlns:a16="http://schemas.microsoft.com/office/drawing/2014/main" id="{E7214B20-4F13-1004-D59A-F990EF862F05}"/>
              </a:ext>
            </a:extLst>
          </p:cNvPr>
          <p:cNvPicPr>
            <a:picLocks noChangeAspect="1"/>
          </p:cNvPicPr>
          <p:nvPr/>
        </p:nvPicPr>
        <p:blipFill>
          <a:blip r:embed="rId3"/>
          <a:stretch>
            <a:fillRect/>
          </a:stretch>
        </p:blipFill>
        <p:spPr>
          <a:xfrm>
            <a:off x="1113865" y="1260941"/>
            <a:ext cx="3124200" cy="3038475"/>
          </a:xfrm>
          <a:prstGeom prst="rect">
            <a:avLst/>
          </a:prstGeom>
        </p:spPr>
      </p:pic>
      <p:sp>
        <p:nvSpPr>
          <p:cNvPr id="4" name="Google Shape;467;p46">
            <a:extLst>
              <a:ext uri="{FF2B5EF4-FFF2-40B4-BE49-F238E27FC236}">
                <a16:creationId xmlns:a16="http://schemas.microsoft.com/office/drawing/2014/main" id="{C3153F53-34B0-F024-0779-2319FD2EA460}"/>
              </a:ext>
            </a:extLst>
          </p:cNvPr>
          <p:cNvSpPr txBox="1">
            <a:spLocks/>
          </p:cNvSpPr>
          <p:nvPr/>
        </p:nvSpPr>
        <p:spPr>
          <a:xfrm>
            <a:off x="4445545" y="1486663"/>
            <a:ext cx="3481497" cy="3038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0" indent="0" algn="just"/>
            <a:r>
              <a:rPr lang="en-US" dirty="0"/>
              <a:t>Based on the results table displayed, we have segmented customers into 10 distinct groups according to their RFM scores. The higher the RFM score, the more valuable the customer group. For example, the group with the maximum RFM score of 12 represents our best customers who spend the most, purchase frequently, and have recently interacted with our company. Conversely, the group with an RFM score of 3 represents the least valuable customers who spend the least and are least engaged.</a:t>
            </a:r>
          </a:p>
        </p:txBody>
      </p:sp>
    </p:spTree>
    <p:extLst>
      <p:ext uri="{BB962C8B-B14F-4D97-AF65-F5344CB8AC3E}">
        <p14:creationId xmlns:p14="http://schemas.microsoft.com/office/powerpoint/2010/main" val="276169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RFM segmentation</a:t>
            </a:r>
            <a:endParaRPr dirty="0"/>
          </a:p>
        </p:txBody>
      </p:sp>
      <p:pic>
        <p:nvPicPr>
          <p:cNvPr id="11" name="Picture 10">
            <a:extLst>
              <a:ext uri="{FF2B5EF4-FFF2-40B4-BE49-F238E27FC236}">
                <a16:creationId xmlns:a16="http://schemas.microsoft.com/office/drawing/2014/main" id="{E7214B20-4F13-1004-D59A-F990EF862F05}"/>
              </a:ext>
            </a:extLst>
          </p:cNvPr>
          <p:cNvPicPr>
            <a:picLocks noChangeAspect="1"/>
          </p:cNvPicPr>
          <p:nvPr/>
        </p:nvPicPr>
        <p:blipFill>
          <a:blip r:embed="rId3"/>
          <a:stretch>
            <a:fillRect/>
          </a:stretch>
        </p:blipFill>
        <p:spPr>
          <a:xfrm>
            <a:off x="1113865" y="1260941"/>
            <a:ext cx="3124200" cy="3038475"/>
          </a:xfrm>
          <a:prstGeom prst="rect">
            <a:avLst/>
          </a:prstGeom>
        </p:spPr>
      </p:pic>
      <p:sp>
        <p:nvSpPr>
          <p:cNvPr id="4" name="Google Shape;467;p46">
            <a:extLst>
              <a:ext uri="{FF2B5EF4-FFF2-40B4-BE49-F238E27FC236}">
                <a16:creationId xmlns:a16="http://schemas.microsoft.com/office/drawing/2014/main" id="{C3153F53-34B0-F024-0779-2319FD2EA460}"/>
              </a:ext>
            </a:extLst>
          </p:cNvPr>
          <p:cNvSpPr txBox="1">
            <a:spLocks/>
          </p:cNvSpPr>
          <p:nvPr/>
        </p:nvSpPr>
        <p:spPr>
          <a:xfrm>
            <a:off x="4405203" y="1244616"/>
            <a:ext cx="3427709" cy="33593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0" indent="0" algn="just"/>
            <a:endParaRPr lang="en-US" dirty="0"/>
          </a:p>
          <a:p>
            <a:pPr marL="0" indent="0" algn="just"/>
            <a:r>
              <a:rPr lang="en-US" dirty="0"/>
              <a:t>While 10 groups provide detailed segmentation, we can simplify this into 4 broader categories:</a:t>
            </a:r>
          </a:p>
          <a:p>
            <a:pPr marL="0" indent="0" algn="just"/>
            <a:endParaRPr lang="en-US" dirty="0"/>
          </a:p>
          <a:p>
            <a:pPr marL="0" indent="0" algn="just"/>
            <a:r>
              <a:rPr lang="en-US" dirty="0"/>
              <a:t>1. Lost: Customers with an RFM score of 4 or less.</a:t>
            </a:r>
          </a:p>
          <a:p>
            <a:pPr marL="0" indent="0" algn="just"/>
            <a:r>
              <a:rPr lang="en-US" dirty="0"/>
              <a:t>2. At Risk: Customers with an RFM score between 5 and 6.</a:t>
            </a:r>
          </a:p>
          <a:p>
            <a:pPr marL="0" indent="0" algn="just"/>
            <a:r>
              <a:rPr lang="en-US" dirty="0"/>
              <a:t>2. Potential: Customers with an RFM score between 7 and 10.</a:t>
            </a:r>
          </a:p>
          <a:p>
            <a:pPr marL="0" indent="0" algn="just"/>
            <a:r>
              <a:rPr lang="en-US" dirty="0"/>
              <a:t>3. Best: Customers with an RFM score of 11 or higher.</a:t>
            </a:r>
          </a:p>
        </p:txBody>
      </p:sp>
    </p:spTree>
    <p:extLst>
      <p:ext uri="{BB962C8B-B14F-4D97-AF65-F5344CB8AC3E}">
        <p14:creationId xmlns:p14="http://schemas.microsoft.com/office/powerpoint/2010/main" val="407528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8"/>
          <p:cNvSpPr txBox="1">
            <a:spLocks noGrp="1"/>
          </p:cNvSpPr>
          <p:nvPr>
            <p:ph type="title"/>
          </p:nvPr>
        </p:nvSpPr>
        <p:spPr>
          <a:xfrm>
            <a:off x="868626" y="223494"/>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RFM segmentation</a:t>
            </a:r>
            <a:endParaRPr dirty="0"/>
          </a:p>
        </p:txBody>
      </p:sp>
      <p:sp>
        <p:nvSpPr>
          <p:cNvPr id="4" name="Google Shape;467;p46">
            <a:extLst>
              <a:ext uri="{FF2B5EF4-FFF2-40B4-BE49-F238E27FC236}">
                <a16:creationId xmlns:a16="http://schemas.microsoft.com/office/drawing/2014/main" id="{C3153F53-34B0-F024-0779-2319FD2EA460}"/>
              </a:ext>
            </a:extLst>
          </p:cNvPr>
          <p:cNvSpPr txBox="1">
            <a:spLocks/>
          </p:cNvSpPr>
          <p:nvPr/>
        </p:nvSpPr>
        <p:spPr>
          <a:xfrm>
            <a:off x="868626" y="741893"/>
            <a:ext cx="7192885" cy="4045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0" indent="0" algn="just"/>
            <a:endParaRPr lang="en-US" dirty="0"/>
          </a:p>
          <a:p>
            <a:pPr marL="0" indent="0" algn="just"/>
            <a:r>
              <a:rPr lang="en-US" dirty="0"/>
              <a:t>The above customer segmentation approach provides a general overview of each group. However, by summing up the scores, it does not distinguish between whether a customer is a big spender or a frequent buyer. For a more detailed analysis of each aspect of RFM, we can use the </a:t>
            </a:r>
            <a:r>
              <a:rPr lang="en-US" dirty="0" err="1"/>
              <a:t>R_score</a:t>
            </a:r>
            <a:r>
              <a:rPr lang="en-US" dirty="0"/>
              <a:t>, </a:t>
            </a:r>
            <a:r>
              <a:rPr lang="en-US" dirty="0" err="1"/>
              <a:t>F_score</a:t>
            </a:r>
            <a:r>
              <a:rPr lang="en-US" dirty="0"/>
              <a:t>, and </a:t>
            </a:r>
            <a:r>
              <a:rPr lang="en-US" dirty="0" err="1"/>
              <a:t>M_score</a:t>
            </a:r>
            <a:r>
              <a:rPr lang="en-US" dirty="0"/>
              <a:t> separately. Alternatively, we can use the </a:t>
            </a:r>
            <a:r>
              <a:rPr lang="en-US" dirty="0" err="1"/>
              <a:t>rfm_segmented</a:t>
            </a:r>
            <a:r>
              <a:rPr lang="en-US" dirty="0"/>
              <a:t> column (RFM table), which combines the three scores, to define customer groups based on specific attributes.</a:t>
            </a:r>
          </a:p>
          <a:p>
            <a:pPr marL="0" indent="0" algn="just"/>
            <a:endParaRPr lang="en-US" dirty="0"/>
          </a:p>
          <a:p>
            <a:pPr marL="0" indent="0" algn="just"/>
            <a:r>
              <a:rPr lang="en-US" dirty="0"/>
              <a:t>For instance, those customers having </a:t>
            </a:r>
            <a:r>
              <a:rPr lang="en-US" dirty="0" err="1"/>
              <a:t>rfm_segmented</a:t>
            </a:r>
            <a:r>
              <a:rPr lang="en-US" dirty="0"/>
              <a:t> = 144, 143, 133, 114 are customers who have not returned for a long time and have made regular purchases with a very large shopping cart value. Businesses can lose these customers if they do not take actions to stimulate them to come back.</a:t>
            </a:r>
          </a:p>
          <a:p>
            <a:pPr marL="0" indent="0" algn="just"/>
            <a:endParaRPr lang="en-US" dirty="0"/>
          </a:p>
          <a:p>
            <a:pPr marL="0" indent="0" algn="just"/>
            <a:r>
              <a:rPr lang="en-US" dirty="0"/>
              <a:t>Further analysis can be performed by adjusting the weights of the three factors—recency, frequency, and monetary—depending on the nature of the business. In a retail business with low-priced products, recency and frequency might be given more importance than monetary value. Consequently, the RFM score can be recalculated by assigning greater weight to the R and F scores compared to the M score.</a:t>
            </a:r>
          </a:p>
        </p:txBody>
      </p:sp>
    </p:spTree>
    <p:extLst>
      <p:ext uri="{BB962C8B-B14F-4D97-AF65-F5344CB8AC3E}">
        <p14:creationId xmlns:p14="http://schemas.microsoft.com/office/powerpoint/2010/main" val="142818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K-means clustering</a:t>
            </a:r>
            <a:endParaRPr dirty="0"/>
          </a:p>
        </p:txBody>
      </p:sp>
      <p:sp>
        <p:nvSpPr>
          <p:cNvPr id="466" name="Google Shape;466;p46"/>
          <p:cNvSpPr txBox="1">
            <a:spLocks noGrp="1"/>
          </p:cNvSpPr>
          <p:nvPr>
            <p:ph type="subTitle" idx="1"/>
          </p:nvPr>
        </p:nvSpPr>
        <p:spPr>
          <a:xfrm>
            <a:off x="1089212" y="1311088"/>
            <a:ext cx="6918512" cy="35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solidFill>
                  <a:srgbClr val="424242"/>
                </a:solidFill>
                <a:highlight>
                  <a:srgbClr val="FFFFFF"/>
                </a:highlight>
                <a:latin typeface="Anek Kannada Medium" panose="020B0604020202020204" charset="0"/>
                <a:cs typeface="Anek Kannada Medium" panose="020B0604020202020204" charset="0"/>
              </a:rPr>
              <a:t>Another approach to customer segmentation is to apply the K-means clustering method using the RFM data to group users into distinct segments. The optimal number of groups is determined by the Elbow method.</a:t>
            </a:r>
          </a:p>
          <a:p>
            <a:pPr marL="0" lvl="0" indent="0" algn="l" rtl="0">
              <a:spcBef>
                <a:spcPts val="0"/>
              </a:spcBef>
              <a:spcAft>
                <a:spcPts val="0"/>
              </a:spcAft>
            </a:pPr>
            <a:endParaRPr lang="en-US" dirty="0">
              <a:solidFill>
                <a:srgbClr val="424242"/>
              </a:solidFill>
              <a:highlight>
                <a:srgbClr val="FFFFFF"/>
              </a:highlight>
              <a:latin typeface="Anek Kannada Medium" panose="020B0604020202020204" charset="0"/>
              <a:cs typeface="Anek Kannada Medium" panose="020B0604020202020204" charset="0"/>
            </a:endParaRPr>
          </a:p>
          <a:p>
            <a:pPr marL="0" lvl="0" indent="0" algn="l" rtl="0">
              <a:spcBef>
                <a:spcPts val="0"/>
              </a:spcBef>
              <a:spcAft>
                <a:spcPts val="0"/>
              </a:spcAft>
            </a:pPr>
            <a:r>
              <a:rPr lang="en-US" b="1" dirty="0">
                <a:solidFill>
                  <a:srgbClr val="424242"/>
                </a:solidFill>
                <a:highlight>
                  <a:srgbClr val="FFFFFF"/>
                </a:highlight>
                <a:latin typeface="Anek Kannada Medium" panose="020B0604020202020204" charset="0"/>
                <a:cs typeface="Anek Kannada Medium" panose="020B0604020202020204" charset="0"/>
              </a:rPr>
              <a:t>Steps to perform K-means clustering:</a:t>
            </a:r>
          </a:p>
          <a:p>
            <a:pPr marL="342900" lvl="0" indent="-342900" algn="l" rtl="0">
              <a:spcBef>
                <a:spcPts val="0"/>
              </a:spcBef>
              <a:spcAft>
                <a:spcPts val="0"/>
              </a:spcAft>
              <a:buAutoNum type="arabicPeriod"/>
            </a:pPr>
            <a:r>
              <a:rPr lang="en-US" dirty="0">
                <a:solidFill>
                  <a:srgbClr val="424242"/>
                </a:solidFill>
                <a:highlight>
                  <a:srgbClr val="FFFFFF"/>
                </a:highlight>
                <a:latin typeface="Anek Kannada Medium" panose="020B0604020202020204" charset="0"/>
                <a:cs typeface="Anek Kannada Medium" panose="020B0604020202020204" charset="0"/>
              </a:rPr>
              <a:t>Check skewness</a:t>
            </a:r>
          </a:p>
          <a:p>
            <a:pPr marL="342900" lvl="0" indent="-342900" algn="l" rtl="0">
              <a:spcBef>
                <a:spcPts val="0"/>
              </a:spcBef>
              <a:spcAft>
                <a:spcPts val="0"/>
              </a:spcAft>
              <a:buAutoNum type="arabicPeriod"/>
            </a:pPr>
            <a:r>
              <a:rPr lang="en-US" dirty="0">
                <a:solidFill>
                  <a:srgbClr val="424242"/>
                </a:solidFill>
                <a:highlight>
                  <a:srgbClr val="FFFFFF"/>
                </a:highlight>
                <a:latin typeface="Anek Kannada Medium" panose="020B0604020202020204" charset="0"/>
                <a:cs typeface="Anek Kannada Medium" panose="020B0604020202020204" charset="0"/>
              </a:rPr>
              <a:t>Normalize data</a:t>
            </a:r>
          </a:p>
          <a:p>
            <a:pPr marL="342900" lvl="0" indent="-342900" algn="l" rtl="0">
              <a:spcBef>
                <a:spcPts val="0"/>
              </a:spcBef>
              <a:spcAft>
                <a:spcPts val="0"/>
              </a:spcAft>
              <a:buAutoNum type="arabicPeriod"/>
            </a:pPr>
            <a:r>
              <a:rPr lang="en-US" dirty="0">
                <a:solidFill>
                  <a:srgbClr val="424242"/>
                </a:solidFill>
                <a:highlight>
                  <a:srgbClr val="FFFFFF"/>
                </a:highlight>
                <a:latin typeface="Anek Kannada Medium" panose="020B0604020202020204" charset="0"/>
                <a:cs typeface="Anek Kannada Medium" panose="020B0604020202020204" charset="0"/>
              </a:rPr>
              <a:t>Determine optimal K (Elbow method)</a:t>
            </a:r>
          </a:p>
          <a:p>
            <a:pPr marL="342900" lvl="0" indent="-342900" algn="l" rtl="0">
              <a:spcBef>
                <a:spcPts val="0"/>
              </a:spcBef>
              <a:spcAft>
                <a:spcPts val="0"/>
              </a:spcAft>
              <a:buAutoNum type="arabicPeriod"/>
            </a:pPr>
            <a:r>
              <a:rPr lang="en-US" dirty="0">
                <a:solidFill>
                  <a:srgbClr val="424242"/>
                </a:solidFill>
                <a:highlight>
                  <a:srgbClr val="FFFFFF"/>
                </a:highlight>
                <a:latin typeface="Anek Kannada Medium" panose="020B0604020202020204" charset="0"/>
                <a:cs typeface="Anek Kannada Medium" panose="020B0604020202020204" charset="0"/>
              </a:rPr>
              <a:t>Perform K-means clustering</a:t>
            </a:r>
          </a:p>
          <a:p>
            <a:pPr marL="342900" lvl="0" indent="-342900" algn="l" rtl="0">
              <a:spcBef>
                <a:spcPts val="0"/>
              </a:spcBef>
              <a:spcAft>
                <a:spcPts val="0"/>
              </a:spcAft>
              <a:buAutoNum type="arabicPeriod"/>
            </a:pPr>
            <a:r>
              <a:rPr lang="en-US" dirty="0">
                <a:solidFill>
                  <a:srgbClr val="424242"/>
                </a:solidFill>
                <a:highlight>
                  <a:srgbClr val="FFFFFF"/>
                </a:highlight>
                <a:latin typeface="Anek Kannada Medium" panose="020B0604020202020204" charset="0"/>
                <a:cs typeface="Anek Kannada Medium" panose="020B0604020202020204" charset="0"/>
              </a:rPr>
              <a:t>Find the characteristic of each clusters</a:t>
            </a:r>
          </a:p>
          <a:p>
            <a:pPr marL="342900" lvl="0" indent="-342900" algn="l" rtl="0">
              <a:spcBef>
                <a:spcPts val="0"/>
              </a:spcBef>
              <a:spcAft>
                <a:spcPts val="0"/>
              </a:spcAft>
              <a:buAutoNum type="arabicPeriod"/>
            </a:pPr>
            <a:r>
              <a:rPr lang="en-US" dirty="0">
                <a:solidFill>
                  <a:srgbClr val="424242"/>
                </a:solidFill>
                <a:highlight>
                  <a:srgbClr val="FFFFFF"/>
                </a:highlight>
                <a:latin typeface="Anek Kannada Medium" panose="020B0604020202020204" charset="0"/>
                <a:cs typeface="Anek Kannada Medium" panose="020B0604020202020204" charset="0"/>
              </a:rPr>
              <a:t>Interpret the segmentation result</a:t>
            </a:r>
          </a:p>
          <a:p>
            <a:pPr marL="342900" lvl="0" indent="-342900" algn="l" rtl="0">
              <a:spcBef>
                <a:spcPts val="0"/>
              </a:spcBef>
              <a:spcAft>
                <a:spcPts val="0"/>
              </a:spcAft>
              <a:buAutoNum type="arabicPeriod"/>
            </a:pPr>
            <a:endParaRPr lang="en-US" dirty="0">
              <a:solidFill>
                <a:srgbClr val="424242"/>
              </a:solidFill>
              <a:highlight>
                <a:srgbClr val="FFFFFF"/>
              </a:highlight>
              <a:latin typeface="Anek Kannada Medium" panose="020B0604020202020204" charset="0"/>
              <a:cs typeface="Anek Kannada Medium" panose="020B0604020202020204" charset="0"/>
            </a:endParaRPr>
          </a:p>
          <a:p>
            <a:pPr marL="0" lvl="0" indent="0" algn="l" rtl="0">
              <a:spcBef>
                <a:spcPts val="0"/>
              </a:spcBef>
              <a:spcAft>
                <a:spcPts val="0"/>
              </a:spcAft>
            </a:pPr>
            <a:r>
              <a:rPr lang="en-US" dirty="0">
                <a:solidFill>
                  <a:srgbClr val="424242"/>
                </a:solidFill>
                <a:highlight>
                  <a:srgbClr val="FFFFFF"/>
                </a:highlight>
                <a:latin typeface="Anek Kannada Medium" panose="020B0604020202020204" charset="0"/>
                <a:cs typeface="Anek Kannada Medium" panose="020B0604020202020204" charset="0"/>
              </a:rPr>
              <a:t>(Within the scope of this slide, only results are presented. For detailed information on data preprocessing and the execution of the K-means algorithm, please refer to the accompanying </a:t>
            </a:r>
            <a:r>
              <a:rPr lang="en-US" dirty="0" err="1">
                <a:solidFill>
                  <a:srgbClr val="424242"/>
                </a:solidFill>
                <a:highlight>
                  <a:srgbClr val="FFFFFF"/>
                </a:highlight>
                <a:latin typeface="Anek Kannada Medium" panose="020B0604020202020204" charset="0"/>
                <a:cs typeface="Anek Kannada Medium" panose="020B0604020202020204" charset="0"/>
              </a:rPr>
              <a:t>Jupyter</a:t>
            </a:r>
            <a:r>
              <a:rPr lang="en-US" dirty="0">
                <a:solidFill>
                  <a:srgbClr val="424242"/>
                </a:solidFill>
                <a:highlight>
                  <a:srgbClr val="FFFFFF"/>
                </a:highlight>
                <a:latin typeface="Anek Kannada Medium" panose="020B0604020202020204" charset="0"/>
                <a:cs typeface="Anek Kannada Medium" panose="020B0604020202020204" charset="0"/>
              </a:rPr>
              <a:t> notebook)</a:t>
            </a:r>
          </a:p>
        </p:txBody>
      </p:sp>
    </p:spTree>
    <p:extLst>
      <p:ext uri="{BB962C8B-B14F-4D97-AF65-F5344CB8AC3E}">
        <p14:creationId xmlns:p14="http://schemas.microsoft.com/office/powerpoint/2010/main" val="33899174"/>
      </p:ext>
    </p:extLst>
  </p:cSld>
  <p:clrMapOvr>
    <a:masterClrMapping/>
  </p:clrMapOvr>
</p:sld>
</file>

<file path=ppt/theme/theme1.xml><?xml version="1.0" encoding="utf-8"?>
<a:theme xmlns:a="http://schemas.openxmlformats.org/drawingml/2006/main" name="Peach Fuzz COTY 2024 Design Inspiration by Slidesgo">
  <a:themeElements>
    <a:clrScheme name="Simple Light">
      <a:dk1>
        <a:srgbClr val="2F4044"/>
      </a:dk1>
      <a:lt1>
        <a:srgbClr val="FFFFFF"/>
      </a:lt1>
      <a:dk2>
        <a:srgbClr val="595959"/>
      </a:dk2>
      <a:lt2>
        <a:srgbClr val="FFDCB6"/>
      </a:lt2>
      <a:accent1>
        <a:srgbClr val="E97529"/>
      </a:accent1>
      <a:accent2>
        <a:srgbClr val="FFA85C"/>
      </a:accent2>
      <a:accent3>
        <a:srgbClr val="FFB18D"/>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1709</Words>
  <Application>Microsoft Office PowerPoint</Application>
  <PresentationFormat>On-screen Show (16:9)</PresentationFormat>
  <Paragraphs>121</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Wingdings</vt:lpstr>
      <vt:lpstr>Darker Grotesque Black</vt:lpstr>
      <vt:lpstr>Anek Kannada Medium</vt:lpstr>
      <vt:lpstr>Anek Kannada SemiBold</vt:lpstr>
      <vt:lpstr>Courier New</vt:lpstr>
      <vt:lpstr>Bebas Neue</vt:lpstr>
      <vt:lpstr>Anek Kannada</vt:lpstr>
      <vt:lpstr>Calibri</vt:lpstr>
      <vt:lpstr>Arial</vt:lpstr>
      <vt:lpstr>Anek Kannada ExtraBold</vt:lpstr>
      <vt:lpstr>Nunito Light</vt:lpstr>
      <vt:lpstr>Peach Fuzz COTY 2024 Design Inspiration by Slidesgo</vt:lpstr>
      <vt:lpstr>RFM Analysis</vt:lpstr>
      <vt:lpstr>Analyze and segment customers</vt:lpstr>
      <vt:lpstr>Approach</vt:lpstr>
      <vt:lpstr>RFM analysis</vt:lpstr>
      <vt:lpstr>RFM table</vt:lpstr>
      <vt:lpstr>RFM segmentation</vt:lpstr>
      <vt:lpstr>RFM segmentation</vt:lpstr>
      <vt:lpstr>RFM segmentation</vt:lpstr>
      <vt:lpstr>K-means clustering</vt:lpstr>
      <vt:lpstr>Elbow method</vt:lpstr>
      <vt:lpstr>Flattened graph</vt:lpstr>
      <vt:lpstr>Snake graph</vt:lpstr>
      <vt:lpstr>Cluster characteristic</vt:lpstr>
      <vt:lpstr>Proposal to retain customers</vt:lpstr>
      <vt:lpstr>Proposal to attract new customers</vt:lpstr>
      <vt:lpstr>Customer development ideas</vt:lpstr>
      <vt:lpstr>Proposals for company</vt:lpstr>
      <vt:lpstr>Proposals for company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VNG Assignment BI Executive</dc:title>
  <cp:lastModifiedBy>Ngan Nguyen</cp:lastModifiedBy>
  <cp:revision>5</cp:revision>
  <dcterms:modified xsi:type="dcterms:W3CDTF">2024-06-19T14:39:04Z</dcterms:modified>
</cp:coreProperties>
</file>