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3663268-37D6-4151-84A6-DDBE1F870FAA}" type="datetimeFigureOut">
              <a:rPr lang="en-GB" smtClean="0"/>
              <a:t>16/04/2023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4AA61F-1323-49A7-B271-0387BEEC54F1}" type="slidenum">
              <a:rPr lang="en-GB" smtClean="0"/>
              <a:t>‹#›</a:t>
            </a:fld>
            <a:endParaRPr lang="en-GB"/>
          </a:p>
        </p:txBody>
      </p:sp>
    </p:spTree>
    <p:extLst>
      <p:ext uri="{BB962C8B-B14F-4D97-AF65-F5344CB8AC3E}">
        <p14:creationId xmlns:p14="http://schemas.microsoft.com/office/powerpoint/2010/main" val="673781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3663268-37D6-4151-84A6-DDBE1F870FAA}" type="datetimeFigureOut">
              <a:rPr lang="en-GB" smtClean="0"/>
              <a:t>16/04/2023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4AA61F-1323-49A7-B271-0387BEEC54F1}" type="slidenum">
              <a:rPr lang="en-GB" smtClean="0"/>
              <a:t>‹#›</a:t>
            </a:fld>
            <a:endParaRPr lang="en-GB"/>
          </a:p>
        </p:txBody>
      </p:sp>
    </p:spTree>
    <p:extLst>
      <p:ext uri="{BB962C8B-B14F-4D97-AF65-F5344CB8AC3E}">
        <p14:creationId xmlns:p14="http://schemas.microsoft.com/office/powerpoint/2010/main" val="2814092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3663268-37D6-4151-84A6-DDBE1F870FAA}" type="datetimeFigureOut">
              <a:rPr lang="en-GB" smtClean="0"/>
              <a:t>16/04/2023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4AA61F-1323-49A7-B271-0387BEEC54F1}" type="slidenum">
              <a:rPr lang="en-GB" smtClean="0"/>
              <a:t>‹#›</a:t>
            </a:fld>
            <a:endParaRPr lang="en-GB"/>
          </a:p>
        </p:txBody>
      </p:sp>
    </p:spTree>
    <p:extLst>
      <p:ext uri="{BB962C8B-B14F-4D97-AF65-F5344CB8AC3E}">
        <p14:creationId xmlns:p14="http://schemas.microsoft.com/office/powerpoint/2010/main" val="210172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3663268-37D6-4151-84A6-DDBE1F870FAA}" type="datetimeFigureOut">
              <a:rPr lang="en-GB" smtClean="0"/>
              <a:t>16/04/2023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4AA61F-1323-49A7-B271-0387BEEC54F1}" type="slidenum">
              <a:rPr lang="en-GB" smtClean="0"/>
              <a:t>‹#›</a:t>
            </a:fld>
            <a:endParaRPr lang="en-GB"/>
          </a:p>
        </p:txBody>
      </p:sp>
    </p:spTree>
    <p:extLst>
      <p:ext uri="{BB962C8B-B14F-4D97-AF65-F5344CB8AC3E}">
        <p14:creationId xmlns:p14="http://schemas.microsoft.com/office/powerpoint/2010/main" val="2810506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663268-37D6-4151-84A6-DDBE1F870FAA}" type="datetimeFigureOut">
              <a:rPr lang="en-GB" smtClean="0"/>
              <a:t>16/04/2023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4AA61F-1323-49A7-B271-0387BEEC54F1}" type="slidenum">
              <a:rPr lang="en-GB" smtClean="0"/>
              <a:t>‹#›</a:t>
            </a:fld>
            <a:endParaRPr lang="en-GB"/>
          </a:p>
        </p:txBody>
      </p:sp>
    </p:spTree>
    <p:extLst>
      <p:ext uri="{BB962C8B-B14F-4D97-AF65-F5344CB8AC3E}">
        <p14:creationId xmlns:p14="http://schemas.microsoft.com/office/powerpoint/2010/main" val="173784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3663268-37D6-4151-84A6-DDBE1F870FAA}" type="datetimeFigureOut">
              <a:rPr lang="en-GB" smtClean="0"/>
              <a:t>16/04/2023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4AA61F-1323-49A7-B271-0387BEEC54F1}" type="slidenum">
              <a:rPr lang="en-GB" smtClean="0"/>
              <a:t>‹#›</a:t>
            </a:fld>
            <a:endParaRPr lang="en-GB"/>
          </a:p>
        </p:txBody>
      </p:sp>
    </p:spTree>
    <p:extLst>
      <p:ext uri="{BB962C8B-B14F-4D97-AF65-F5344CB8AC3E}">
        <p14:creationId xmlns:p14="http://schemas.microsoft.com/office/powerpoint/2010/main" val="2507222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3663268-37D6-4151-84A6-DDBE1F870FAA}" type="datetimeFigureOut">
              <a:rPr lang="en-GB" smtClean="0"/>
              <a:t>16/04/2023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4AA61F-1323-49A7-B271-0387BEEC54F1}" type="slidenum">
              <a:rPr lang="en-GB" smtClean="0"/>
              <a:t>‹#›</a:t>
            </a:fld>
            <a:endParaRPr lang="en-GB"/>
          </a:p>
        </p:txBody>
      </p:sp>
    </p:spTree>
    <p:extLst>
      <p:ext uri="{BB962C8B-B14F-4D97-AF65-F5344CB8AC3E}">
        <p14:creationId xmlns:p14="http://schemas.microsoft.com/office/powerpoint/2010/main" val="2211486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3663268-37D6-4151-84A6-DDBE1F870FAA}" type="datetimeFigureOut">
              <a:rPr lang="en-GB" smtClean="0"/>
              <a:t>16/04/2023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4AA61F-1323-49A7-B271-0387BEEC54F1}" type="slidenum">
              <a:rPr lang="en-GB" smtClean="0"/>
              <a:t>‹#›</a:t>
            </a:fld>
            <a:endParaRPr lang="en-GB"/>
          </a:p>
        </p:txBody>
      </p:sp>
    </p:spTree>
    <p:extLst>
      <p:ext uri="{BB962C8B-B14F-4D97-AF65-F5344CB8AC3E}">
        <p14:creationId xmlns:p14="http://schemas.microsoft.com/office/powerpoint/2010/main" val="1494799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663268-37D6-4151-84A6-DDBE1F870FAA}" type="datetimeFigureOut">
              <a:rPr lang="en-GB" smtClean="0"/>
              <a:t>16/04/2023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4AA61F-1323-49A7-B271-0387BEEC54F1}" type="slidenum">
              <a:rPr lang="en-GB" smtClean="0"/>
              <a:t>‹#›</a:t>
            </a:fld>
            <a:endParaRPr lang="en-GB"/>
          </a:p>
        </p:txBody>
      </p:sp>
    </p:spTree>
    <p:extLst>
      <p:ext uri="{BB962C8B-B14F-4D97-AF65-F5344CB8AC3E}">
        <p14:creationId xmlns:p14="http://schemas.microsoft.com/office/powerpoint/2010/main" val="133870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663268-37D6-4151-84A6-DDBE1F870FAA}" type="datetimeFigureOut">
              <a:rPr lang="en-GB" smtClean="0"/>
              <a:t>16/04/2023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4AA61F-1323-49A7-B271-0387BEEC54F1}" type="slidenum">
              <a:rPr lang="en-GB" smtClean="0"/>
              <a:t>‹#›</a:t>
            </a:fld>
            <a:endParaRPr lang="en-GB"/>
          </a:p>
        </p:txBody>
      </p:sp>
    </p:spTree>
    <p:extLst>
      <p:ext uri="{BB962C8B-B14F-4D97-AF65-F5344CB8AC3E}">
        <p14:creationId xmlns:p14="http://schemas.microsoft.com/office/powerpoint/2010/main" val="43654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663268-37D6-4151-84A6-DDBE1F870FAA}" type="datetimeFigureOut">
              <a:rPr lang="en-GB" smtClean="0"/>
              <a:t>16/04/2023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4AA61F-1323-49A7-B271-0387BEEC54F1}" type="slidenum">
              <a:rPr lang="en-GB" smtClean="0"/>
              <a:t>‹#›</a:t>
            </a:fld>
            <a:endParaRPr lang="en-GB"/>
          </a:p>
        </p:txBody>
      </p:sp>
    </p:spTree>
    <p:extLst>
      <p:ext uri="{BB962C8B-B14F-4D97-AF65-F5344CB8AC3E}">
        <p14:creationId xmlns:p14="http://schemas.microsoft.com/office/powerpoint/2010/main" val="718734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663268-37D6-4151-84A6-DDBE1F870FAA}" type="datetimeFigureOut">
              <a:rPr lang="en-GB" smtClean="0"/>
              <a:t>16/04/2023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AA61F-1323-49A7-B271-0387BEEC54F1}" type="slidenum">
              <a:rPr lang="en-GB" smtClean="0"/>
              <a:t>‹#›</a:t>
            </a:fld>
            <a:endParaRPr lang="en-GB"/>
          </a:p>
        </p:txBody>
      </p:sp>
    </p:spTree>
    <p:extLst>
      <p:ext uri="{BB962C8B-B14F-4D97-AF65-F5344CB8AC3E}">
        <p14:creationId xmlns:p14="http://schemas.microsoft.com/office/powerpoint/2010/main" val="4251402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HOUSING PRICING PREDICTION</a:t>
            </a:r>
            <a:endParaRPr lang="en-GB" dirty="0"/>
          </a:p>
        </p:txBody>
      </p:sp>
      <p:sp>
        <p:nvSpPr>
          <p:cNvPr id="3" name="Subtitle 2"/>
          <p:cNvSpPr>
            <a:spLocks noGrp="1"/>
          </p:cNvSpPr>
          <p:nvPr>
            <p:ph type="subTitle" idx="1"/>
          </p:nvPr>
        </p:nvSpPr>
        <p:spPr/>
        <p:txBody>
          <a:bodyPr/>
          <a:lstStyle/>
          <a:p>
            <a:r>
              <a:rPr lang="en-GB" dirty="0" smtClean="0"/>
              <a:t>BY Elisha </a:t>
            </a:r>
            <a:r>
              <a:rPr lang="en-GB" dirty="0" err="1" smtClean="0"/>
              <a:t>Ngare</a:t>
            </a:r>
            <a:endParaRPr lang="en-GB" dirty="0" smtClean="0"/>
          </a:p>
          <a:p>
            <a:endParaRPr lang="en-GB" dirty="0"/>
          </a:p>
        </p:txBody>
      </p:sp>
    </p:spTree>
    <p:extLst>
      <p:ext uri="{BB962C8B-B14F-4D97-AF65-F5344CB8AC3E}">
        <p14:creationId xmlns:p14="http://schemas.microsoft.com/office/powerpoint/2010/main" val="2735170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1910" y="1825625"/>
            <a:ext cx="6808179" cy="4351338"/>
          </a:xfrm>
        </p:spPr>
      </p:pic>
    </p:spTree>
    <p:extLst>
      <p:ext uri="{BB962C8B-B14F-4D97-AF65-F5344CB8AC3E}">
        <p14:creationId xmlns:p14="http://schemas.microsoft.com/office/powerpoint/2010/main" val="415464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err="1"/>
              <a:t>plt.scatter</a:t>
            </a:r>
            <a:r>
              <a:rPr lang="en-GB" dirty="0"/>
              <a:t>(data['</a:t>
            </a:r>
            <a:r>
              <a:rPr lang="en-GB" dirty="0" err="1"/>
              <a:t>median_income</a:t>
            </a:r>
            <a:r>
              <a:rPr lang="en-GB" dirty="0"/>
              <a:t>'],data['</a:t>
            </a:r>
            <a:r>
              <a:rPr lang="en-GB" dirty="0" err="1"/>
              <a:t>median_house_value</a:t>
            </a:r>
            <a:r>
              <a:rPr lang="en-GB" dirty="0"/>
              <a:t>'])</a:t>
            </a:r>
          </a:p>
          <a:p>
            <a:r>
              <a:rPr lang="en-GB" dirty="0" err="1"/>
              <a:t>plt.xlabel</a:t>
            </a:r>
            <a:r>
              <a:rPr lang="en-GB" dirty="0"/>
              <a:t>('</a:t>
            </a:r>
            <a:r>
              <a:rPr lang="en-GB" dirty="0" err="1"/>
              <a:t>median_income</a:t>
            </a:r>
            <a:r>
              <a:rPr lang="en-GB" dirty="0"/>
              <a:t>')</a:t>
            </a:r>
          </a:p>
          <a:p>
            <a:r>
              <a:rPr lang="en-GB" dirty="0" err="1"/>
              <a:t>plt.ylabel</a:t>
            </a:r>
            <a:r>
              <a:rPr lang="en-GB" dirty="0"/>
              <a:t>('</a:t>
            </a:r>
            <a:r>
              <a:rPr lang="en-GB" dirty="0" err="1"/>
              <a:t>median_house_value</a:t>
            </a:r>
            <a:r>
              <a:rPr lang="en-GB" dirty="0"/>
              <a:t>')</a:t>
            </a:r>
          </a:p>
          <a:p>
            <a:r>
              <a:rPr lang="en-GB" dirty="0" err="1"/>
              <a:t>plt.title</a:t>
            </a:r>
            <a:r>
              <a:rPr lang="en-GB" dirty="0"/>
              <a:t>('Relationship between </a:t>
            </a:r>
            <a:r>
              <a:rPr lang="en-GB" dirty="0" err="1"/>
              <a:t>median_income</a:t>
            </a:r>
            <a:r>
              <a:rPr lang="en-GB" dirty="0"/>
              <a:t> and </a:t>
            </a:r>
            <a:r>
              <a:rPr lang="en-GB" dirty="0" err="1"/>
              <a:t>median_house_value</a:t>
            </a:r>
            <a:r>
              <a:rPr lang="en-GB" dirty="0"/>
              <a:t>')</a:t>
            </a:r>
          </a:p>
          <a:p>
            <a:r>
              <a:rPr lang="en-GB" dirty="0" err="1"/>
              <a:t>plt.show</a:t>
            </a:r>
            <a:r>
              <a:rPr lang="en-GB" dirty="0"/>
              <a:t>()</a:t>
            </a:r>
          </a:p>
        </p:txBody>
      </p:sp>
    </p:spTree>
    <p:extLst>
      <p:ext uri="{BB962C8B-B14F-4D97-AF65-F5344CB8AC3E}">
        <p14:creationId xmlns:p14="http://schemas.microsoft.com/office/powerpoint/2010/main" val="100414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9642" y="1921030"/>
            <a:ext cx="5632715" cy="4160528"/>
          </a:xfrm>
        </p:spPr>
      </p:pic>
    </p:spTree>
    <p:extLst>
      <p:ext uri="{BB962C8B-B14F-4D97-AF65-F5344CB8AC3E}">
        <p14:creationId xmlns:p14="http://schemas.microsoft.com/office/powerpoint/2010/main" val="602142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Splitting Dataset into Training and Testing</a:t>
            </a:r>
            <a:br>
              <a:rPr lang="en-GB" b="1" dirty="0"/>
            </a:br>
            <a:endParaRPr lang="en-GB" dirty="0"/>
          </a:p>
        </p:txBody>
      </p:sp>
      <p:sp>
        <p:nvSpPr>
          <p:cNvPr id="3" name="Content Placeholder 2"/>
          <p:cNvSpPr>
            <a:spLocks noGrp="1"/>
          </p:cNvSpPr>
          <p:nvPr>
            <p:ph idx="1"/>
          </p:nvPr>
        </p:nvSpPr>
        <p:spPr/>
        <p:txBody>
          <a:bodyPr/>
          <a:lstStyle/>
          <a:p>
            <a:r>
              <a:rPr lang="en-GB" dirty="0"/>
              <a:t>Once the features have been selected, the next step is to train a machine learning algorithm to predict house prices based on these features. This involves feeding the algorithm historical housing data and using it to identify patterns and make predictions about future prices.</a:t>
            </a:r>
          </a:p>
          <a:p>
            <a:r>
              <a:rPr lang="en-GB" dirty="0" smtClean="0"/>
              <a:t/>
            </a:r>
            <a:br>
              <a:rPr lang="en-GB" dirty="0" smtClean="0"/>
            </a:br>
            <a:r>
              <a:rPr lang="en-GB" dirty="0"/>
              <a:t>After the algorithm is trained, it needs to be tested and evaluated to ensure that it is accurate and reliable. This involves comparing its predictions against actual sale prices to identify any discrepancies and fine-tuning the algorithm to improve its performance.</a:t>
            </a:r>
          </a:p>
        </p:txBody>
      </p:sp>
    </p:spTree>
    <p:extLst>
      <p:ext uri="{BB962C8B-B14F-4D97-AF65-F5344CB8AC3E}">
        <p14:creationId xmlns:p14="http://schemas.microsoft.com/office/powerpoint/2010/main" val="1701740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from </a:t>
            </a:r>
            <a:r>
              <a:rPr lang="en-GB" dirty="0" err="1" smtClean="0"/>
              <a:t>sklearn.model_selection</a:t>
            </a:r>
            <a:r>
              <a:rPr lang="en-GB" dirty="0" smtClean="0"/>
              <a:t> import </a:t>
            </a:r>
            <a:r>
              <a:rPr lang="en-GB" dirty="0" err="1" smtClean="0"/>
              <a:t>train_test_split</a:t>
            </a:r>
            <a:endParaRPr lang="en-GB" dirty="0" smtClean="0"/>
          </a:p>
          <a:p>
            <a:r>
              <a:rPr lang="en-GB" dirty="0" smtClean="0"/>
              <a:t>x=</a:t>
            </a:r>
            <a:r>
              <a:rPr lang="en-GB" dirty="0" err="1" smtClean="0"/>
              <a:t>data.drop</a:t>
            </a:r>
            <a:r>
              <a:rPr lang="en-GB" dirty="0" smtClean="0"/>
              <a:t>(['</a:t>
            </a:r>
            <a:r>
              <a:rPr lang="en-GB" dirty="0" err="1" smtClean="0"/>
              <a:t>median_house_value</a:t>
            </a:r>
            <a:r>
              <a:rPr lang="en-GB" dirty="0" smtClean="0"/>
              <a:t>'], axis=1)</a:t>
            </a:r>
          </a:p>
          <a:p>
            <a:r>
              <a:rPr lang="en-GB" dirty="0" smtClean="0"/>
              <a:t>y=data['</a:t>
            </a:r>
            <a:r>
              <a:rPr lang="en-GB" dirty="0" err="1" smtClean="0"/>
              <a:t>median_house_value</a:t>
            </a:r>
            <a:r>
              <a:rPr lang="en-GB" dirty="0" smtClean="0"/>
              <a:t>']</a:t>
            </a:r>
          </a:p>
          <a:p>
            <a:r>
              <a:rPr lang="en-GB" dirty="0" smtClean="0"/>
              <a:t>print(x)</a:t>
            </a:r>
          </a:p>
          <a:p>
            <a:r>
              <a:rPr lang="en-GB" dirty="0" smtClean="0"/>
              <a:t>print(y)</a:t>
            </a:r>
            <a:endParaRPr lang="en-GB" dirty="0"/>
          </a:p>
        </p:txBody>
      </p:sp>
    </p:spTree>
    <p:extLst>
      <p:ext uri="{BB962C8B-B14F-4D97-AF65-F5344CB8AC3E}">
        <p14:creationId xmlns:p14="http://schemas.microsoft.com/office/powerpoint/2010/main" val="3686477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77500" lnSpcReduction="20000"/>
          </a:bodyPr>
          <a:lstStyle/>
          <a:p>
            <a:r>
              <a:rPr lang="en-GB" dirty="0" smtClean="0"/>
              <a:t>longitude  latitude  </a:t>
            </a:r>
            <a:r>
              <a:rPr lang="en-GB" dirty="0" err="1" smtClean="0"/>
              <a:t>housing_median_age</a:t>
            </a:r>
            <a:r>
              <a:rPr lang="en-GB" dirty="0" smtClean="0"/>
              <a:t>  </a:t>
            </a:r>
            <a:r>
              <a:rPr lang="en-GB" dirty="0" err="1" smtClean="0"/>
              <a:t>total_rooms</a:t>
            </a:r>
            <a:r>
              <a:rPr lang="en-GB" dirty="0" smtClean="0"/>
              <a:t>  </a:t>
            </a:r>
            <a:r>
              <a:rPr lang="en-GB" dirty="0" err="1" smtClean="0"/>
              <a:t>total_bedrooms</a:t>
            </a:r>
            <a:r>
              <a:rPr lang="en-GB" dirty="0" smtClean="0"/>
              <a:t>  \</a:t>
            </a:r>
          </a:p>
          <a:p>
            <a:r>
              <a:rPr lang="en-GB" dirty="0" smtClean="0"/>
              <a:t>0        -114.31     34.19                15.0       5612.0          1283.0   </a:t>
            </a:r>
          </a:p>
          <a:p>
            <a:r>
              <a:rPr lang="en-GB" dirty="0" smtClean="0"/>
              <a:t>1        -114.47     34.40                19.0       7650.0          1901.0   </a:t>
            </a:r>
          </a:p>
          <a:p>
            <a:r>
              <a:rPr lang="en-GB" dirty="0" smtClean="0"/>
              <a:t>2        -114.56     33.69                17.0        720.0           174.0   </a:t>
            </a:r>
          </a:p>
          <a:p>
            <a:r>
              <a:rPr lang="en-GB" dirty="0" smtClean="0"/>
              <a:t>3        -114.57     33.64                14.0       1501.0           337.0   </a:t>
            </a:r>
          </a:p>
          <a:p>
            <a:r>
              <a:rPr lang="en-GB" dirty="0" smtClean="0"/>
              <a:t>4        -114.57     33.57                20.0       1454.0           326.0   </a:t>
            </a:r>
          </a:p>
          <a:p>
            <a:r>
              <a:rPr lang="en-GB" dirty="0" smtClean="0"/>
              <a:t>...          ...       ...                 ...          ...             ...   </a:t>
            </a:r>
          </a:p>
          <a:p>
            <a:r>
              <a:rPr lang="en-GB" dirty="0" smtClean="0"/>
              <a:t>16995    -124.26     40.58                52.0       2217.0           394.0   </a:t>
            </a:r>
          </a:p>
          <a:p>
            <a:r>
              <a:rPr lang="en-GB" dirty="0" smtClean="0"/>
              <a:t>16996    -124.27     40.69                36.0       2349.0           528.0   </a:t>
            </a:r>
          </a:p>
          <a:p>
            <a:r>
              <a:rPr lang="en-GB" dirty="0" smtClean="0"/>
              <a:t>16997    -124.30     41.84                17.0       2677.0           531.0   </a:t>
            </a:r>
          </a:p>
          <a:p>
            <a:r>
              <a:rPr lang="en-GB" dirty="0" smtClean="0"/>
              <a:t>16998    -124.30     41.80                19.0       2672.0           552.0   </a:t>
            </a:r>
          </a:p>
          <a:p>
            <a:r>
              <a:rPr lang="en-GB" dirty="0" smtClean="0"/>
              <a:t>16999    -124.35     40.54                52.0       1820.0           300.0</a:t>
            </a:r>
            <a:endParaRPr lang="en-GB" dirty="0"/>
          </a:p>
        </p:txBody>
      </p:sp>
    </p:spTree>
    <p:extLst>
      <p:ext uri="{BB962C8B-B14F-4D97-AF65-F5344CB8AC3E}">
        <p14:creationId xmlns:p14="http://schemas.microsoft.com/office/powerpoint/2010/main" val="616973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77500" lnSpcReduction="20000"/>
          </a:bodyPr>
          <a:lstStyle/>
          <a:p>
            <a:r>
              <a:rPr lang="en-GB" dirty="0" smtClean="0"/>
              <a:t>population  households  </a:t>
            </a:r>
            <a:r>
              <a:rPr lang="en-GB" dirty="0" err="1" smtClean="0"/>
              <a:t>median_income</a:t>
            </a:r>
            <a:r>
              <a:rPr lang="en-GB" dirty="0" smtClean="0"/>
              <a:t>  </a:t>
            </a:r>
          </a:p>
          <a:p>
            <a:r>
              <a:rPr lang="en-GB" dirty="0" smtClean="0"/>
              <a:t>0          1015.0       472.0         1.4936  </a:t>
            </a:r>
          </a:p>
          <a:p>
            <a:r>
              <a:rPr lang="en-GB" dirty="0" smtClean="0"/>
              <a:t>1          1129.0       463.0         1.8200  </a:t>
            </a:r>
          </a:p>
          <a:p>
            <a:r>
              <a:rPr lang="en-GB" dirty="0" smtClean="0"/>
              <a:t>2           333.0       117.0         1.6509  </a:t>
            </a:r>
          </a:p>
          <a:p>
            <a:r>
              <a:rPr lang="en-GB" dirty="0" smtClean="0"/>
              <a:t>3           515.0       226.0         3.1917  </a:t>
            </a:r>
          </a:p>
          <a:p>
            <a:r>
              <a:rPr lang="en-GB" dirty="0" smtClean="0"/>
              <a:t>4           624.0       262.0         1.9250  </a:t>
            </a:r>
          </a:p>
          <a:p>
            <a:r>
              <a:rPr lang="en-GB" dirty="0" smtClean="0"/>
              <a:t>...           ...         ...            ...  </a:t>
            </a:r>
          </a:p>
          <a:p>
            <a:r>
              <a:rPr lang="en-GB" dirty="0" smtClean="0"/>
              <a:t>16995       907.0       369.0         2.3571  </a:t>
            </a:r>
          </a:p>
          <a:p>
            <a:r>
              <a:rPr lang="en-GB" dirty="0" smtClean="0"/>
              <a:t>16996      1194.0       465.0         2.5179  </a:t>
            </a:r>
          </a:p>
          <a:p>
            <a:r>
              <a:rPr lang="en-GB" dirty="0" smtClean="0"/>
              <a:t>16997      1244.0       456.0         3.0313  </a:t>
            </a:r>
          </a:p>
          <a:p>
            <a:r>
              <a:rPr lang="en-GB" dirty="0" smtClean="0"/>
              <a:t>16998      1298.0       478.0         1.9797  </a:t>
            </a:r>
          </a:p>
          <a:p>
            <a:r>
              <a:rPr lang="en-GB" dirty="0" smtClean="0"/>
              <a:t>16999       806.0       270.0         3.0147</a:t>
            </a:r>
            <a:endParaRPr lang="en-GB" dirty="0"/>
          </a:p>
        </p:txBody>
      </p:sp>
    </p:spTree>
    <p:extLst>
      <p:ext uri="{BB962C8B-B14F-4D97-AF65-F5344CB8AC3E}">
        <p14:creationId xmlns:p14="http://schemas.microsoft.com/office/powerpoint/2010/main" val="1943419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55000" lnSpcReduction="20000"/>
          </a:bodyPr>
          <a:lstStyle/>
          <a:p>
            <a:endParaRPr lang="en-GB" dirty="0" smtClean="0"/>
          </a:p>
          <a:p>
            <a:r>
              <a:rPr lang="en-GB" dirty="0" smtClean="0"/>
              <a:t>[17000 rows x 8 columns]</a:t>
            </a:r>
          </a:p>
          <a:p>
            <a:r>
              <a:rPr lang="en-GB" dirty="0" smtClean="0"/>
              <a:t>0         66900.0</a:t>
            </a:r>
          </a:p>
          <a:p>
            <a:r>
              <a:rPr lang="en-GB" dirty="0" smtClean="0"/>
              <a:t>1         80100.0</a:t>
            </a:r>
          </a:p>
          <a:p>
            <a:r>
              <a:rPr lang="en-GB" dirty="0" smtClean="0"/>
              <a:t>2         85700.0</a:t>
            </a:r>
          </a:p>
          <a:p>
            <a:r>
              <a:rPr lang="en-GB" dirty="0" smtClean="0"/>
              <a:t>3         73400.0</a:t>
            </a:r>
          </a:p>
          <a:p>
            <a:r>
              <a:rPr lang="en-GB" dirty="0" smtClean="0"/>
              <a:t>4         65500.0</a:t>
            </a:r>
          </a:p>
          <a:p>
            <a:r>
              <a:rPr lang="en-GB" dirty="0" smtClean="0"/>
              <a:t>           ...   </a:t>
            </a:r>
          </a:p>
          <a:p>
            <a:r>
              <a:rPr lang="en-GB" dirty="0" smtClean="0"/>
              <a:t>16995    111400.0</a:t>
            </a:r>
          </a:p>
          <a:p>
            <a:r>
              <a:rPr lang="en-GB" dirty="0" smtClean="0"/>
              <a:t>16996     79000.0</a:t>
            </a:r>
          </a:p>
          <a:p>
            <a:r>
              <a:rPr lang="en-GB" dirty="0" smtClean="0"/>
              <a:t>16997    103600.0</a:t>
            </a:r>
          </a:p>
          <a:p>
            <a:r>
              <a:rPr lang="en-GB" dirty="0" smtClean="0"/>
              <a:t>16998     85800.0</a:t>
            </a:r>
          </a:p>
          <a:p>
            <a:r>
              <a:rPr lang="en-GB" dirty="0" smtClean="0"/>
              <a:t>16999     94600.0</a:t>
            </a:r>
          </a:p>
          <a:p>
            <a:r>
              <a:rPr lang="en-GB" dirty="0" smtClean="0"/>
              <a:t>Name: </a:t>
            </a:r>
            <a:r>
              <a:rPr lang="en-GB" dirty="0" err="1" smtClean="0"/>
              <a:t>median_house_value</a:t>
            </a:r>
            <a:r>
              <a:rPr lang="en-GB" dirty="0" smtClean="0"/>
              <a:t>, Length: 17000, </a:t>
            </a:r>
            <a:r>
              <a:rPr lang="en-GB" dirty="0" err="1" smtClean="0"/>
              <a:t>dtype</a:t>
            </a:r>
            <a:r>
              <a:rPr lang="en-GB" dirty="0" smtClean="0"/>
              <a:t>: float64</a:t>
            </a:r>
          </a:p>
          <a:p>
            <a:endParaRPr lang="en-GB" dirty="0" smtClean="0"/>
          </a:p>
          <a:p>
            <a:endParaRPr lang="en-GB" dirty="0"/>
          </a:p>
        </p:txBody>
      </p:sp>
    </p:spTree>
    <p:extLst>
      <p:ext uri="{BB962C8B-B14F-4D97-AF65-F5344CB8AC3E}">
        <p14:creationId xmlns:p14="http://schemas.microsoft.com/office/powerpoint/2010/main" val="2925402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Splitting Dataset into Training and Testing</a:t>
            </a:r>
            <a:endParaRPr lang="en-GB" dirty="0"/>
          </a:p>
        </p:txBody>
      </p:sp>
      <p:sp>
        <p:nvSpPr>
          <p:cNvPr id="3" name="Content Placeholder 2"/>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4</a:t>
            </a:r>
            <a:r>
              <a:rPr lang="en-GB" dirty="0" smtClean="0">
                <a:latin typeface="Times New Roman" panose="02020603050405020304" pitchFamily="18" charset="0"/>
                <a:cs typeface="Times New Roman" panose="02020603050405020304" pitchFamily="18" charset="0"/>
              </a:rPr>
              <a:t>0% of the data will be reserved for evaluation for testing while the rest which is 60% will be used for training.</a:t>
            </a:r>
          </a:p>
          <a:p>
            <a:r>
              <a:rPr lang="en-GB" dirty="0" smtClean="0">
                <a:latin typeface="Times New Roman" panose="02020603050405020304" pitchFamily="18" charset="0"/>
                <a:cs typeface="Times New Roman" panose="02020603050405020304" pitchFamily="18" charset="0"/>
              </a:rPr>
              <a:t>The test data will be used once we have done with the training, so when we are confident we can launch the model.</a:t>
            </a:r>
          </a:p>
          <a:p>
            <a:pPr marL="0" indent="0">
              <a:buNone/>
            </a:pPr>
            <a:endParaRPr lang="en-GB" dirty="0" smtClean="0">
              <a:latin typeface="Times New Roman" panose="02020603050405020304" pitchFamily="18" charset="0"/>
              <a:cs typeface="Times New Roman" panose="02020603050405020304" pitchFamily="18" charset="0"/>
            </a:endParaRPr>
          </a:p>
          <a:p>
            <a:pPr marL="0" indent="0">
              <a:buNone/>
            </a:pPr>
            <a:r>
              <a:rPr lang="en-GB" dirty="0" err="1" smtClean="0">
                <a:latin typeface="Times New Roman" panose="02020603050405020304" pitchFamily="18" charset="0"/>
                <a:cs typeface="Times New Roman" panose="02020603050405020304" pitchFamily="18" charset="0"/>
              </a:rPr>
              <a:t>x_train</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X_test</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y_train</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y_test</a:t>
            </a:r>
            <a:r>
              <a:rPr lang="en-GB" dirty="0" smtClean="0">
                <a:latin typeface="Times New Roman" panose="02020603050405020304" pitchFamily="18" charset="0"/>
                <a:cs typeface="Times New Roman" panose="02020603050405020304" pitchFamily="18" charset="0"/>
              </a:rPr>
              <a:t> = </a:t>
            </a:r>
            <a:r>
              <a:rPr lang="en-GB" dirty="0" err="1" smtClean="0">
                <a:latin typeface="Times New Roman" panose="02020603050405020304" pitchFamily="18" charset="0"/>
                <a:cs typeface="Times New Roman" panose="02020603050405020304" pitchFamily="18" charset="0"/>
              </a:rPr>
              <a:t>train_test_split</a:t>
            </a:r>
            <a:r>
              <a:rPr lang="en-GB" dirty="0" smtClean="0">
                <a:latin typeface="Times New Roman" panose="02020603050405020304" pitchFamily="18" charset="0"/>
                <a:cs typeface="Times New Roman" panose="02020603050405020304" pitchFamily="18" charset="0"/>
              </a:rPr>
              <a:t>(</a:t>
            </a:r>
            <a:r>
              <a:rPr lang="en-GB" dirty="0" err="1" smtClean="0">
                <a:latin typeface="Times New Roman" panose="02020603050405020304" pitchFamily="18" charset="0"/>
                <a:cs typeface="Times New Roman" panose="02020603050405020304" pitchFamily="18" charset="0"/>
              </a:rPr>
              <a:t>x,y,test_size</a:t>
            </a:r>
            <a:r>
              <a:rPr lang="en-GB" dirty="0" smtClean="0">
                <a:latin typeface="Times New Roman" panose="02020603050405020304" pitchFamily="18" charset="0"/>
                <a:cs typeface="Times New Roman" panose="02020603050405020304" pitchFamily="18" charset="0"/>
              </a:rPr>
              <a:t>=0.4, </a:t>
            </a:r>
            <a:r>
              <a:rPr lang="en-GB" dirty="0" err="1" smtClean="0">
                <a:latin typeface="Times New Roman" panose="02020603050405020304" pitchFamily="18" charset="0"/>
                <a:cs typeface="Times New Roman" panose="02020603050405020304" pitchFamily="18" charset="0"/>
              </a:rPr>
              <a:t>train_size</a:t>
            </a:r>
            <a:r>
              <a:rPr lang="en-GB" dirty="0" smtClean="0">
                <a:latin typeface="Times New Roman" panose="02020603050405020304" pitchFamily="18" charset="0"/>
                <a:cs typeface="Times New Roman" panose="02020603050405020304" pitchFamily="18" charset="0"/>
              </a:rPr>
              <a:t>=0.6, </a:t>
            </a:r>
            <a:r>
              <a:rPr lang="en-GB" dirty="0" err="1" smtClean="0">
                <a:latin typeface="Times New Roman" panose="02020603050405020304" pitchFamily="18" charset="0"/>
                <a:cs typeface="Times New Roman" panose="02020603050405020304" pitchFamily="18" charset="0"/>
              </a:rPr>
              <a:t>random_state</a:t>
            </a:r>
            <a:r>
              <a:rPr lang="en-GB" dirty="0" smtClean="0">
                <a:latin typeface="Times New Roman" panose="02020603050405020304" pitchFamily="18" charset="0"/>
                <a:cs typeface="Times New Roman" panose="02020603050405020304" pitchFamily="18" charset="0"/>
              </a:rPr>
              <a:t>=0)</a:t>
            </a:r>
          </a:p>
          <a:p>
            <a:pPr marL="0" indent="0">
              <a:buNone/>
            </a:pPr>
            <a:r>
              <a:rPr lang="en-GB" dirty="0" err="1" smtClean="0">
                <a:latin typeface="Times New Roman" panose="02020603050405020304" pitchFamily="18" charset="0"/>
                <a:cs typeface="Times New Roman" panose="02020603050405020304" pitchFamily="18" charset="0"/>
              </a:rPr>
              <a:t>train_data</a:t>
            </a:r>
            <a:r>
              <a:rPr lang="en-GB" dirty="0" smtClean="0">
                <a:latin typeface="Times New Roman" panose="02020603050405020304" pitchFamily="18" charset="0"/>
                <a:cs typeface="Times New Roman" panose="02020603050405020304" pitchFamily="18" charset="0"/>
              </a:rPr>
              <a:t>=</a:t>
            </a:r>
            <a:r>
              <a:rPr lang="en-GB" dirty="0" err="1" smtClean="0">
                <a:latin typeface="Times New Roman" panose="02020603050405020304" pitchFamily="18" charset="0"/>
                <a:cs typeface="Times New Roman" panose="02020603050405020304" pitchFamily="18" charset="0"/>
              </a:rPr>
              <a:t>x_train.join</a:t>
            </a:r>
            <a:r>
              <a:rPr lang="en-GB" dirty="0" smtClean="0">
                <a:latin typeface="Times New Roman" panose="02020603050405020304" pitchFamily="18" charset="0"/>
                <a:cs typeface="Times New Roman" panose="02020603050405020304" pitchFamily="18" charset="0"/>
              </a:rPr>
              <a:t>(</a:t>
            </a:r>
            <a:r>
              <a:rPr lang="en-GB" dirty="0" err="1" smtClean="0">
                <a:latin typeface="Times New Roman" panose="02020603050405020304" pitchFamily="18" charset="0"/>
                <a:cs typeface="Times New Roman" panose="02020603050405020304" pitchFamily="18" charset="0"/>
              </a:rPr>
              <a:t>y_train</a:t>
            </a:r>
            <a:r>
              <a:rPr lang="en-GB" dirty="0" smtClean="0">
                <a:latin typeface="Times New Roman" panose="02020603050405020304" pitchFamily="18" charset="0"/>
                <a:cs typeface="Times New Roman" panose="02020603050405020304" pitchFamily="18" charset="0"/>
              </a:rPr>
              <a:t>)</a:t>
            </a:r>
          </a:p>
          <a:p>
            <a:pPr marL="0" indent="0">
              <a:buNone/>
            </a:pPr>
            <a:r>
              <a:rPr lang="en-GB" dirty="0" smtClean="0">
                <a:latin typeface="Times New Roman" panose="02020603050405020304" pitchFamily="18" charset="0"/>
                <a:cs typeface="Times New Roman" panose="02020603050405020304" pitchFamily="18" charset="0"/>
              </a:rPr>
              <a:t>print(</a:t>
            </a:r>
            <a:r>
              <a:rPr lang="en-GB" dirty="0" err="1" smtClean="0">
                <a:latin typeface="Times New Roman" panose="02020603050405020304" pitchFamily="18" charset="0"/>
                <a:cs typeface="Times New Roman" panose="02020603050405020304" pitchFamily="18" charset="0"/>
              </a:rPr>
              <a:t>train_data</a:t>
            </a:r>
            <a:r>
              <a:rPr lang="en-GB" dirty="0" smtClean="0">
                <a:latin typeface="Times New Roman" panose="02020603050405020304" pitchFamily="18" charset="0"/>
                <a:cs typeface="Times New Roman" panose="02020603050405020304" pitchFamily="18" charset="0"/>
              </a:rPr>
              <a:t>)</a:t>
            </a:r>
          </a:p>
          <a:p>
            <a:endParaRPr lang="en-GB" dirty="0"/>
          </a:p>
        </p:txBody>
      </p:sp>
    </p:spTree>
    <p:extLst>
      <p:ext uri="{BB962C8B-B14F-4D97-AF65-F5344CB8AC3E}">
        <p14:creationId xmlns:p14="http://schemas.microsoft.com/office/powerpoint/2010/main" val="3969474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longitude  latitude  </a:t>
            </a:r>
            <a:r>
              <a:rPr lang="en-GB" dirty="0" err="1" smtClean="0"/>
              <a:t>housing_median_age</a:t>
            </a:r>
            <a:r>
              <a:rPr lang="en-GB" dirty="0" smtClean="0"/>
              <a:t>  </a:t>
            </a:r>
            <a:r>
              <a:rPr lang="en-GB" dirty="0" err="1" smtClean="0"/>
              <a:t>total_rooms</a:t>
            </a:r>
            <a:r>
              <a:rPr lang="en-GB" dirty="0" smtClean="0"/>
              <a:t>  </a:t>
            </a:r>
            <a:r>
              <a:rPr lang="en-GB" dirty="0" err="1" smtClean="0"/>
              <a:t>total_bedrooms</a:t>
            </a:r>
            <a:r>
              <a:rPr lang="en-GB" dirty="0" smtClean="0"/>
              <a:t>  \</a:t>
            </a:r>
          </a:p>
          <a:p>
            <a:r>
              <a:rPr lang="en-GB" dirty="0" smtClean="0"/>
              <a:t>0        -114.31     34.19                15.0       5612.0          1283.0   </a:t>
            </a:r>
          </a:p>
          <a:p>
            <a:r>
              <a:rPr lang="en-GB" dirty="0" smtClean="0"/>
              <a:t>1        -114.47     34.40                19.0       7650.0          1901.0   </a:t>
            </a:r>
          </a:p>
          <a:p>
            <a:r>
              <a:rPr lang="en-GB" dirty="0" smtClean="0"/>
              <a:t>2        -114.56     33.69                17.0        720.0           174.0   </a:t>
            </a:r>
          </a:p>
          <a:p>
            <a:r>
              <a:rPr lang="en-GB" dirty="0" smtClean="0"/>
              <a:t>3        -114.57     33.64                14.0       1501.0           337.0   </a:t>
            </a:r>
          </a:p>
          <a:p>
            <a:r>
              <a:rPr lang="en-GB" dirty="0" smtClean="0"/>
              <a:t>4        -114.57     33.57                20.0       1454.0           326.0   </a:t>
            </a:r>
          </a:p>
          <a:p>
            <a:r>
              <a:rPr lang="en-GB" dirty="0" smtClean="0"/>
              <a:t>...          ...       ...                 ...          ...             ...   </a:t>
            </a:r>
          </a:p>
          <a:p>
            <a:r>
              <a:rPr lang="en-GB" dirty="0" smtClean="0"/>
              <a:t>16995    -124.26     40.58                52.0       2217.0           394.0   </a:t>
            </a:r>
          </a:p>
          <a:p>
            <a:r>
              <a:rPr lang="en-GB" dirty="0" smtClean="0"/>
              <a:t>16996    -124.27     40.69                36.0       2349.0           528.0   </a:t>
            </a:r>
          </a:p>
          <a:p>
            <a:r>
              <a:rPr lang="en-GB" dirty="0" smtClean="0"/>
              <a:t>16997    -124.30     41.84                17.0       2677.0           531.0   </a:t>
            </a:r>
          </a:p>
          <a:p>
            <a:r>
              <a:rPr lang="en-GB" dirty="0" smtClean="0"/>
              <a:t>16998    -124.30     41.80                19.0       2672.0           552.0   </a:t>
            </a:r>
          </a:p>
          <a:p>
            <a:r>
              <a:rPr lang="en-GB" dirty="0" smtClean="0"/>
              <a:t>16999    -124.35     40.54                52.0       1820.0           300.0</a:t>
            </a:r>
            <a:endParaRPr lang="en-GB" dirty="0"/>
          </a:p>
        </p:txBody>
      </p:sp>
    </p:spTree>
    <p:extLst>
      <p:ext uri="{BB962C8B-B14F-4D97-AF65-F5344CB8AC3E}">
        <p14:creationId xmlns:p14="http://schemas.microsoft.com/office/powerpoint/2010/main" val="412729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GB" dirty="0" smtClean="0"/>
              <a:t>House pricing prediction</a:t>
            </a:r>
            <a:endParaRPr lang="en-GB" dirty="0"/>
          </a:p>
        </p:txBody>
      </p:sp>
      <p:sp>
        <p:nvSpPr>
          <p:cNvPr id="3" name="Content Placeholder 2"/>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House pricing prediction is the process of estimating the market value of a residential property based on a variety of factors such as location, property size, number of bedrooms and bathrooms, and other features. This process is typically done using machine learning algorithms that are trained on historical housing data to identify patterns and make predictions about future prices.</a:t>
            </a:r>
          </a:p>
        </p:txBody>
      </p:sp>
    </p:spTree>
    <p:extLst>
      <p:ext uri="{BB962C8B-B14F-4D97-AF65-F5344CB8AC3E}">
        <p14:creationId xmlns:p14="http://schemas.microsoft.com/office/powerpoint/2010/main" val="2387579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55000" lnSpcReduction="20000"/>
          </a:bodyPr>
          <a:lstStyle/>
          <a:p>
            <a:endParaRPr lang="en-GB" dirty="0" smtClean="0"/>
          </a:p>
          <a:p>
            <a:r>
              <a:rPr lang="en-GB" dirty="0" smtClean="0"/>
              <a:t>       population  households  </a:t>
            </a:r>
            <a:r>
              <a:rPr lang="en-GB" dirty="0" err="1" smtClean="0"/>
              <a:t>median_income</a:t>
            </a:r>
            <a:r>
              <a:rPr lang="en-GB" dirty="0" smtClean="0"/>
              <a:t>  </a:t>
            </a:r>
            <a:r>
              <a:rPr lang="en-GB" dirty="0" err="1" smtClean="0"/>
              <a:t>median_house_value</a:t>
            </a:r>
            <a:r>
              <a:rPr lang="en-GB" dirty="0" smtClean="0"/>
              <a:t>  </a:t>
            </a:r>
          </a:p>
          <a:p>
            <a:r>
              <a:rPr lang="en-GB" dirty="0" smtClean="0"/>
              <a:t>0          1015.0       472.0         1.4936             66900.0  </a:t>
            </a:r>
          </a:p>
          <a:p>
            <a:r>
              <a:rPr lang="en-GB" dirty="0" smtClean="0"/>
              <a:t>1          1129.0       463.0         1.8200             80100.0  </a:t>
            </a:r>
          </a:p>
          <a:p>
            <a:r>
              <a:rPr lang="en-GB" dirty="0" smtClean="0"/>
              <a:t>2           333.0       117.0         1.6509             85700.0  </a:t>
            </a:r>
          </a:p>
          <a:p>
            <a:r>
              <a:rPr lang="en-GB" dirty="0" smtClean="0"/>
              <a:t>3           515.0       226.0         3.1917             73400.0  </a:t>
            </a:r>
          </a:p>
          <a:p>
            <a:r>
              <a:rPr lang="en-GB" dirty="0" smtClean="0"/>
              <a:t>4           624.0       262.0         1.9250             65500.0  </a:t>
            </a:r>
          </a:p>
          <a:p>
            <a:r>
              <a:rPr lang="en-GB" dirty="0" smtClean="0"/>
              <a:t>...           ...         ...            ...                 ...  </a:t>
            </a:r>
          </a:p>
          <a:p>
            <a:r>
              <a:rPr lang="en-GB" dirty="0" smtClean="0"/>
              <a:t>16995       907.0       369.0         2.3571            111400.0  </a:t>
            </a:r>
          </a:p>
          <a:p>
            <a:r>
              <a:rPr lang="en-GB" dirty="0" smtClean="0"/>
              <a:t>16996      1194.0       465.0         2.5179             79000.0  </a:t>
            </a:r>
          </a:p>
          <a:p>
            <a:r>
              <a:rPr lang="en-GB" dirty="0" smtClean="0"/>
              <a:t>16997      1244.0       456.0         3.0313            103600.0  </a:t>
            </a:r>
          </a:p>
          <a:p>
            <a:r>
              <a:rPr lang="en-GB" dirty="0" smtClean="0"/>
              <a:t>16998      1298.0       478.0         1.9797             85800.0  </a:t>
            </a:r>
          </a:p>
          <a:p>
            <a:r>
              <a:rPr lang="en-GB" dirty="0" smtClean="0"/>
              <a:t>16999       806.0       270.0         3.0147             94600.0  </a:t>
            </a:r>
          </a:p>
          <a:p>
            <a:endParaRPr lang="en-GB" dirty="0" smtClean="0"/>
          </a:p>
          <a:p>
            <a:r>
              <a:rPr lang="en-GB" dirty="0" smtClean="0"/>
              <a:t>[17000 rows x 9 columns]</a:t>
            </a:r>
            <a:endParaRPr lang="en-GB" dirty="0"/>
          </a:p>
        </p:txBody>
      </p:sp>
    </p:spTree>
    <p:extLst>
      <p:ext uri="{BB962C8B-B14F-4D97-AF65-F5344CB8AC3E}">
        <p14:creationId xmlns:p14="http://schemas.microsoft.com/office/powerpoint/2010/main" val="1537563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77500" lnSpcReduction="20000"/>
          </a:bodyPr>
          <a:lstStyle/>
          <a:p>
            <a:r>
              <a:rPr lang="en-GB" dirty="0" err="1"/>
              <a:t>train_data.hist</a:t>
            </a:r>
            <a:r>
              <a:rPr lang="en-GB" dirty="0"/>
              <a:t>(</a:t>
            </a:r>
            <a:r>
              <a:rPr lang="en-GB" dirty="0" err="1"/>
              <a:t>figsize</a:t>
            </a:r>
            <a:r>
              <a:rPr lang="en-GB" dirty="0"/>
              <a:t>=(15,10</a:t>
            </a:r>
            <a:r>
              <a:rPr lang="en-GB" dirty="0" smtClean="0"/>
              <a:t>))</a:t>
            </a:r>
            <a:endParaRPr lang="en-GB" dirty="0"/>
          </a:p>
          <a:p>
            <a:endParaRPr lang="en-GB" dirty="0" smtClean="0"/>
          </a:p>
          <a:p>
            <a:pPr marL="0" indent="0">
              <a:buNone/>
            </a:pPr>
            <a:r>
              <a:rPr lang="en-GB" dirty="0" smtClean="0"/>
              <a:t>Output:</a:t>
            </a:r>
          </a:p>
          <a:p>
            <a:pPr marL="0" indent="0">
              <a:buNone/>
            </a:pPr>
            <a:r>
              <a:rPr lang="en-GB" dirty="0" smtClean="0"/>
              <a:t>array([[&lt;Axes: title={'</a:t>
            </a:r>
            <a:r>
              <a:rPr lang="en-GB" dirty="0" err="1" smtClean="0"/>
              <a:t>center</a:t>
            </a:r>
            <a:r>
              <a:rPr lang="en-GB" dirty="0" smtClean="0"/>
              <a:t>': 'longitude'}&gt;,</a:t>
            </a:r>
          </a:p>
          <a:p>
            <a:pPr marL="0" indent="0">
              <a:buNone/>
            </a:pPr>
            <a:r>
              <a:rPr lang="en-GB" dirty="0" smtClean="0"/>
              <a:t>        &lt;Axes: title={'</a:t>
            </a:r>
            <a:r>
              <a:rPr lang="en-GB" dirty="0" err="1" smtClean="0"/>
              <a:t>center</a:t>
            </a:r>
            <a:r>
              <a:rPr lang="en-GB" dirty="0" smtClean="0"/>
              <a:t>': 'latitude'}&gt;,</a:t>
            </a:r>
          </a:p>
          <a:p>
            <a:pPr marL="0" indent="0">
              <a:buNone/>
            </a:pPr>
            <a:r>
              <a:rPr lang="en-GB" dirty="0" smtClean="0"/>
              <a:t>        &lt;Axes: title={'</a:t>
            </a:r>
            <a:r>
              <a:rPr lang="en-GB" dirty="0" err="1" smtClean="0"/>
              <a:t>center</a:t>
            </a:r>
            <a:r>
              <a:rPr lang="en-GB" dirty="0" smtClean="0"/>
              <a:t>': '</a:t>
            </a:r>
            <a:r>
              <a:rPr lang="en-GB" dirty="0" err="1" smtClean="0"/>
              <a:t>housing_median_age</a:t>
            </a:r>
            <a:r>
              <a:rPr lang="en-GB" dirty="0" smtClean="0"/>
              <a:t>'}&gt;],</a:t>
            </a:r>
          </a:p>
          <a:p>
            <a:pPr marL="0" indent="0">
              <a:buNone/>
            </a:pPr>
            <a:r>
              <a:rPr lang="en-GB" dirty="0" smtClean="0"/>
              <a:t>       [&lt;Axes: title={'</a:t>
            </a:r>
            <a:r>
              <a:rPr lang="en-GB" dirty="0" err="1" smtClean="0"/>
              <a:t>center</a:t>
            </a:r>
            <a:r>
              <a:rPr lang="en-GB" dirty="0" smtClean="0"/>
              <a:t>': '</a:t>
            </a:r>
            <a:r>
              <a:rPr lang="en-GB" dirty="0" err="1" smtClean="0"/>
              <a:t>total_rooms</a:t>
            </a:r>
            <a:r>
              <a:rPr lang="en-GB" dirty="0" smtClean="0"/>
              <a:t>'}&gt;,</a:t>
            </a:r>
          </a:p>
          <a:p>
            <a:pPr marL="0" indent="0">
              <a:buNone/>
            </a:pPr>
            <a:r>
              <a:rPr lang="en-GB" dirty="0" smtClean="0"/>
              <a:t>        &lt;Axes: title={'</a:t>
            </a:r>
            <a:r>
              <a:rPr lang="en-GB" dirty="0" err="1" smtClean="0"/>
              <a:t>center</a:t>
            </a:r>
            <a:r>
              <a:rPr lang="en-GB" dirty="0" smtClean="0"/>
              <a:t>': '</a:t>
            </a:r>
            <a:r>
              <a:rPr lang="en-GB" dirty="0" err="1" smtClean="0"/>
              <a:t>total_bedrooms</a:t>
            </a:r>
            <a:r>
              <a:rPr lang="en-GB" dirty="0" smtClean="0"/>
              <a:t>'}&gt;,</a:t>
            </a:r>
          </a:p>
          <a:p>
            <a:pPr marL="0" indent="0">
              <a:buNone/>
            </a:pPr>
            <a:r>
              <a:rPr lang="en-GB" dirty="0" smtClean="0"/>
              <a:t>        &lt;Axes: title={'</a:t>
            </a:r>
            <a:r>
              <a:rPr lang="en-GB" dirty="0" err="1" smtClean="0"/>
              <a:t>center</a:t>
            </a:r>
            <a:r>
              <a:rPr lang="en-GB" dirty="0" smtClean="0"/>
              <a:t>': 'population'}&gt;],</a:t>
            </a:r>
          </a:p>
          <a:p>
            <a:pPr marL="0" indent="0">
              <a:buNone/>
            </a:pPr>
            <a:r>
              <a:rPr lang="en-GB" dirty="0" smtClean="0"/>
              <a:t>       [&lt;Axes: title={'</a:t>
            </a:r>
            <a:r>
              <a:rPr lang="en-GB" dirty="0" err="1" smtClean="0"/>
              <a:t>center</a:t>
            </a:r>
            <a:r>
              <a:rPr lang="en-GB" dirty="0" smtClean="0"/>
              <a:t>': 'households'}&gt;,</a:t>
            </a:r>
          </a:p>
          <a:p>
            <a:pPr marL="0" indent="0">
              <a:buNone/>
            </a:pPr>
            <a:r>
              <a:rPr lang="en-GB" dirty="0" smtClean="0"/>
              <a:t>        &lt;Axes: title={'</a:t>
            </a:r>
            <a:r>
              <a:rPr lang="en-GB" dirty="0" err="1" smtClean="0"/>
              <a:t>center</a:t>
            </a:r>
            <a:r>
              <a:rPr lang="en-GB" dirty="0" smtClean="0"/>
              <a:t>': '</a:t>
            </a:r>
            <a:r>
              <a:rPr lang="en-GB" dirty="0" err="1" smtClean="0"/>
              <a:t>median_income</a:t>
            </a:r>
            <a:r>
              <a:rPr lang="en-GB" dirty="0" smtClean="0"/>
              <a:t>'}&gt;,</a:t>
            </a:r>
          </a:p>
          <a:p>
            <a:pPr marL="0" indent="0">
              <a:buNone/>
            </a:pPr>
            <a:r>
              <a:rPr lang="en-GB" dirty="0" smtClean="0"/>
              <a:t>        &lt;Axes: title={'</a:t>
            </a:r>
            <a:r>
              <a:rPr lang="en-GB" dirty="0" err="1" smtClean="0"/>
              <a:t>center</a:t>
            </a:r>
            <a:r>
              <a:rPr lang="en-GB" dirty="0" smtClean="0"/>
              <a:t>': '</a:t>
            </a:r>
            <a:r>
              <a:rPr lang="en-GB" dirty="0" err="1" smtClean="0"/>
              <a:t>median_house_value</a:t>
            </a:r>
            <a:r>
              <a:rPr lang="en-GB" dirty="0" smtClean="0"/>
              <a:t>'}&gt;]], </a:t>
            </a:r>
            <a:r>
              <a:rPr lang="en-GB" dirty="0" err="1" smtClean="0"/>
              <a:t>dtype</a:t>
            </a:r>
            <a:r>
              <a:rPr lang="en-GB" dirty="0" smtClean="0"/>
              <a:t>=object)</a:t>
            </a:r>
            <a:endParaRPr lang="en-GB" dirty="0"/>
          </a:p>
        </p:txBody>
      </p:sp>
    </p:spTree>
    <p:extLst>
      <p:ext uri="{BB962C8B-B14F-4D97-AF65-F5344CB8AC3E}">
        <p14:creationId xmlns:p14="http://schemas.microsoft.com/office/powerpoint/2010/main" val="3402464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4136" y="1825625"/>
            <a:ext cx="6443727" cy="4351338"/>
          </a:xfrm>
        </p:spPr>
      </p:pic>
    </p:spTree>
    <p:extLst>
      <p:ext uri="{BB962C8B-B14F-4D97-AF65-F5344CB8AC3E}">
        <p14:creationId xmlns:p14="http://schemas.microsoft.com/office/powerpoint/2010/main" val="2102472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GB" b="1" dirty="0"/>
              <a:t>Model and Accuracy</a:t>
            </a:r>
          </a:p>
        </p:txBody>
      </p:sp>
      <p:sp>
        <p:nvSpPr>
          <p:cNvPr id="3" name="Content Placeholder 2"/>
          <p:cNvSpPr>
            <a:spLocks noGrp="1"/>
          </p:cNvSpPr>
          <p:nvPr>
            <p:ph idx="1"/>
          </p:nvPr>
        </p:nvSpPr>
        <p:spPr/>
        <p:txBody>
          <a:bodyPr/>
          <a:lstStyle/>
          <a:p>
            <a:pPr fontAlgn="base"/>
            <a:r>
              <a:rPr lang="en-GB" dirty="0"/>
              <a:t>As we have to train the model to determine the continuous values, so we will be using these regression models.</a:t>
            </a:r>
          </a:p>
          <a:p>
            <a:pPr fontAlgn="base"/>
            <a:r>
              <a:rPr lang="en-GB" dirty="0"/>
              <a:t>SVM-Support Vector Machine</a:t>
            </a:r>
          </a:p>
          <a:p>
            <a:pPr fontAlgn="base"/>
            <a:r>
              <a:rPr lang="en-GB" dirty="0"/>
              <a:t>Random Forest </a:t>
            </a:r>
            <a:r>
              <a:rPr lang="en-GB" dirty="0" err="1"/>
              <a:t>Regressor</a:t>
            </a:r>
            <a:endParaRPr lang="en-GB" dirty="0"/>
          </a:p>
          <a:p>
            <a:pPr fontAlgn="base"/>
            <a:r>
              <a:rPr lang="en-GB" dirty="0"/>
              <a:t>Linear </a:t>
            </a:r>
            <a:r>
              <a:rPr lang="en-GB" dirty="0" err="1"/>
              <a:t>Regressor</a:t>
            </a:r>
            <a:endParaRPr lang="en-GB" dirty="0"/>
          </a:p>
          <a:p>
            <a:pPr fontAlgn="base"/>
            <a:r>
              <a:rPr lang="en-GB" dirty="0"/>
              <a:t>And To calculate loss we will be using the </a:t>
            </a:r>
            <a:r>
              <a:rPr lang="en-GB" dirty="0" err="1" smtClean="0"/>
              <a:t>mean_absolute_percentage_error</a:t>
            </a:r>
            <a:r>
              <a:rPr lang="en-GB" dirty="0"/>
              <a:t> module. It can easily be imported by using </a:t>
            </a:r>
            <a:r>
              <a:rPr lang="en-GB" dirty="0" err="1"/>
              <a:t>sklearn</a:t>
            </a:r>
            <a:r>
              <a:rPr lang="en-GB" dirty="0"/>
              <a:t> library</a:t>
            </a:r>
          </a:p>
        </p:txBody>
      </p:sp>
    </p:spTree>
    <p:extLst>
      <p:ext uri="{BB962C8B-B14F-4D97-AF65-F5344CB8AC3E}">
        <p14:creationId xmlns:p14="http://schemas.microsoft.com/office/powerpoint/2010/main" val="3452156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GB" dirty="0" smtClean="0"/>
              <a:t>SVM-Support Vector Machine</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from </a:t>
            </a:r>
            <a:r>
              <a:rPr lang="en-GB" dirty="0" err="1" smtClean="0"/>
              <a:t>sklearn</a:t>
            </a:r>
            <a:r>
              <a:rPr lang="en-GB" dirty="0" smtClean="0"/>
              <a:t> import  </a:t>
            </a:r>
            <a:r>
              <a:rPr lang="en-GB" dirty="0" err="1" smtClean="0"/>
              <a:t>svm</a:t>
            </a:r>
            <a:endParaRPr lang="en-GB" dirty="0" smtClean="0"/>
          </a:p>
          <a:p>
            <a:r>
              <a:rPr lang="en-GB" dirty="0" smtClean="0"/>
              <a:t>from </a:t>
            </a:r>
            <a:r>
              <a:rPr lang="en-GB" dirty="0" err="1" smtClean="0"/>
              <a:t>sklearn.svm</a:t>
            </a:r>
            <a:r>
              <a:rPr lang="en-GB" dirty="0" smtClean="0"/>
              <a:t> import SVC</a:t>
            </a:r>
          </a:p>
          <a:p>
            <a:r>
              <a:rPr lang="en-GB" dirty="0" smtClean="0"/>
              <a:t>from </a:t>
            </a:r>
            <a:r>
              <a:rPr lang="en-GB" dirty="0" err="1" smtClean="0"/>
              <a:t>sklearn.metrics</a:t>
            </a:r>
            <a:r>
              <a:rPr lang="en-GB" dirty="0" smtClean="0"/>
              <a:t> import </a:t>
            </a:r>
            <a:r>
              <a:rPr lang="en-GB" dirty="0" err="1" smtClean="0"/>
              <a:t>mean_absolute_percentage_error</a:t>
            </a:r>
            <a:endParaRPr lang="en-GB" dirty="0" smtClean="0"/>
          </a:p>
          <a:p>
            <a:endParaRPr lang="en-GB" dirty="0" smtClean="0"/>
          </a:p>
          <a:p>
            <a:r>
              <a:rPr lang="en-GB" dirty="0" err="1" smtClean="0"/>
              <a:t>model_SVR</a:t>
            </a:r>
            <a:r>
              <a:rPr lang="en-GB" dirty="0" smtClean="0"/>
              <a:t> = </a:t>
            </a:r>
            <a:r>
              <a:rPr lang="en-GB" dirty="0" err="1" smtClean="0"/>
              <a:t>svm.SVR</a:t>
            </a:r>
            <a:r>
              <a:rPr lang="en-GB" dirty="0" smtClean="0"/>
              <a:t>()</a:t>
            </a:r>
          </a:p>
          <a:p>
            <a:r>
              <a:rPr lang="en-GB" dirty="0" err="1" smtClean="0"/>
              <a:t>model_SVR.fit</a:t>
            </a:r>
            <a:r>
              <a:rPr lang="en-GB" dirty="0" smtClean="0"/>
              <a:t>(</a:t>
            </a:r>
            <a:r>
              <a:rPr lang="en-GB" dirty="0" err="1" smtClean="0"/>
              <a:t>x_train</a:t>
            </a:r>
            <a:r>
              <a:rPr lang="en-GB" dirty="0" smtClean="0"/>
              <a:t>, </a:t>
            </a:r>
            <a:r>
              <a:rPr lang="en-GB" dirty="0" err="1" smtClean="0"/>
              <a:t>y_train</a:t>
            </a:r>
            <a:r>
              <a:rPr lang="en-GB" dirty="0" smtClean="0"/>
              <a:t>)</a:t>
            </a:r>
          </a:p>
          <a:p>
            <a:r>
              <a:rPr lang="en-GB" dirty="0" err="1" smtClean="0"/>
              <a:t>y_pred</a:t>
            </a:r>
            <a:r>
              <a:rPr lang="en-GB" dirty="0" smtClean="0"/>
              <a:t> = </a:t>
            </a:r>
            <a:r>
              <a:rPr lang="en-GB" dirty="0" err="1" smtClean="0"/>
              <a:t>model_SVR.predict</a:t>
            </a:r>
            <a:r>
              <a:rPr lang="en-GB" dirty="0" smtClean="0"/>
              <a:t>(</a:t>
            </a:r>
            <a:r>
              <a:rPr lang="en-GB" dirty="0" err="1" smtClean="0"/>
              <a:t>x_train</a:t>
            </a:r>
            <a:r>
              <a:rPr lang="en-GB" dirty="0" smtClean="0"/>
              <a:t>)</a:t>
            </a:r>
          </a:p>
          <a:p>
            <a:r>
              <a:rPr lang="en-GB" dirty="0" smtClean="0"/>
              <a:t>print(</a:t>
            </a:r>
            <a:r>
              <a:rPr lang="en-GB" dirty="0" err="1" smtClean="0"/>
              <a:t>mean_absolute_percentage_error</a:t>
            </a:r>
            <a:r>
              <a:rPr lang="en-GB" dirty="0" smtClean="0"/>
              <a:t>(</a:t>
            </a:r>
            <a:r>
              <a:rPr lang="en-GB" dirty="0" err="1" smtClean="0"/>
              <a:t>y_train,y_pred</a:t>
            </a:r>
            <a:r>
              <a:rPr lang="en-GB" dirty="0" smtClean="0"/>
              <a:t>))</a:t>
            </a:r>
          </a:p>
          <a:p>
            <a:endParaRPr lang="en-GB" dirty="0" smtClean="0"/>
          </a:p>
          <a:p>
            <a:pPr marL="0" indent="0">
              <a:buNone/>
            </a:pPr>
            <a:r>
              <a:rPr lang="en-GB" dirty="0" smtClean="0"/>
              <a:t>Output: 0.5365247594434799</a:t>
            </a:r>
            <a:endParaRPr lang="en-GB" dirty="0"/>
          </a:p>
          <a:p>
            <a:endParaRPr lang="en-GB" dirty="0"/>
          </a:p>
        </p:txBody>
      </p:sp>
    </p:spTree>
    <p:extLst>
      <p:ext uri="{BB962C8B-B14F-4D97-AF65-F5344CB8AC3E}">
        <p14:creationId xmlns:p14="http://schemas.microsoft.com/office/powerpoint/2010/main" val="4090098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GB" dirty="0" smtClean="0"/>
              <a:t>Random Forest </a:t>
            </a:r>
            <a:r>
              <a:rPr lang="en-GB" dirty="0" err="1" smtClean="0"/>
              <a:t>Regressor</a:t>
            </a:r>
            <a:endParaRPr lang="en-GB" dirty="0"/>
          </a:p>
        </p:txBody>
      </p:sp>
      <p:sp>
        <p:nvSpPr>
          <p:cNvPr id="3" name="Content Placeholder 2"/>
          <p:cNvSpPr>
            <a:spLocks noGrp="1"/>
          </p:cNvSpPr>
          <p:nvPr>
            <p:ph idx="1"/>
          </p:nvPr>
        </p:nvSpPr>
        <p:spPr/>
        <p:txBody>
          <a:bodyPr/>
          <a:lstStyle/>
          <a:p>
            <a:r>
              <a:rPr lang="en-GB" dirty="0" smtClean="0"/>
              <a:t>from </a:t>
            </a:r>
            <a:r>
              <a:rPr lang="en-GB" dirty="0" err="1" smtClean="0"/>
              <a:t>sklearn.ensemble</a:t>
            </a:r>
            <a:r>
              <a:rPr lang="en-GB" dirty="0" smtClean="0"/>
              <a:t> import </a:t>
            </a:r>
            <a:r>
              <a:rPr lang="en-GB" dirty="0" err="1" smtClean="0"/>
              <a:t>RandomForestRegressor</a:t>
            </a:r>
            <a:endParaRPr lang="en-GB" dirty="0" smtClean="0"/>
          </a:p>
          <a:p>
            <a:r>
              <a:rPr lang="en-GB" dirty="0" err="1" smtClean="0"/>
              <a:t>model_RFR</a:t>
            </a:r>
            <a:r>
              <a:rPr lang="en-GB" dirty="0" smtClean="0"/>
              <a:t> = </a:t>
            </a:r>
            <a:r>
              <a:rPr lang="en-GB" dirty="0" err="1" smtClean="0"/>
              <a:t>RandomForestRegressor</a:t>
            </a:r>
            <a:r>
              <a:rPr lang="en-GB" dirty="0" smtClean="0"/>
              <a:t>()</a:t>
            </a:r>
          </a:p>
          <a:p>
            <a:r>
              <a:rPr lang="en-GB" dirty="0" err="1" smtClean="0"/>
              <a:t>model_RFR.fit</a:t>
            </a:r>
            <a:r>
              <a:rPr lang="en-GB" dirty="0" smtClean="0"/>
              <a:t>(</a:t>
            </a:r>
            <a:r>
              <a:rPr lang="en-GB" dirty="0" err="1" smtClean="0"/>
              <a:t>x_train,y_train</a:t>
            </a:r>
            <a:r>
              <a:rPr lang="en-GB" dirty="0" smtClean="0"/>
              <a:t>)</a:t>
            </a:r>
          </a:p>
          <a:p>
            <a:r>
              <a:rPr lang="en-GB" dirty="0" err="1" smtClean="0"/>
              <a:t>model_RFR.score</a:t>
            </a:r>
            <a:r>
              <a:rPr lang="en-GB" dirty="0" smtClean="0"/>
              <a:t>(</a:t>
            </a:r>
            <a:r>
              <a:rPr lang="en-GB" dirty="0" err="1" smtClean="0"/>
              <a:t>x_train,y_train</a:t>
            </a:r>
            <a:r>
              <a:rPr lang="en-GB" dirty="0" smtClean="0"/>
              <a:t>)</a:t>
            </a:r>
          </a:p>
          <a:p>
            <a:pPr marL="0" indent="0">
              <a:buNone/>
            </a:pPr>
            <a:endParaRPr lang="en-GB" dirty="0"/>
          </a:p>
          <a:p>
            <a:pPr marL="0" indent="0">
              <a:buNone/>
            </a:pPr>
            <a:r>
              <a:rPr lang="en-GB" dirty="0" smtClean="0"/>
              <a:t>Output: 0.9734725700733247</a:t>
            </a:r>
            <a:endParaRPr lang="en-GB" dirty="0"/>
          </a:p>
        </p:txBody>
      </p:sp>
    </p:spTree>
    <p:extLst>
      <p:ext uri="{BB962C8B-B14F-4D97-AF65-F5344CB8AC3E}">
        <p14:creationId xmlns:p14="http://schemas.microsoft.com/office/powerpoint/2010/main" val="1728918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GB" dirty="0" smtClean="0"/>
              <a:t>Linear </a:t>
            </a:r>
            <a:r>
              <a:rPr lang="en-GB" dirty="0" err="1" smtClean="0"/>
              <a:t>Regressor</a:t>
            </a:r>
            <a:endParaRPr lang="en-GB" dirty="0"/>
          </a:p>
        </p:txBody>
      </p:sp>
      <p:sp>
        <p:nvSpPr>
          <p:cNvPr id="3" name="Content Placeholder 2"/>
          <p:cNvSpPr>
            <a:spLocks noGrp="1"/>
          </p:cNvSpPr>
          <p:nvPr>
            <p:ph idx="1"/>
          </p:nvPr>
        </p:nvSpPr>
        <p:spPr/>
        <p:txBody>
          <a:bodyPr/>
          <a:lstStyle/>
          <a:p>
            <a:r>
              <a:rPr lang="en-GB" dirty="0" smtClean="0"/>
              <a:t>from </a:t>
            </a:r>
            <a:r>
              <a:rPr lang="en-GB" dirty="0" err="1" smtClean="0"/>
              <a:t>numpy.ma.core</a:t>
            </a:r>
            <a:r>
              <a:rPr lang="en-GB" dirty="0" smtClean="0"/>
              <a:t> import mean</a:t>
            </a:r>
          </a:p>
          <a:p>
            <a:r>
              <a:rPr lang="en-GB" dirty="0" smtClean="0"/>
              <a:t>from </a:t>
            </a:r>
            <a:r>
              <a:rPr lang="en-GB" dirty="0" err="1" smtClean="0"/>
              <a:t>sklearn.linear_model</a:t>
            </a:r>
            <a:r>
              <a:rPr lang="en-GB" dirty="0" smtClean="0"/>
              <a:t> import </a:t>
            </a:r>
            <a:r>
              <a:rPr lang="en-GB" dirty="0" err="1" smtClean="0"/>
              <a:t>LinearRegression</a:t>
            </a:r>
            <a:endParaRPr lang="en-GB" dirty="0" smtClean="0"/>
          </a:p>
          <a:p>
            <a:r>
              <a:rPr lang="en-GB" dirty="0" err="1" smtClean="0"/>
              <a:t>model_LR</a:t>
            </a:r>
            <a:r>
              <a:rPr lang="en-GB" dirty="0" smtClean="0"/>
              <a:t>= </a:t>
            </a:r>
            <a:r>
              <a:rPr lang="en-GB" dirty="0" err="1" smtClean="0"/>
              <a:t>LinearRegression</a:t>
            </a:r>
            <a:r>
              <a:rPr lang="en-GB" dirty="0" smtClean="0"/>
              <a:t>()</a:t>
            </a:r>
          </a:p>
          <a:p>
            <a:r>
              <a:rPr lang="en-GB" dirty="0" err="1" smtClean="0"/>
              <a:t>model_LR.fit</a:t>
            </a:r>
            <a:r>
              <a:rPr lang="en-GB" dirty="0" smtClean="0"/>
              <a:t>(</a:t>
            </a:r>
            <a:r>
              <a:rPr lang="en-GB" dirty="0" err="1" smtClean="0"/>
              <a:t>x_train,y_train</a:t>
            </a:r>
            <a:r>
              <a:rPr lang="en-GB" dirty="0" smtClean="0"/>
              <a:t>)</a:t>
            </a:r>
          </a:p>
          <a:p>
            <a:r>
              <a:rPr lang="en-GB" dirty="0" err="1" smtClean="0"/>
              <a:t>y_pred</a:t>
            </a:r>
            <a:r>
              <a:rPr lang="en-GB" dirty="0" smtClean="0"/>
              <a:t>=</a:t>
            </a:r>
            <a:r>
              <a:rPr lang="en-GB" dirty="0" err="1" smtClean="0"/>
              <a:t>model_LR.predict</a:t>
            </a:r>
            <a:r>
              <a:rPr lang="en-GB" dirty="0" smtClean="0"/>
              <a:t>(</a:t>
            </a:r>
            <a:r>
              <a:rPr lang="en-GB" dirty="0" err="1" smtClean="0"/>
              <a:t>x_train</a:t>
            </a:r>
            <a:r>
              <a:rPr lang="en-GB" dirty="0" smtClean="0"/>
              <a:t>)</a:t>
            </a:r>
          </a:p>
          <a:p>
            <a:r>
              <a:rPr lang="en-GB" dirty="0" smtClean="0"/>
              <a:t>print(</a:t>
            </a:r>
            <a:r>
              <a:rPr lang="en-GB" dirty="0" err="1" smtClean="0"/>
              <a:t>mean_absolute_percentage_error</a:t>
            </a:r>
            <a:r>
              <a:rPr lang="en-GB" dirty="0" smtClean="0"/>
              <a:t>(</a:t>
            </a:r>
            <a:r>
              <a:rPr lang="en-GB" dirty="0" err="1" smtClean="0"/>
              <a:t>y_train,y_pred</a:t>
            </a:r>
            <a:r>
              <a:rPr lang="en-GB" dirty="0" smtClean="0"/>
              <a:t>))</a:t>
            </a:r>
            <a:endParaRPr lang="en-GB" dirty="0"/>
          </a:p>
          <a:p>
            <a:pPr marL="0" indent="0">
              <a:buNone/>
            </a:pPr>
            <a:endParaRPr lang="en-GB" dirty="0" smtClean="0"/>
          </a:p>
          <a:p>
            <a:pPr marL="0" indent="0">
              <a:buNone/>
            </a:pPr>
            <a:r>
              <a:rPr lang="en-GB" dirty="0" smtClean="0"/>
              <a:t>Output: 0.30460958635485913</a:t>
            </a:r>
            <a:endParaRPr lang="en-GB" dirty="0"/>
          </a:p>
        </p:txBody>
      </p:sp>
    </p:spTree>
    <p:extLst>
      <p:ext uri="{BB962C8B-B14F-4D97-AF65-F5344CB8AC3E}">
        <p14:creationId xmlns:p14="http://schemas.microsoft.com/office/powerpoint/2010/main" val="2779229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lstStyle/>
          <a:p>
            <a:r>
              <a:rPr lang="en-GB" dirty="0"/>
              <a:t>Once the algorithm has been trained and tested, it can be deployed and used to make real-time predictions about house prices based on the input data.</a:t>
            </a:r>
          </a:p>
          <a:p>
            <a:pPr marL="0" indent="0">
              <a:buNone/>
            </a:pPr>
            <a:r>
              <a:rPr lang="en-GB" dirty="0" smtClean="0"/>
              <a:t/>
            </a:r>
            <a:br>
              <a:rPr lang="en-GB" dirty="0" smtClean="0"/>
            </a:br>
            <a:endParaRPr lang="en-GB" dirty="0"/>
          </a:p>
        </p:txBody>
      </p:sp>
    </p:spTree>
    <p:extLst>
      <p:ext uri="{BB962C8B-B14F-4D97-AF65-F5344CB8AC3E}">
        <p14:creationId xmlns:p14="http://schemas.microsoft.com/office/powerpoint/2010/main" val="1971759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955" y="391251"/>
            <a:ext cx="10515600" cy="1325563"/>
          </a:xfrm>
        </p:spPr>
        <p:txBody>
          <a:bodyPr/>
          <a:lstStyle/>
          <a:p>
            <a:r>
              <a:rPr lang="en-GB" dirty="0" smtClean="0"/>
              <a:t>Importing libraries</a:t>
            </a:r>
            <a:br>
              <a:rPr lang="en-GB" dirty="0" smtClean="0"/>
            </a:br>
            <a:endParaRPr lang="en-GB" dirty="0"/>
          </a:p>
        </p:txBody>
      </p:sp>
      <p:sp>
        <p:nvSpPr>
          <p:cNvPr id="3" name="Content Placeholder 2"/>
          <p:cNvSpPr>
            <a:spLocks noGrp="1"/>
          </p:cNvSpPr>
          <p:nvPr>
            <p:ph idx="1"/>
          </p:nvPr>
        </p:nvSpPr>
        <p:spPr/>
        <p:txBody>
          <a:bodyPr/>
          <a:lstStyle/>
          <a:p>
            <a:pPr fontAlgn="base"/>
            <a:r>
              <a:rPr lang="en-GB" b="1" dirty="0" smtClean="0">
                <a:latin typeface="Times New Roman" panose="02020603050405020304" pitchFamily="18" charset="0"/>
                <a:cs typeface="Times New Roman" panose="02020603050405020304" pitchFamily="18" charset="0"/>
              </a:rPr>
              <a:t>Pandas – To load the </a:t>
            </a:r>
            <a:r>
              <a:rPr lang="en-GB" b="1" dirty="0" err="1" smtClean="0">
                <a:latin typeface="Times New Roman" panose="02020603050405020304" pitchFamily="18" charset="0"/>
                <a:cs typeface="Times New Roman" panose="02020603050405020304" pitchFamily="18" charset="0"/>
              </a:rPr>
              <a:t>Dataframe</a:t>
            </a:r>
            <a:endParaRPr lang="en-GB" b="1" dirty="0" smtClean="0">
              <a:latin typeface="Times New Roman" panose="02020603050405020304" pitchFamily="18" charset="0"/>
              <a:cs typeface="Times New Roman" panose="02020603050405020304" pitchFamily="18" charset="0"/>
            </a:endParaRPr>
          </a:p>
          <a:p>
            <a:pPr fontAlgn="base"/>
            <a:r>
              <a:rPr lang="en-GB" b="1" dirty="0" err="1" smtClean="0">
                <a:latin typeface="Times New Roman" panose="02020603050405020304" pitchFamily="18" charset="0"/>
                <a:cs typeface="Times New Roman" panose="02020603050405020304" pitchFamily="18" charset="0"/>
              </a:rPr>
              <a:t>Matplotlib</a:t>
            </a:r>
            <a:r>
              <a:rPr lang="en-GB" b="1" dirty="0" smtClean="0">
                <a:latin typeface="Times New Roman" panose="02020603050405020304" pitchFamily="18" charset="0"/>
                <a:cs typeface="Times New Roman" panose="02020603050405020304" pitchFamily="18" charset="0"/>
              </a:rPr>
              <a:t> – To visualize the data features i.e. </a:t>
            </a:r>
            <a:r>
              <a:rPr lang="en-GB" b="1" dirty="0" err="1" smtClean="0">
                <a:latin typeface="Times New Roman" panose="02020603050405020304" pitchFamily="18" charset="0"/>
                <a:cs typeface="Times New Roman" panose="02020603050405020304" pitchFamily="18" charset="0"/>
              </a:rPr>
              <a:t>barplot</a:t>
            </a:r>
            <a:endParaRPr lang="en-GB" b="1" dirty="0" smtClean="0">
              <a:latin typeface="Times New Roman" panose="02020603050405020304" pitchFamily="18" charset="0"/>
              <a:cs typeface="Times New Roman" panose="02020603050405020304" pitchFamily="18" charset="0"/>
            </a:endParaRPr>
          </a:p>
          <a:p>
            <a:pPr fontAlgn="base"/>
            <a:r>
              <a:rPr lang="en-GB" b="1" dirty="0" err="1" smtClean="0">
                <a:latin typeface="Times New Roman" panose="02020603050405020304" pitchFamily="18" charset="0"/>
                <a:cs typeface="Times New Roman" panose="02020603050405020304" pitchFamily="18" charset="0"/>
              </a:rPr>
              <a:t>Seaborn</a:t>
            </a:r>
            <a:r>
              <a:rPr lang="en-GB" b="1" dirty="0" smtClean="0">
                <a:latin typeface="Times New Roman" panose="02020603050405020304" pitchFamily="18" charset="0"/>
                <a:cs typeface="Times New Roman" panose="02020603050405020304" pitchFamily="18" charset="0"/>
              </a:rPr>
              <a:t> – To see the correlation between features using </a:t>
            </a:r>
            <a:r>
              <a:rPr lang="en-GB" b="1" dirty="0" err="1" smtClean="0">
                <a:latin typeface="Times New Roman" panose="02020603050405020304" pitchFamily="18" charset="0"/>
                <a:cs typeface="Times New Roman" panose="02020603050405020304" pitchFamily="18" charset="0"/>
              </a:rPr>
              <a:t>heatmap</a:t>
            </a:r>
            <a:endParaRPr lang="en-GB" b="1" dirty="0" smtClean="0">
              <a:latin typeface="Times New Roman" panose="02020603050405020304" pitchFamily="18" charset="0"/>
              <a:cs typeface="Times New Roman" panose="02020603050405020304" pitchFamily="18" charset="0"/>
            </a:endParaRPr>
          </a:p>
          <a:p>
            <a:pPr fontAlgn="base"/>
            <a:endParaRPr lang="en-GB" b="1"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data = </a:t>
            </a:r>
            <a:r>
              <a:rPr lang="en-GB" dirty="0" err="1">
                <a:latin typeface="Times New Roman" panose="02020603050405020304" pitchFamily="18" charset="0"/>
                <a:cs typeface="Times New Roman" panose="02020603050405020304" pitchFamily="18" charset="0"/>
              </a:rPr>
              <a:t>pd.read_csv</a:t>
            </a:r>
            <a:r>
              <a:rPr lang="en-GB" dirty="0">
                <a:latin typeface="Times New Roman" panose="02020603050405020304" pitchFamily="18" charset="0"/>
                <a:cs typeface="Times New Roman" panose="02020603050405020304" pitchFamily="18" charset="0"/>
              </a:rPr>
              <a:t>('/content/</a:t>
            </a:r>
            <a:r>
              <a:rPr lang="en-GB" dirty="0" err="1">
                <a:latin typeface="Times New Roman" panose="02020603050405020304" pitchFamily="18" charset="0"/>
                <a:cs typeface="Times New Roman" panose="02020603050405020304" pitchFamily="18" charset="0"/>
              </a:rPr>
              <a:t>sample_data</a:t>
            </a:r>
            <a:r>
              <a:rPr lang="en-GB" dirty="0">
                <a:latin typeface="Times New Roman" panose="02020603050405020304" pitchFamily="18" charset="0"/>
                <a:cs typeface="Times New Roman" panose="02020603050405020304" pitchFamily="18" charset="0"/>
              </a:rPr>
              <a:t>/california_housing_train.csv')</a:t>
            </a:r>
          </a:p>
          <a:p>
            <a:pPr marL="0" indent="0">
              <a:buNone/>
            </a:pPr>
            <a:r>
              <a:rPr lang="en-GB" dirty="0">
                <a:latin typeface="Times New Roman" panose="02020603050405020304" pitchFamily="18" charset="0"/>
                <a:cs typeface="Times New Roman" panose="02020603050405020304" pitchFamily="18" charset="0"/>
              </a:rPr>
              <a:t>print(data)</a:t>
            </a:r>
          </a:p>
          <a:p>
            <a:pPr marL="0" indent="0">
              <a:buNone/>
            </a:pPr>
            <a:r>
              <a:rPr lang="en-GB" dirty="0" err="1">
                <a:latin typeface="Times New Roman" panose="02020603050405020304" pitchFamily="18" charset="0"/>
                <a:cs typeface="Times New Roman" panose="02020603050405020304" pitchFamily="18" charset="0"/>
              </a:rPr>
              <a:t>data.head</a:t>
            </a:r>
            <a:r>
              <a:rPr lang="en-GB" dirty="0">
                <a:latin typeface="Times New Roman" panose="02020603050405020304" pitchFamily="18" charset="0"/>
                <a:cs typeface="Times New Roman" panose="02020603050405020304" pitchFamily="18" charset="0"/>
              </a:rPr>
              <a:t>()</a:t>
            </a:r>
          </a:p>
          <a:p>
            <a:pPr fontAlgn="base"/>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6971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Output:</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 longitude  latitude  </a:t>
            </a:r>
            <a:r>
              <a:rPr lang="en-GB" dirty="0" err="1" smtClean="0"/>
              <a:t>housing_median_age</a:t>
            </a:r>
            <a:r>
              <a:rPr lang="en-GB" dirty="0" smtClean="0"/>
              <a:t>  </a:t>
            </a:r>
            <a:r>
              <a:rPr lang="en-GB" dirty="0" err="1" smtClean="0"/>
              <a:t>total_rooms</a:t>
            </a:r>
            <a:r>
              <a:rPr lang="en-GB" dirty="0" smtClean="0"/>
              <a:t>  </a:t>
            </a:r>
            <a:r>
              <a:rPr lang="en-GB" dirty="0" err="1" smtClean="0"/>
              <a:t>total_bedrooms</a:t>
            </a:r>
            <a:r>
              <a:rPr lang="en-GB" dirty="0" smtClean="0"/>
              <a:t>  \</a:t>
            </a:r>
          </a:p>
          <a:p>
            <a:r>
              <a:rPr lang="en-GB" dirty="0" smtClean="0"/>
              <a:t>0        -114.31     34.19                15.0       5612.0          1283.0   </a:t>
            </a:r>
          </a:p>
          <a:p>
            <a:r>
              <a:rPr lang="en-GB" dirty="0" smtClean="0"/>
              <a:t>1        -114.47     34.40                19.0       7650.0          1901.0   </a:t>
            </a:r>
          </a:p>
          <a:p>
            <a:r>
              <a:rPr lang="en-GB" dirty="0" smtClean="0"/>
              <a:t>2        -114.56     33.69                17.0        720.0           174.0   </a:t>
            </a:r>
          </a:p>
          <a:p>
            <a:r>
              <a:rPr lang="en-GB" dirty="0" smtClean="0"/>
              <a:t>3        -114.57     33.64                14.0       1501.0           337.0   </a:t>
            </a:r>
          </a:p>
          <a:p>
            <a:r>
              <a:rPr lang="en-GB" dirty="0" smtClean="0"/>
              <a:t>4        -114.57     33.57                20.0       1454.0           326.0   </a:t>
            </a:r>
          </a:p>
          <a:p>
            <a:r>
              <a:rPr lang="en-GB" dirty="0" smtClean="0"/>
              <a:t>...          ...       ...                 ...          ...             ...   </a:t>
            </a:r>
          </a:p>
          <a:p>
            <a:r>
              <a:rPr lang="en-GB" dirty="0" smtClean="0"/>
              <a:t>16995    -124.26     40.58                52.0       2217.0           394.0   </a:t>
            </a:r>
          </a:p>
          <a:p>
            <a:r>
              <a:rPr lang="en-GB" dirty="0" smtClean="0"/>
              <a:t>16996    -124.27     40.69                36.0       2349.0           528.0   </a:t>
            </a:r>
          </a:p>
          <a:p>
            <a:r>
              <a:rPr lang="en-GB" dirty="0" smtClean="0"/>
              <a:t>16997    -124.30     41.84                17.0       2677.0           531.0   </a:t>
            </a:r>
          </a:p>
          <a:p>
            <a:r>
              <a:rPr lang="en-GB" dirty="0" smtClean="0"/>
              <a:t>16998    -124.30     41.80                19.0       2672.0           552.0   </a:t>
            </a:r>
          </a:p>
          <a:p>
            <a:r>
              <a:rPr lang="en-GB" dirty="0" smtClean="0"/>
              <a:t>16999    -124.35     40.54                52.0       1820.0           300.0 </a:t>
            </a:r>
            <a:endParaRPr lang="en-GB" dirty="0"/>
          </a:p>
        </p:txBody>
      </p:sp>
    </p:spTree>
    <p:extLst>
      <p:ext uri="{BB962C8B-B14F-4D97-AF65-F5344CB8AC3E}">
        <p14:creationId xmlns:p14="http://schemas.microsoft.com/office/powerpoint/2010/main" val="3359975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77500" lnSpcReduction="20000"/>
          </a:bodyPr>
          <a:lstStyle/>
          <a:p>
            <a:r>
              <a:rPr lang="en-GB" dirty="0" smtClean="0"/>
              <a:t> population  households  </a:t>
            </a:r>
            <a:r>
              <a:rPr lang="en-GB" dirty="0" err="1" smtClean="0"/>
              <a:t>median_income</a:t>
            </a:r>
            <a:r>
              <a:rPr lang="en-GB" dirty="0" smtClean="0"/>
              <a:t>  </a:t>
            </a:r>
            <a:r>
              <a:rPr lang="en-GB" dirty="0" err="1" smtClean="0"/>
              <a:t>median_house_value</a:t>
            </a:r>
            <a:r>
              <a:rPr lang="en-GB" dirty="0" smtClean="0"/>
              <a:t>  </a:t>
            </a:r>
          </a:p>
          <a:p>
            <a:r>
              <a:rPr lang="en-GB" dirty="0" smtClean="0"/>
              <a:t>0          1015.0       472.0         1.4936             66900.0  </a:t>
            </a:r>
          </a:p>
          <a:p>
            <a:r>
              <a:rPr lang="en-GB" dirty="0" smtClean="0"/>
              <a:t>1          1129.0       463.0         1.8200             80100.0  </a:t>
            </a:r>
          </a:p>
          <a:p>
            <a:r>
              <a:rPr lang="en-GB" dirty="0" smtClean="0"/>
              <a:t>2           333.0       117.0         1.6509             85700.0  </a:t>
            </a:r>
          </a:p>
          <a:p>
            <a:r>
              <a:rPr lang="en-GB" dirty="0" smtClean="0"/>
              <a:t>3           515.0       226.0         3.1917             73400.0  </a:t>
            </a:r>
          </a:p>
          <a:p>
            <a:r>
              <a:rPr lang="en-GB" dirty="0" smtClean="0"/>
              <a:t>4           624.0       262.0         1.9250             65500.0  </a:t>
            </a:r>
          </a:p>
          <a:p>
            <a:r>
              <a:rPr lang="en-GB" dirty="0" smtClean="0"/>
              <a:t>...           ...         ...            ...                 ...  </a:t>
            </a:r>
          </a:p>
          <a:p>
            <a:r>
              <a:rPr lang="en-GB" dirty="0" smtClean="0"/>
              <a:t>16995       907.0       369.0         2.3571            111400.0  </a:t>
            </a:r>
          </a:p>
          <a:p>
            <a:r>
              <a:rPr lang="en-GB" dirty="0" smtClean="0"/>
              <a:t>16996      1194.0       465.0         2.5179             79000.0  </a:t>
            </a:r>
          </a:p>
          <a:p>
            <a:r>
              <a:rPr lang="en-GB" dirty="0" smtClean="0"/>
              <a:t>16997      1244.0       456.0         3.0313            103600.0  </a:t>
            </a:r>
          </a:p>
          <a:p>
            <a:r>
              <a:rPr lang="en-GB" dirty="0" smtClean="0"/>
              <a:t>16998      1298.0       478.0         1.9797             85800.0  </a:t>
            </a:r>
          </a:p>
          <a:p>
            <a:r>
              <a:rPr lang="en-GB" dirty="0" smtClean="0"/>
              <a:t>16999       806.0       270.0         3.0147             94600.0 </a:t>
            </a:r>
            <a:endParaRPr lang="en-GB" dirty="0"/>
          </a:p>
        </p:txBody>
      </p:sp>
    </p:spTree>
    <p:extLst>
      <p:ext uri="{BB962C8B-B14F-4D97-AF65-F5344CB8AC3E}">
        <p14:creationId xmlns:p14="http://schemas.microsoft.com/office/powerpoint/2010/main" val="849680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10000"/>
          </a:bodyPr>
          <a:lstStyle/>
          <a:p>
            <a:r>
              <a:rPr lang="en-GB" dirty="0" smtClean="0"/>
              <a:t>[17000 rows x 9 columns]</a:t>
            </a:r>
          </a:p>
          <a:p>
            <a:r>
              <a:rPr lang="en-GB" dirty="0" smtClean="0"/>
              <a:t>longitude	latitude	</a:t>
            </a:r>
            <a:r>
              <a:rPr lang="en-GB" dirty="0" err="1" smtClean="0"/>
              <a:t>housing_median_age</a:t>
            </a:r>
            <a:r>
              <a:rPr lang="en-GB" dirty="0" smtClean="0"/>
              <a:t>	</a:t>
            </a:r>
            <a:r>
              <a:rPr lang="en-GB" dirty="0" err="1" smtClean="0"/>
              <a:t>total_rooms</a:t>
            </a:r>
            <a:r>
              <a:rPr lang="en-GB" dirty="0" smtClean="0"/>
              <a:t>	</a:t>
            </a:r>
            <a:r>
              <a:rPr lang="en-GB" dirty="0" err="1" smtClean="0"/>
              <a:t>total_bedrooms</a:t>
            </a:r>
            <a:r>
              <a:rPr lang="en-GB" dirty="0" smtClean="0"/>
              <a:t>	population	households	</a:t>
            </a:r>
            <a:r>
              <a:rPr lang="en-GB" dirty="0" err="1" smtClean="0"/>
              <a:t>median_income</a:t>
            </a:r>
            <a:r>
              <a:rPr lang="en-GB" dirty="0" smtClean="0"/>
              <a:t>	</a:t>
            </a:r>
            <a:r>
              <a:rPr lang="en-GB" dirty="0" err="1" smtClean="0"/>
              <a:t>median_house_value</a:t>
            </a:r>
            <a:endParaRPr lang="en-GB" dirty="0" smtClean="0"/>
          </a:p>
          <a:p>
            <a:r>
              <a:rPr lang="en-GB" dirty="0" smtClean="0"/>
              <a:t>0	-114.31	34.19	15.0	5612.0	1283.0	1015.0	472.0	1.4936	66900.0</a:t>
            </a:r>
          </a:p>
          <a:p>
            <a:r>
              <a:rPr lang="en-GB" dirty="0" smtClean="0"/>
              <a:t>1	-114.47	34.40	19.0	7650.0	1901.0	1129.0	463.0	1.8200	80100.0</a:t>
            </a:r>
          </a:p>
          <a:p>
            <a:r>
              <a:rPr lang="en-GB" dirty="0" smtClean="0"/>
              <a:t>2	-114.56	33.69	17.0	720.0	174.0	333.0	117.0	1.6509	85700.0</a:t>
            </a:r>
          </a:p>
          <a:p>
            <a:r>
              <a:rPr lang="en-GB" dirty="0" smtClean="0"/>
              <a:t>3	-114.57	33.64	14.0	1501.0	337.0	515.0	226.0	3.1917	73400.0</a:t>
            </a:r>
          </a:p>
          <a:p>
            <a:r>
              <a:rPr lang="en-GB" dirty="0" smtClean="0"/>
              <a:t>4	-114.57	33.57	20.0	1454.0	326.0	624.0	262.0	1.9250	65500.0</a:t>
            </a:r>
            <a:endParaRPr lang="en-GB" dirty="0"/>
          </a:p>
        </p:txBody>
      </p:sp>
    </p:spTree>
    <p:extLst>
      <p:ext uri="{BB962C8B-B14F-4D97-AF65-F5344CB8AC3E}">
        <p14:creationId xmlns:p14="http://schemas.microsoft.com/office/powerpoint/2010/main" val="2074858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GB" b="1" dirty="0"/>
              <a:t>Data </a:t>
            </a:r>
            <a:r>
              <a:rPr lang="en-GB" b="1" dirty="0" err="1"/>
              <a:t>Preprocessing</a:t>
            </a:r>
            <a:r>
              <a:rPr lang="en-GB" b="1" dirty="0"/>
              <a:t/>
            </a:r>
            <a:br>
              <a:rPr lang="en-GB" b="1" dirty="0"/>
            </a:br>
            <a:r>
              <a:rPr lang="en-GB" dirty="0" smtClean="0"/>
              <a:t/>
            </a:r>
            <a:br>
              <a:rPr lang="en-GB" dirty="0" smtClean="0"/>
            </a:br>
            <a:endParaRPr lang="en-GB" dirty="0"/>
          </a:p>
        </p:txBody>
      </p:sp>
      <p:sp>
        <p:nvSpPr>
          <p:cNvPr id="3" name="Content Placeholder 2"/>
          <p:cNvSpPr>
            <a:spLocks noGrp="1"/>
          </p:cNvSpPr>
          <p:nvPr>
            <p:ph idx="1"/>
          </p:nvPr>
        </p:nvSpPr>
        <p:spPr/>
        <p:txBody>
          <a:bodyPr>
            <a:normAutofit fontScale="62500" lnSpcReduction="20000"/>
          </a:bodyPr>
          <a:lstStyle/>
          <a:p>
            <a:r>
              <a:rPr lang="en-GB" dirty="0"/>
              <a:t>Now, we categorize the features depending on their datatype (</a:t>
            </a:r>
            <a:r>
              <a:rPr lang="en-GB" dirty="0" err="1"/>
              <a:t>int</a:t>
            </a:r>
            <a:r>
              <a:rPr lang="en-GB" dirty="0"/>
              <a:t>, float, object) and then calculate the number of them. </a:t>
            </a:r>
            <a:endParaRPr lang="en-GB" dirty="0" smtClean="0"/>
          </a:p>
          <a:p>
            <a:endParaRPr lang="en-GB" dirty="0"/>
          </a:p>
          <a:p>
            <a:pPr marL="0" indent="0">
              <a:buNone/>
            </a:pPr>
            <a:r>
              <a:rPr lang="en-GB" dirty="0" err="1" smtClean="0"/>
              <a:t>obj</a:t>
            </a:r>
            <a:r>
              <a:rPr lang="en-GB" dirty="0" smtClean="0"/>
              <a:t> = (</a:t>
            </a:r>
            <a:r>
              <a:rPr lang="en-GB" dirty="0" err="1" smtClean="0"/>
              <a:t>data.dtypes</a:t>
            </a:r>
            <a:r>
              <a:rPr lang="en-GB" dirty="0" smtClean="0"/>
              <a:t> == 'object')</a:t>
            </a:r>
          </a:p>
          <a:p>
            <a:pPr marL="0" indent="0">
              <a:buNone/>
            </a:pPr>
            <a:r>
              <a:rPr lang="en-GB" dirty="0" err="1" smtClean="0"/>
              <a:t>object_cols</a:t>
            </a:r>
            <a:r>
              <a:rPr lang="en-GB" dirty="0" smtClean="0"/>
              <a:t> = list(</a:t>
            </a:r>
            <a:r>
              <a:rPr lang="en-GB" dirty="0" err="1" smtClean="0"/>
              <a:t>obj</a:t>
            </a:r>
            <a:r>
              <a:rPr lang="en-GB" dirty="0" smtClean="0"/>
              <a:t>[</a:t>
            </a:r>
            <a:r>
              <a:rPr lang="en-GB" dirty="0" err="1" smtClean="0"/>
              <a:t>obj</a:t>
            </a:r>
            <a:r>
              <a:rPr lang="en-GB" dirty="0" smtClean="0"/>
              <a:t>].index)</a:t>
            </a:r>
          </a:p>
          <a:p>
            <a:pPr marL="0" indent="0">
              <a:buNone/>
            </a:pPr>
            <a:r>
              <a:rPr lang="en-GB" dirty="0" smtClean="0"/>
              <a:t>print("Categorical variables:",</a:t>
            </a:r>
            <a:r>
              <a:rPr lang="en-GB" dirty="0" err="1" smtClean="0"/>
              <a:t>len</a:t>
            </a:r>
            <a:r>
              <a:rPr lang="en-GB" dirty="0" smtClean="0"/>
              <a:t>(</a:t>
            </a:r>
            <a:r>
              <a:rPr lang="en-GB" dirty="0" err="1" smtClean="0"/>
              <a:t>object_cols</a:t>
            </a:r>
            <a:r>
              <a:rPr lang="en-GB" dirty="0" smtClean="0"/>
              <a:t>))</a:t>
            </a:r>
          </a:p>
          <a:p>
            <a:pPr marL="0" indent="0">
              <a:buNone/>
            </a:pPr>
            <a:r>
              <a:rPr lang="en-GB" dirty="0" smtClean="0"/>
              <a:t> </a:t>
            </a:r>
          </a:p>
          <a:p>
            <a:pPr marL="0" indent="0">
              <a:buNone/>
            </a:pPr>
            <a:r>
              <a:rPr lang="en-GB" dirty="0" err="1" smtClean="0"/>
              <a:t>int</a:t>
            </a:r>
            <a:r>
              <a:rPr lang="en-GB" dirty="0" smtClean="0"/>
              <a:t>_ = (</a:t>
            </a:r>
            <a:r>
              <a:rPr lang="en-GB" dirty="0" err="1" smtClean="0"/>
              <a:t>data.dtypes</a:t>
            </a:r>
            <a:r>
              <a:rPr lang="en-GB" dirty="0" smtClean="0"/>
              <a:t> == '</a:t>
            </a:r>
            <a:r>
              <a:rPr lang="en-GB" dirty="0" err="1" smtClean="0"/>
              <a:t>int</a:t>
            </a:r>
            <a:r>
              <a:rPr lang="en-GB" dirty="0" smtClean="0"/>
              <a:t>')</a:t>
            </a:r>
          </a:p>
          <a:p>
            <a:pPr marL="0" indent="0">
              <a:buNone/>
            </a:pPr>
            <a:r>
              <a:rPr lang="en-GB" dirty="0" err="1" smtClean="0"/>
              <a:t>num_cols</a:t>
            </a:r>
            <a:r>
              <a:rPr lang="en-GB" dirty="0" smtClean="0"/>
              <a:t> = list(</a:t>
            </a:r>
            <a:r>
              <a:rPr lang="en-GB" dirty="0" err="1" smtClean="0"/>
              <a:t>int</a:t>
            </a:r>
            <a:r>
              <a:rPr lang="en-GB" dirty="0" smtClean="0"/>
              <a:t>_[</a:t>
            </a:r>
            <a:r>
              <a:rPr lang="en-GB" dirty="0" err="1" smtClean="0"/>
              <a:t>int</a:t>
            </a:r>
            <a:r>
              <a:rPr lang="en-GB" dirty="0" smtClean="0"/>
              <a:t>_].index)</a:t>
            </a:r>
          </a:p>
          <a:p>
            <a:pPr marL="0" indent="0">
              <a:buNone/>
            </a:pPr>
            <a:r>
              <a:rPr lang="en-GB" dirty="0" smtClean="0"/>
              <a:t>print("Integer variables:",</a:t>
            </a:r>
            <a:r>
              <a:rPr lang="en-GB" dirty="0" err="1" smtClean="0"/>
              <a:t>len</a:t>
            </a:r>
            <a:r>
              <a:rPr lang="en-GB" dirty="0" smtClean="0"/>
              <a:t>(</a:t>
            </a:r>
            <a:r>
              <a:rPr lang="en-GB" dirty="0" err="1" smtClean="0"/>
              <a:t>num_cols</a:t>
            </a:r>
            <a:r>
              <a:rPr lang="en-GB" dirty="0" smtClean="0"/>
              <a:t>))</a:t>
            </a:r>
          </a:p>
          <a:p>
            <a:pPr marL="0" indent="0">
              <a:buNone/>
            </a:pPr>
            <a:r>
              <a:rPr lang="en-GB" dirty="0" smtClean="0"/>
              <a:t> </a:t>
            </a:r>
          </a:p>
          <a:p>
            <a:pPr marL="0" indent="0">
              <a:buNone/>
            </a:pPr>
            <a:r>
              <a:rPr lang="en-GB" dirty="0" err="1" smtClean="0"/>
              <a:t>fl</a:t>
            </a:r>
            <a:r>
              <a:rPr lang="en-GB" dirty="0" smtClean="0"/>
              <a:t> = (</a:t>
            </a:r>
            <a:r>
              <a:rPr lang="en-GB" dirty="0" err="1" smtClean="0"/>
              <a:t>data.dtypes</a:t>
            </a:r>
            <a:r>
              <a:rPr lang="en-GB" dirty="0" smtClean="0"/>
              <a:t> == 'float')</a:t>
            </a:r>
          </a:p>
          <a:p>
            <a:pPr marL="0" indent="0">
              <a:buNone/>
            </a:pPr>
            <a:r>
              <a:rPr lang="en-GB" dirty="0" err="1" smtClean="0"/>
              <a:t>fl_cols</a:t>
            </a:r>
            <a:r>
              <a:rPr lang="en-GB" dirty="0" smtClean="0"/>
              <a:t> = list(</a:t>
            </a:r>
            <a:r>
              <a:rPr lang="en-GB" dirty="0" err="1" smtClean="0"/>
              <a:t>fl</a:t>
            </a:r>
            <a:r>
              <a:rPr lang="en-GB" dirty="0" smtClean="0"/>
              <a:t>[</a:t>
            </a:r>
            <a:r>
              <a:rPr lang="en-GB" dirty="0" err="1" smtClean="0"/>
              <a:t>fl</a:t>
            </a:r>
            <a:r>
              <a:rPr lang="en-GB" dirty="0" smtClean="0"/>
              <a:t>].index)</a:t>
            </a:r>
          </a:p>
          <a:p>
            <a:pPr marL="0" indent="0">
              <a:buNone/>
            </a:pPr>
            <a:r>
              <a:rPr lang="en-GB" dirty="0" smtClean="0"/>
              <a:t>print("Float variables:",</a:t>
            </a:r>
            <a:r>
              <a:rPr lang="en-GB" dirty="0" err="1" smtClean="0"/>
              <a:t>len</a:t>
            </a:r>
            <a:r>
              <a:rPr lang="en-GB" dirty="0" smtClean="0"/>
              <a:t>(</a:t>
            </a:r>
            <a:r>
              <a:rPr lang="en-GB" dirty="0" err="1" smtClean="0"/>
              <a:t>fl_cols</a:t>
            </a:r>
            <a:r>
              <a:rPr lang="en-GB" dirty="0" smtClean="0"/>
              <a:t>))</a:t>
            </a:r>
            <a:endParaRPr lang="en-GB" dirty="0"/>
          </a:p>
        </p:txBody>
      </p:sp>
    </p:spTree>
    <p:extLst>
      <p:ext uri="{BB962C8B-B14F-4D97-AF65-F5344CB8AC3E}">
        <p14:creationId xmlns:p14="http://schemas.microsoft.com/office/powerpoint/2010/main" val="16404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a:t>
            </a:r>
            <a:br>
              <a:rPr lang="en-GB" dirty="0" smtClean="0"/>
            </a:br>
            <a:endParaRPr lang="en-GB" dirty="0"/>
          </a:p>
        </p:txBody>
      </p:sp>
      <p:sp>
        <p:nvSpPr>
          <p:cNvPr id="3" name="Content Placeholder 2"/>
          <p:cNvSpPr>
            <a:spLocks noGrp="1"/>
          </p:cNvSpPr>
          <p:nvPr>
            <p:ph idx="1"/>
          </p:nvPr>
        </p:nvSpPr>
        <p:spPr/>
        <p:txBody>
          <a:bodyPr/>
          <a:lstStyle/>
          <a:p>
            <a:r>
              <a:rPr lang="en-GB" dirty="0" smtClean="0"/>
              <a:t>Categorical variables: 0 </a:t>
            </a:r>
          </a:p>
          <a:p>
            <a:r>
              <a:rPr lang="en-GB" dirty="0" smtClean="0"/>
              <a:t>Integer variables: 0</a:t>
            </a:r>
          </a:p>
          <a:p>
            <a:r>
              <a:rPr lang="en-GB" dirty="0" smtClean="0"/>
              <a:t>Float variables: 9</a:t>
            </a:r>
            <a:endParaRPr lang="en-GB" dirty="0"/>
          </a:p>
        </p:txBody>
      </p:sp>
    </p:spTree>
    <p:extLst>
      <p:ext uri="{BB962C8B-B14F-4D97-AF65-F5344CB8AC3E}">
        <p14:creationId xmlns:p14="http://schemas.microsoft.com/office/powerpoint/2010/main" val="428412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Feature </a:t>
            </a:r>
            <a:r>
              <a:rPr lang="en-GB" dirty="0" smtClean="0"/>
              <a:t>Selection</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smtClean="0"/>
              <a:t>After </a:t>
            </a:r>
            <a:r>
              <a:rPr lang="en-GB" dirty="0"/>
              <a:t>the data is cleaned, the next step is to select the most important features that are likely to have the greatest impact on the property's value. This involves using statistical techniques to identify correlations between different features and the final sale price</a:t>
            </a:r>
            <a:r>
              <a:rPr lang="en-GB" dirty="0" smtClean="0"/>
              <a:t>.</a:t>
            </a:r>
          </a:p>
          <a:p>
            <a:pPr marL="0" indent="0">
              <a:buNone/>
            </a:pPr>
            <a:endParaRPr lang="en-GB" dirty="0"/>
          </a:p>
          <a:p>
            <a:pPr marL="0" indent="0">
              <a:buNone/>
            </a:pPr>
            <a:r>
              <a:rPr lang="en-GB" dirty="0" err="1" smtClean="0"/>
              <a:t>plt.figure</a:t>
            </a:r>
            <a:r>
              <a:rPr lang="en-GB" dirty="0" smtClean="0"/>
              <a:t>(</a:t>
            </a:r>
            <a:r>
              <a:rPr lang="en-GB" dirty="0" err="1" smtClean="0"/>
              <a:t>figsize</a:t>
            </a:r>
            <a:r>
              <a:rPr lang="en-GB" dirty="0" smtClean="0"/>
              <a:t>=(15,8))</a:t>
            </a:r>
          </a:p>
          <a:p>
            <a:pPr marL="0" indent="0">
              <a:buNone/>
            </a:pPr>
            <a:r>
              <a:rPr lang="en-GB" dirty="0" err="1" smtClean="0"/>
              <a:t>sns.heatmap</a:t>
            </a:r>
            <a:r>
              <a:rPr lang="en-GB" dirty="0" smtClean="0"/>
              <a:t>(</a:t>
            </a:r>
            <a:r>
              <a:rPr lang="en-GB" dirty="0" err="1" smtClean="0"/>
              <a:t>data.corr</a:t>
            </a:r>
            <a:r>
              <a:rPr lang="en-GB" dirty="0" smtClean="0"/>
              <a:t>(),</a:t>
            </a:r>
          </a:p>
          <a:p>
            <a:pPr marL="0" indent="0">
              <a:buNone/>
            </a:pPr>
            <a:r>
              <a:rPr lang="en-GB" dirty="0" smtClean="0"/>
              <a:t>           </a:t>
            </a:r>
            <a:r>
              <a:rPr lang="en-GB" dirty="0" err="1" smtClean="0"/>
              <a:t>cmap</a:t>
            </a:r>
            <a:r>
              <a:rPr lang="en-GB" dirty="0" smtClean="0"/>
              <a:t> = '</a:t>
            </a:r>
            <a:r>
              <a:rPr lang="en-GB" dirty="0" err="1" smtClean="0"/>
              <a:t>BrBG</a:t>
            </a:r>
            <a:r>
              <a:rPr lang="en-GB" dirty="0" smtClean="0"/>
              <a:t>',</a:t>
            </a:r>
          </a:p>
          <a:p>
            <a:pPr marL="0" indent="0">
              <a:buNone/>
            </a:pPr>
            <a:r>
              <a:rPr lang="en-GB" dirty="0" smtClean="0"/>
              <a:t>            </a:t>
            </a:r>
            <a:r>
              <a:rPr lang="en-GB" dirty="0" err="1" smtClean="0"/>
              <a:t>fmt</a:t>
            </a:r>
            <a:r>
              <a:rPr lang="en-GB" dirty="0" smtClean="0"/>
              <a:t> = '2f',</a:t>
            </a:r>
          </a:p>
          <a:p>
            <a:pPr marL="0" indent="0">
              <a:buNone/>
            </a:pPr>
            <a:r>
              <a:rPr lang="en-GB" dirty="0" smtClean="0"/>
              <a:t>            linewidths = 2,</a:t>
            </a:r>
          </a:p>
          <a:p>
            <a:pPr marL="0" indent="0">
              <a:buNone/>
            </a:pPr>
            <a:r>
              <a:rPr lang="en-GB" dirty="0" smtClean="0"/>
              <a:t>            </a:t>
            </a:r>
            <a:r>
              <a:rPr lang="en-GB" dirty="0" err="1" smtClean="0"/>
              <a:t>annot</a:t>
            </a:r>
            <a:r>
              <a:rPr lang="en-GB" dirty="0" smtClean="0"/>
              <a:t> = True) </a:t>
            </a:r>
            <a:endParaRPr lang="en-GB" dirty="0"/>
          </a:p>
        </p:txBody>
      </p:sp>
    </p:spTree>
    <p:extLst>
      <p:ext uri="{BB962C8B-B14F-4D97-AF65-F5344CB8AC3E}">
        <p14:creationId xmlns:p14="http://schemas.microsoft.com/office/powerpoint/2010/main" val="721010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1367</Words>
  <Application>Microsoft Office PowerPoint</Application>
  <PresentationFormat>Widescreen</PresentationFormat>
  <Paragraphs>206</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HOUSING PRICING PREDICTION</vt:lpstr>
      <vt:lpstr>House pricing prediction</vt:lpstr>
      <vt:lpstr>Importing libraries </vt:lpstr>
      <vt:lpstr>Output:</vt:lpstr>
      <vt:lpstr>PowerPoint Presentation</vt:lpstr>
      <vt:lpstr>PowerPoint Presentation</vt:lpstr>
      <vt:lpstr>Data Preprocessing  </vt:lpstr>
      <vt:lpstr>Output: </vt:lpstr>
      <vt:lpstr>Feature Selection</vt:lpstr>
      <vt:lpstr>Output:</vt:lpstr>
      <vt:lpstr>PowerPoint Presentation</vt:lpstr>
      <vt:lpstr>PowerPoint Presentation</vt:lpstr>
      <vt:lpstr>Splitting Dataset into Training and Testing </vt:lpstr>
      <vt:lpstr>PowerPoint Presentation</vt:lpstr>
      <vt:lpstr>PowerPoint Presentation</vt:lpstr>
      <vt:lpstr>PowerPoint Presentation</vt:lpstr>
      <vt:lpstr>PowerPoint Presentation</vt:lpstr>
      <vt:lpstr>Splitting Dataset into Training and Testing</vt:lpstr>
      <vt:lpstr>Output:</vt:lpstr>
      <vt:lpstr>PowerPoint Presentation</vt:lpstr>
      <vt:lpstr>PowerPoint Presentation</vt:lpstr>
      <vt:lpstr>PowerPoint Presentation</vt:lpstr>
      <vt:lpstr>Model and Accuracy</vt:lpstr>
      <vt:lpstr>SVM-Support Vector Machine</vt:lpstr>
      <vt:lpstr>Random Forest Regressor</vt:lpstr>
      <vt:lpstr>Linear Regressor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PRICING PREDICTION</dc:title>
  <dc:creator>hp</dc:creator>
  <cp:lastModifiedBy>hp</cp:lastModifiedBy>
  <cp:revision>6</cp:revision>
  <dcterms:created xsi:type="dcterms:W3CDTF">2023-04-16T17:27:03Z</dcterms:created>
  <dcterms:modified xsi:type="dcterms:W3CDTF">2023-04-16T18:18:10Z</dcterms:modified>
</cp:coreProperties>
</file>