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63" r:id="rId2"/>
    <p:sldId id="264" r:id="rId3"/>
    <p:sldId id="257" r:id="rId4"/>
    <p:sldId id="266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6670F-F852-474B-A5DC-02E3B6B8D686}" v="22" dt="2023-12-24T04:23:06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B3884-044E-464B-863B-C5E73EF5DEEE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76C29-63EF-477A-A7A5-BE5501355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8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76C29-63EF-477A-A7A5-BE55013559E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3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29FF-D09D-4582-8658-BF65AAFDAEFD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0B26-19E3-459D-BC91-5F30C499888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1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29FF-D09D-4582-8658-BF65AAFDAEFD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0B26-19E3-459D-BC91-5F30C4998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21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29FF-D09D-4582-8658-BF65AAFDAEFD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0B26-19E3-459D-BC91-5F30C4998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7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29FF-D09D-4582-8658-BF65AAFDAEFD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0B26-19E3-459D-BC91-5F30C4998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92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29FF-D09D-4582-8658-BF65AAFDAEFD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0B26-19E3-459D-BC91-5F30C499888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5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29FF-D09D-4582-8658-BF65AAFDAEFD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0B26-19E3-459D-BC91-5F30C4998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64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29FF-D09D-4582-8658-BF65AAFDAEFD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0B26-19E3-459D-BC91-5F30C4998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3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29FF-D09D-4582-8658-BF65AAFDAEFD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0B26-19E3-459D-BC91-5F30C4998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3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29FF-D09D-4582-8658-BF65AAFDAEFD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0B26-19E3-459D-BC91-5F30C4998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8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7529FF-D09D-4582-8658-BF65AAFDAEFD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2F0B26-19E3-459D-BC91-5F30C4998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29FF-D09D-4582-8658-BF65AAFDAEFD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0B26-19E3-459D-BC91-5F30C4998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7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7529FF-D09D-4582-8658-BF65AAFDAEFD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2F0B26-19E3-459D-BC91-5F30C499888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41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A880-B41B-7155-C7A2-122E38F8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76383"/>
          </a:xfrm>
        </p:spPr>
        <p:txBody>
          <a:bodyPr/>
          <a:lstStyle/>
          <a:p>
            <a:r>
              <a:rPr lang="en-US" sz="4400" dirty="0">
                <a:latin typeface="Aptos Narrow" panose="020B0004020202020204" pitchFamily="34" charset="0"/>
              </a:rPr>
              <a:t>                           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Introduction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0FD1-A2B9-024F-01F2-BAF201C76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9985744" cy="4486275"/>
          </a:xfrm>
        </p:spPr>
        <p:txBody>
          <a:bodyPr/>
          <a:lstStyle/>
          <a:p>
            <a:r>
              <a:rPr lang="en-US" dirty="0">
                <a:latin typeface="Sitka Text Semibold" pitchFamily="2" charset="0"/>
              </a:rPr>
              <a:t>I recently completed a project that delved into the stock portfolio of an investor I admire. </a:t>
            </a:r>
          </a:p>
          <a:p>
            <a:endParaRPr lang="en-US" dirty="0">
              <a:latin typeface="Sitka Text Semibold" pitchFamily="2" charset="0"/>
            </a:endParaRPr>
          </a:p>
          <a:p>
            <a:r>
              <a:rPr lang="en-US" dirty="0">
                <a:latin typeface="Sitka Text Semibold" pitchFamily="2" charset="0"/>
              </a:rPr>
              <a:t>The goal was simple: understand how well the portfolio was doing, figure out </a:t>
            </a:r>
            <a:r>
              <a:rPr lang="en-US" dirty="0">
                <a:solidFill>
                  <a:schemeClr val="accent1"/>
                </a:solidFill>
                <a:latin typeface="Sitka Text Semibold" pitchFamily="2" charset="0"/>
              </a:rPr>
              <a:t>Thought process </a:t>
            </a:r>
            <a:r>
              <a:rPr lang="en-US" dirty="0">
                <a:latin typeface="Sitka Text Semibold" pitchFamily="2" charset="0"/>
              </a:rPr>
              <a:t>and align it  better with long-term return expectations. I love numbers and finance, so this project was a lot of fun for me.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FC833-010A-BD1C-B210-3B91399D2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13" y="486494"/>
            <a:ext cx="845658" cy="8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3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752D-F8B0-117C-4BDD-7670764C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Insight 2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01C0-7F10-38B7-9DDA-72CF6439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chemeClr val="accent1">
                    <a:lumMod val="50000"/>
                  </a:schemeClr>
                </a:solidFill>
                <a:effectLst/>
                <a:latin typeface="Sitka Banner Semibold" pitchFamily="2" charset="0"/>
              </a:rPr>
              <a:t>The standout feature in every business or stock in Sir's portfolio is strong </a:t>
            </a:r>
            <a:r>
              <a:rPr lang="en-US" i="0" dirty="0">
                <a:solidFill>
                  <a:schemeClr val="accent1"/>
                </a:solidFill>
                <a:effectLst/>
                <a:latin typeface="Sitka Banner Semibold" pitchFamily="2" charset="0"/>
              </a:rPr>
              <a:t>leadership.</a:t>
            </a:r>
          </a:p>
          <a:p>
            <a:pPr algn="l">
              <a:buFont typeface="+mj-lt"/>
              <a:buAutoNum type="arabicPeriod"/>
            </a:pPr>
            <a:endParaRPr lang="en-US" i="0" dirty="0">
              <a:solidFill>
                <a:schemeClr val="accent1">
                  <a:lumMod val="50000"/>
                </a:schemeClr>
              </a:solidFill>
              <a:effectLst/>
              <a:latin typeface="Sitka Banner Semibold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chemeClr val="accent1">
                    <a:lumMod val="50000"/>
                  </a:schemeClr>
                </a:solidFill>
                <a:effectLst/>
                <a:latin typeface="Sitka Banner Semibold" pitchFamily="2" charset="0"/>
              </a:rPr>
              <a:t>Most of the stocks have been a part of Sir's portfolio for </a:t>
            </a:r>
            <a:r>
              <a:rPr lang="en-US" i="0" dirty="0">
                <a:solidFill>
                  <a:schemeClr val="accent1"/>
                </a:solidFill>
                <a:effectLst/>
                <a:latin typeface="Sitka Banner Semibold" pitchFamily="2" charset="0"/>
              </a:rPr>
              <a:t>a long time.</a:t>
            </a:r>
          </a:p>
          <a:p>
            <a:pPr marL="0" indent="0" algn="l">
              <a:buNone/>
            </a:pPr>
            <a:endParaRPr lang="en-US" i="0" dirty="0">
              <a:solidFill>
                <a:schemeClr val="accent1">
                  <a:lumMod val="50000"/>
                </a:schemeClr>
              </a:solidFill>
              <a:effectLst/>
              <a:latin typeface="Sitka Banner Semibold" pitchFamily="2" charset="0"/>
            </a:endParaRPr>
          </a:p>
          <a:p>
            <a:pPr marL="0" indent="0" algn="l">
              <a:buNone/>
            </a:pPr>
            <a:r>
              <a:rPr lang="en-US" i="0" dirty="0">
                <a:solidFill>
                  <a:schemeClr val="accent1">
                    <a:lumMod val="50000"/>
                  </a:schemeClr>
                </a:solidFill>
                <a:effectLst/>
                <a:latin typeface="Sitka Banner Semibold" pitchFamily="2" charset="0"/>
              </a:rPr>
              <a:t>3. The portfolio returns suggest that Sir has stuck with these stocks with </a:t>
            </a:r>
            <a:r>
              <a:rPr lang="en-US" i="0" dirty="0">
                <a:solidFill>
                  <a:schemeClr val="accent1"/>
                </a:solidFill>
                <a:effectLst/>
                <a:latin typeface="Sitka Banner Semibold" pitchFamily="2" charset="0"/>
              </a:rPr>
              <a:t>high conviction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effectLst/>
                <a:latin typeface="Sitka Banner Semibold" pitchFamily="2" charset="0"/>
              </a:rPr>
              <a:t>and </a:t>
            </a:r>
            <a:r>
              <a:rPr lang="en-US" i="0" dirty="0">
                <a:solidFill>
                  <a:schemeClr val="accent1"/>
                </a:solidFill>
                <a:effectLst/>
                <a:latin typeface="Sitka Banner Semibold" pitchFamily="2" charset="0"/>
              </a:rPr>
              <a:t>patience.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E26D3-4446-8433-BC55-85AE86EDF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13" y="486494"/>
            <a:ext cx="845658" cy="8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03"/>
    </mc:Choice>
    <mc:Fallback xmlns="">
      <p:transition spd="slow" advTm="3530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C02C-F4F2-46CA-14BC-90ACACE5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</a:t>
            </a:r>
            <a:r>
              <a:rPr lang="en-US" dirty="0">
                <a:solidFill>
                  <a:schemeClr val="accent1"/>
                </a:solidFill>
              </a:rPr>
              <a:t>Actionable Insight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CAAD4-F3B1-3A64-9173-33B69270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09" y="606056"/>
            <a:ext cx="845658" cy="53411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3D1753A-F8DA-0C98-5265-794C58D850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4671" y="748694"/>
            <a:ext cx="12037966" cy="564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itka Display Semibold" pitchFamily="2" charset="0"/>
              </a:rPr>
              <a:t>Patience for Wealth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Success in building wealth requires patience and persistence.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itka Display Semibold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itka Display Semibold" pitchFamily="2" charset="0"/>
              </a:rPr>
              <a:t>Discipline and Temperament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 Hold onto investments with discipline and the right temperament.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itka Display Semibold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itka Display Semibold" pitchFamily="2" charset="0"/>
              </a:rPr>
              <a:t>Behavior Over Smartness: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itka Display Semibold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Wealth creation is more about good financial behavior than intelligence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itka Display Semibold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itka Display Semibold" pitchFamily="2" charset="0"/>
              </a:rPr>
              <a:t>Long Attention Span: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itka Display Semibold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Develop a long attention span for sustained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itka Display Semibold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itka Display Semibold" pitchFamily="2" charset="0"/>
              </a:rPr>
              <a:t>Emulate Warren Buffett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 Follow Warren Buffett's patient and disciplined approach to investing.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itka Display Semibold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itka Display Semibold" pitchFamily="2" charset="0"/>
              </a:rPr>
              <a:t>Business-Like Investing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 Treat investing like a business, focusing on understanding fundamentals.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itka Display Semibold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itka Display Semibold" pitchFamily="2" charset="0"/>
              </a:rPr>
              <a:t>Family Finance Basics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 Success in family finance comes from consistently practicing good financial habits.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itka Display Semibold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itka Display Semibold" pitchFamily="2" charset="0"/>
              </a:rPr>
              <a:t>Realistic Expectations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 Building wealth is a gradual process; set realistic expectations and be patient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Display Semibold" pitchFamily="2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Displ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5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97"/>
    </mc:Choice>
    <mc:Fallback xmlns="">
      <p:transition spd="slow" advTm="15709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7C08-676E-2950-1E52-9A240A287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16" y="382773"/>
            <a:ext cx="10005237" cy="444440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itka Banner Semibold" pitchFamily="2" charset="0"/>
              </a:rPr>
              <a:t>Conclusion: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Sitka Banner Semibold" pitchFamily="2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Sitka Banner Semibold" pitchFamily="2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Sitka Banner Semibold" pitchFamily="2" charset="0"/>
              </a:rPr>
              <a:t>Now that I've done all this, I've got a clearer picture of the portfolio.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Sitka Banner Semibold" pitchFamily="2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Sitka Banner Semibold" pitchFamily="2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Sitka Banner Semibold" pitchFamily="2" charset="0"/>
              </a:rPr>
              <a:t> I can make smarter decisions about my own investments. I learned a bunch from this project, like what works well and what doesn’t.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Sitka Banner Semibold" pitchFamily="2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Sitka Banner Semibold" pitchFamily="2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Sitka Banner Semibold" pitchFamily="2" charset="0"/>
              </a:rPr>
              <a:t>Looking ahead, I might tweak a few things in my portfolio to make sure it's on track for the long run.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Sitka Banner Semibold" pitchFamily="2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Sitka Banner Semibold" pitchFamily="2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Sitka Banner Semibold" pitchFamily="2" charset="0"/>
              </a:rPr>
              <a:t>It's cool how understanding the numbers can help you make better choices with your money.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Sitka Banner Semibol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33F99-CE85-C2E7-C24C-6B9D7CDE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13" y="486494"/>
            <a:ext cx="845658" cy="8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92"/>
    </mc:Choice>
    <mc:Fallback xmlns="">
      <p:transition spd="slow" advTm="3409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A926-F41B-516E-2076-B0FCEA33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0940"/>
            <a:ext cx="10058400" cy="366815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                                     Thank You</a:t>
            </a:r>
            <a:endParaRPr lang="en-IN" sz="32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0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77"/>
    </mc:Choice>
    <mc:Fallback xmlns="">
      <p:transition spd="slow" advTm="5067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2BF1-841E-70E3-1D4B-01CEEB733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26" y="0"/>
            <a:ext cx="11049354" cy="6371506"/>
          </a:xfrm>
        </p:spPr>
        <p:txBody>
          <a:bodyPr/>
          <a:lstStyle/>
          <a:p>
            <a:r>
              <a:rPr lang="en-US" dirty="0"/>
              <a:t>               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CF570E-0A8F-886E-A086-5184F4AB8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45" y="758953"/>
            <a:ext cx="10536864" cy="469555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First, I gathered a bunch of data and cleaned it up, making sure it was all good and ready for analysis. Then, I used some cool math stuff to find out interesting things about the portfolio. </a:t>
            </a:r>
          </a:p>
          <a:p>
            <a:r>
              <a:rPr lang="en-US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I looked at how each type of stock did, which ones were doing super well, and which ones maybe weren't doing so great.</a:t>
            </a:r>
          </a:p>
          <a:p>
            <a:endParaRPr lang="en-US" sz="1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I also checked out how much of the portfolio was in different types of businesses, like banks, tech companies, and others. </a:t>
            </a:r>
          </a:p>
          <a:p>
            <a:r>
              <a:rPr lang="en-US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I wanted to see if having a mix of these was a good idea or if I should change it up. Some stocks were stars, doing way better than others</a:t>
            </a:r>
            <a:r>
              <a:rPr lang="en-US" sz="1800" b="1" dirty="0">
                <a:solidFill>
                  <a:schemeClr val="tx1"/>
                </a:solidFill>
                <a:latin typeface="Sitka Text Semibold" pitchFamily="2" charset="0"/>
              </a:rPr>
              <a:t>,.</a:t>
            </a:r>
            <a:endParaRPr lang="en-IN" sz="1800" b="1" dirty="0">
              <a:solidFill>
                <a:schemeClr val="tx1"/>
              </a:solidFill>
              <a:latin typeface="Sitka Text Semibol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AECDF-52E8-BA4D-2E6F-87B019864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851" y="-94256"/>
            <a:ext cx="845658" cy="8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78"/>
    </mc:Choice>
    <mc:Fallback xmlns="">
      <p:transition spd="slow" advTm="405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167D2B-0C5D-6E21-1DE3-2E43D1BC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23498" cy="17058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ptos Display" panose="020B0004020202020204" pitchFamily="34" charset="0"/>
              </a:rPr>
              <a:t>Investment Portfolio Overview  </a:t>
            </a:r>
            <a:br>
              <a:rPr lang="en-US" sz="4000" dirty="0">
                <a:solidFill>
                  <a:schemeClr val="accent1">
                    <a:lumMod val="50000"/>
                  </a:schemeClr>
                </a:solidFill>
                <a:latin typeface="Aptos Display" panose="020B0004020202020204" pitchFamily="34" charset="0"/>
              </a:rPr>
            </a:br>
            <a:br>
              <a:rPr lang="en-US" sz="4000" dirty="0">
                <a:solidFill>
                  <a:schemeClr val="accent1">
                    <a:lumMod val="50000"/>
                  </a:schemeClr>
                </a:solidFill>
                <a:latin typeface="Aptos Display" panose="020B0004020202020204" pitchFamily="34" charset="0"/>
              </a:rPr>
            </a:br>
            <a:endParaRPr lang="en-IN" sz="4000" dirty="0">
              <a:solidFill>
                <a:schemeClr val="accent1">
                  <a:lumMod val="5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0403E-AD52-62D3-96FA-1240970C9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74" y="4051093"/>
            <a:ext cx="10205097" cy="1705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740D20-AC7D-D20C-4188-9791A1233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13" y="486494"/>
            <a:ext cx="845658" cy="85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BADFAE-929E-73F5-251D-123ADA002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74" y="2687421"/>
            <a:ext cx="9516324" cy="9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44"/>
    </mc:Choice>
    <mc:Fallback xmlns="">
      <p:transition spd="slow" advTm="400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B239-4F94-846C-B510-FEBD6484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            Top  10 Business Investment</a:t>
            </a:r>
            <a:endParaRPr lang="en-IN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CF297BD-D7E9-C73C-5A02-C5C200EAA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6" y="1825625"/>
            <a:ext cx="5043840" cy="422430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C05F51-DB05-DF3C-046A-3B13F0E422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1803405"/>
            <a:ext cx="5426041" cy="476799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A1015-FE7A-9F74-2634-3CD302DED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13" y="486494"/>
            <a:ext cx="845658" cy="8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68"/>
    </mc:Choice>
    <mc:Fallback xmlns="">
      <p:transition spd="slow" advTm="443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828C-A04F-B371-D8BB-65D588C0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Sector Breakup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F6EB9A-AB35-79E5-3FD0-A165FC78B0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9" y="2316214"/>
            <a:ext cx="5395702" cy="33598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F30A7-4328-97C3-A7D9-3D4B7AC13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13" y="486494"/>
            <a:ext cx="845658" cy="85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C740B8-266B-D23A-6599-FD0EDECA6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140" y="2126512"/>
            <a:ext cx="6018861" cy="37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20"/>
    </mc:Choice>
    <mc:Fallback xmlns="">
      <p:transition spd="slow" advTm="119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828C-A04F-B371-D8BB-65D588C0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677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                   Top Capital Allocation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A4850C-B3A3-50B1-A212-3A9F45CBC7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1796902"/>
            <a:ext cx="5135525" cy="46120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42F1D5-629E-BAA2-8422-746B24A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13" y="486494"/>
            <a:ext cx="845658" cy="853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55A17-B66A-D16D-A8D9-494FFD03A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72" y="1773145"/>
            <a:ext cx="4440865" cy="47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6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00"/>
    </mc:Choice>
    <mc:Fallback xmlns="">
      <p:transition spd="slow" advTm="347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6EA0-A1EA-13B2-1B90-72270606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3099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Top Business Qty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8EF1F3-067C-4BA7-A8BB-3B216F19E2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65604"/>
            <a:ext cx="4380487" cy="464811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84ED23-5846-2019-4296-312FB1D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13" y="486494"/>
            <a:ext cx="845658" cy="853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456D40-9BC2-AE43-B13F-F8894FC32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95" y="1690688"/>
            <a:ext cx="4543576" cy="45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21"/>
    </mc:Choice>
    <mc:Fallback xmlns="">
      <p:transition spd="slow" advTm="388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99A6-68FE-3A48-E0D8-B0F4F0E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320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ptos Narrow" panose="020B0004020202020204" pitchFamily="34" charset="0"/>
              </a:rPr>
              <a:t>                          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Top  Business Percentage Return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C2D0CB-6D16-B2B6-314B-6109B8D131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4" y="1185233"/>
            <a:ext cx="3965943" cy="512888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19B5CB-F061-DC61-DE87-7CE25A3B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13" y="486494"/>
            <a:ext cx="845658" cy="853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AA1B0-8DA6-A5E2-0D69-6C0A5E71F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27" y="1256816"/>
            <a:ext cx="3638938" cy="51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1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47"/>
    </mc:Choice>
    <mc:Fallback xmlns="">
      <p:transition spd="slow" advTm="6974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4AEB-30A9-6992-9408-BCCAC77B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8987"/>
          </a:xfrm>
        </p:spPr>
        <p:txBody>
          <a:bodyPr/>
          <a:lstStyle/>
          <a:p>
            <a:r>
              <a:rPr lang="en-US" dirty="0"/>
              <a:t>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797D-63D3-0D70-C032-46929923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056"/>
            <a:ext cx="10515600" cy="5570907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                                                                                              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Insight    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itka Heading Semibold" pitchFamily="2" charset="0"/>
              </a:rPr>
              <a:t>Sir is quite bullish on financial stocks and has a strong belief in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Sitka Heading Semibold" pitchFamily="2" charset="0"/>
              </a:rPr>
              <a:t>financial sector.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latin typeface="Sitka Heading Semibold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itka Heading Semibold" pitchFamily="2" charset="0"/>
              </a:rPr>
              <a:t>The highest capital allocation in his portfolio is in </a:t>
            </a:r>
            <a:r>
              <a:rPr lang="en-US" b="0" i="0" dirty="0">
                <a:solidFill>
                  <a:schemeClr val="accent1"/>
                </a:solidFill>
                <a:effectLst/>
                <a:latin typeface="Sitka Heading Semibold" pitchFamily="2" charset="0"/>
              </a:rPr>
              <a:t>large-cap businesses.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latin typeface="Sitka Heading Semibold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itka Heading Semibold" pitchFamily="2" charset="0"/>
              </a:rPr>
              <a:t>Sir has more than 6 multi bagger stocks in his portfolio.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latin typeface="Sitka Heading Semibold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itka Heading Semibold" pitchFamily="2" charset="0"/>
              </a:rPr>
              <a:t>His top investments include </a:t>
            </a:r>
            <a:r>
              <a:rPr lang="en-US" b="0" i="0" dirty="0">
                <a:solidFill>
                  <a:schemeClr val="accent1"/>
                </a:solidFill>
                <a:effectLst/>
                <a:latin typeface="Sitka Heading Semibold" pitchFamily="2" charset="0"/>
              </a:rPr>
              <a:t>HCL Tech, HDFC Bank, Home First,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itka Heading Semibold" pitchFamily="2" charset="0"/>
              </a:rPr>
              <a:t>and  Poly-cab.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latin typeface="Sitka Heading Semibold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itka Heading Semibold" pitchFamily="2" charset="0"/>
              </a:rPr>
              <a:t>The stocks that have generated the highest return in his portfolio </a:t>
            </a:r>
            <a:r>
              <a:rPr lang="en-US" b="0" i="0" dirty="0">
                <a:solidFill>
                  <a:schemeClr val="accent1"/>
                </a:solidFill>
                <a:effectLst/>
                <a:latin typeface="Sitka Heading Semibold" pitchFamily="2" charset="0"/>
              </a:rPr>
              <a:t>are KPIT, 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itka Heading Semibold" pitchFamily="2" charset="0"/>
              </a:rPr>
              <a:t>Tata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Sitka Heading Semibold" pitchFamily="2" charset="0"/>
              </a:rPr>
              <a:t>e</a:t>
            </a:r>
            <a:r>
              <a:rPr lang="en-US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Sitka Heading Semibold" pitchFamily="2" charset="0"/>
              </a:rPr>
              <a:t>lxsi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itka Heading Semibold" pitchFamily="2" charset="0"/>
              </a:rPr>
              <a:t> , and  </a:t>
            </a:r>
            <a:r>
              <a:rPr lang="en-US" b="0" i="0" dirty="0">
                <a:solidFill>
                  <a:schemeClr val="accent1"/>
                </a:solidFill>
                <a:effectLst/>
                <a:latin typeface="Sitka Heading Semibold" pitchFamily="2" charset="0"/>
              </a:rPr>
              <a:t>Poly-cab.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DDF14-84A6-4126-DA1F-586A01094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13" y="486494"/>
            <a:ext cx="845658" cy="8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3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41"/>
    </mc:Choice>
    <mc:Fallback xmlns="">
      <p:transition spd="slow" advTm="34141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</TotalTime>
  <Words>561</Words>
  <Application>Microsoft Office PowerPoint</Application>
  <PresentationFormat>Widescreen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Aptos Display</vt:lpstr>
      <vt:lpstr>Aptos Narrow</vt:lpstr>
      <vt:lpstr>Arial Narrow</vt:lpstr>
      <vt:lpstr>Calibri</vt:lpstr>
      <vt:lpstr>Calibri Light</vt:lpstr>
      <vt:lpstr>Sitka Banner Semibold</vt:lpstr>
      <vt:lpstr>Sitka Display Semibold</vt:lpstr>
      <vt:lpstr>Sitka Heading Semibold</vt:lpstr>
      <vt:lpstr>Sitka Text Semibold</vt:lpstr>
      <vt:lpstr>Söhne</vt:lpstr>
      <vt:lpstr>Retrospect</vt:lpstr>
      <vt:lpstr>                              Introduction</vt:lpstr>
      <vt:lpstr>               </vt:lpstr>
      <vt:lpstr>Investment Portfolio Overview    </vt:lpstr>
      <vt:lpstr>            Top  10 Business Investment</vt:lpstr>
      <vt:lpstr>                   Sector Breakup</vt:lpstr>
      <vt:lpstr>                   Top Capital Allocation</vt:lpstr>
      <vt:lpstr>                     Top Business Qty</vt:lpstr>
      <vt:lpstr>                           Top  Business Percentage Return</vt:lpstr>
      <vt:lpstr>                   </vt:lpstr>
      <vt:lpstr>Insight 2</vt:lpstr>
      <vt:lpstr>                          Actionable Insight</vt:lpstr>
      <vt:lpstr>Conclusion:  Now that I've done all this, I've got a clearer picture of the portfolio.   I can make smarter decisions about my own investments. I learned a bunch from this project, like what works well and what doesn’t.   Looking ahead, I might tweak a few things in my portfolio to make sure it's on track for the long run.   It's cool how understanding the numbers can help you make better choices with your money.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 Portfolio Analysis</dc:title>
  <dc:creator>ngawang tashi</dc:creator>
  <cp:lastModifiedBy>ngawang tashi</cp:lastModifiedBy>
  <cp:revision>2</cp:revision>
  <dcterms:created xsi:type="dcterms:W3CDTF">2023-12-23T05:24:58Z</dcterms:created>
  <dcterms:modified xsi:type="dcterms:W3CDTF">2023-12-24T04:33:30Z</dcterms:modified>
</cp:coreProperties>
</file>