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FE1D2F-83B5-452A-A5BA-EA249AF84D66}">
  <a:tblStyle styleId="{02FE1D2F-83B5-452A-A5BA-EA249AF84D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f788a1f0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f788a1f0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f788a1f0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f788a1f0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f788a1f0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ef788a1f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f788a1f0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f788a1f0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f788a1f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f788a1f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f788a1f0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f788a1f0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f788a1f0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f788a1f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ef788a1f0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ef788a1f0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f788a1f0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f788a1f0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f788a1f0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f788a1f0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f788a1f0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f788a1f0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f788a1f0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f788a1f0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81zK8_w53WM"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1675"/>
            <a:ext cx="8520600" cy="171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Гра для мобільного пристрою «Монополія»</a:t>
            </a:r>
            <a:endParaRPr sz="5000">
              <a:latin typeface="Times New Roman"/>
              <a:ea typeface="Times New Roman"/>
              <a:cs typeface="Times New Roman"/>
              <a:sym typeface="Times New Roman"/>
            </a:endParaRPr>
          </a:p>
        </p:txBody>
      </p:sp>
      <p:sp>
        <p:nvSpPr>
          <p:cNvPr id="55" name="Google Shape;55;p13"/>
          <p:cNvSpPr txBox="1"/>
          <p:nvPr>
            <p:ph idx="1" type="subTitle"/>
          </p:nvPr>
        </p:nvSpPr>
        <p:spPr>
          <a:xfrm>
            <a:off x="311700" y="3215125"/>
            <a:ext cx="8520600" cy="1165200"/>
          </a:xfrm>
          <a:prstGeom prst="rect">
            <a:avLst/>
          </a:prstGeom>
        </p:spPr>
        <p:txBody>
          <a:bodyPr anchorCtr="0" anchor="t" bIns="91425" lIns="91425" spcFirstLastPara="1" rIns="91425" wrap="square" tIns="91425">
            <a:normAutofit/>
          </a:bodyPr>
          <a:lstStyle/>
          <a:p>
            <a:pPr indent="457200" lvl="0" marL="3200400" rtl="0" algn="ctr">
              <a:lnSpc>
                <a:spcPct val="150000"/>
              </a:lnSpc>
              <a:spcBef>
                <a:spcPts val="0"/>
              </a:spcBef>
              <a:spcAft>
                <a:spcPts val="0"/>
              </a:spcAft>
              <a:buNone/>
            </a:pPr>
            <a:r>
              <a:rPr lang="en" sz="2500">
                <a:solidFill>
                  <a:schemeClr val="dk1"/>
                </a:solidFill>
                <a:latin typeface="Times New Roman"/>
                <a:ea typeface="Times New Roman"/>
                <a:cs typeface="Times New Roman"/>
                <a:sym typeface="Times New Roman"/>
              </a:rPr>
              <a:t>   Виконавець: Бабіч Д. В.</a:t>
            </a:r>
            <a:endParaRPr sz="2500">
              <a:solidFill>
                <a:schemeClr val="dk1"/>
              </a:solidFill>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 sz="2500">
                <a:solidFill>
                  <a:schemeClr val="dk1"/>
                </a:solidFill>
                <a:latin typeface="Times New Roman"/>
                <a:ea typeface="Times New Roman"/>
                <a:cs typeface="Times New Roman"/>
                <a:sym typeface="Times New Roman"/>
              </a:rPr>
              <a:t> Керівник: Головченко М. М.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16425"/>
            <a:ext cx="85206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Стек використаних технологій та програмного забезпечення</a:t>
            </a:r>
            <a:endParaRPr sz="2200">
              <a:latin typeface="Times New Roman"/>
              <a:ea typeface="Times New Roman"/>
              <a:cs typeface="Times New Roman"/>
              <a:sym typeface="Times New Roman"/>
            </a:endParaRPr>
          </a:p>
        </p:txBody>
      </p:sp>
      <p:pic>
        <p:nvPicPr>
          <p:cNvPr id="109" name="Google Shape;109;p22"/>
          <p:cNvPicPr preferRelativeResize="0"/>
          <p:nvPr/>
        </p:nvPicPr>
        <p:blipFill>
          <a:blip r:embed="rId3">
            <a:alphaModFix/>
          </a:blip>
          <a:stretch>
            <a:fillRect/>
          </a:stretch>
        </p:blipFill>
        <p:spPr>
          <a:xfrm>
            <a:off x="4122750" y="3001550"/>
            <a:ext cx="1621957" cy="1825126"/>
          </a:xfrm>
          <a:prstGeom prst="rect">
            <a:avLst/>
          </a:prstGeom>
          <a:noFill/>
          <a:ln>
            <a:noFill/>
          </a:ln>
        </p:spPr>
      </p:pic>
      <p:pic>
        <p:nvPicPr>
          <p:cNvPr id="110" name="Google Shape;110;p22"/>
          <p:cNvPicPr preferRelativeResize="0"/>
          <p:nvPr/>
        </p:nvPicPr>
        <p:blipFill>
          <a:blip r:embed="rId4">
            <a:alphaModFix/>
          </a:blip>
          <a:stretch>
            <a:fillRect/>
          </a:stretch>
        </p:blipFill>
        <p:spPr>
          <a:xfrm>
            <a:off x="4062825" y="831687"/>
            <a:ext cx="3748736" cy="1801151"/>
          </a:xfrm>
          <a:prstGeom prst="rect">
            <a:avLst/>
          </a:prstGeom>
          <a:noFill/>
          <a:ln>
            <a:noFill/>
          </a:ln>
        </p:spPr>
      </p:pic>
      <p:pic>
        <p:nvPicPr>
          <p:cNvPr id="111" name="Google Shape;111;p22"/>
          <p:cNvPicPr preferRelativeResize="0"/>
          <p:nvPr/>
        </p:nvPicPr>
        <p:blipFill>
          <a:blip r:embed="rId5">
            <a:alphaModFix/>
          </a:blip>
          <a:stretch>
            <a:fillRect/>
          </a:stretch>
        </p:blipFill>
        <p:spPr>
          <a:xfrm>
            <a:off x="1746775" y="819699"/>
            <a:ext cx="1825148" cy="1825125"/>
          </a:xfrm>
          <a:prstGeom prst="rect">
            <a:avLst/>
          </a:prstGeom>
          <a:noFill/>
          <a:ln>
            <a:noFill/>
          </a:ln>
        </p:spPr>
      </p:pic>
      <p:pic>
        <p:nvPicPr>
          <p:cNvPr id="112" name="Google Shape;112;p22"/>
          <p:cNvPicPr preferRelativeResize="0"/>
          <p:nvPr/>
        </p:nvPicPr>
        <p:blipFill rotWithShape="1">
          <a:blip r:embed="rId6">
            <a:alphaModFix/>
          </a:blip>
          <a:srcRect b="0" l="0" r="0" t="0"/>
          <a:stretch/>
        </p:blipFill>
        <p:spPr>
          <a:xfrm>
            <a:off x="579701" y="3001549"/>
            <a:ext cx="2746914" cy="1825125"/>
          </a:xfrm>
          <a:prstGeom prst="rect">
            <a:avLst/>
          </a:prstGeom>
          <a:noFill/>
          <a:ln>
            <a:noFill/>
          </a:ln>
        </p:spPr>
      </p:pic>
      <p:pic>
        <p:nvPicPr>
          <p:cNvPr id="113" name="Google Shape;113;p22"/>
          <p:cNvPicPr preferRelativeResize="0"/>
          <p:nvPr/>
        </p:nvPicPr>
        <p:blipFill>
          <a:blip r:embed="rId7">
            <a:alphaModFix/>
          </a:blip>
          <a:stretch>
            <a:fillRect/>
          </a:stretch>
        </p:blipFill>
        <p:spPr>
          <a:xfrm>
            <a:off x="5796225" y="3001550"/>
            <a:ext cx="3244698" cy="182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87900" y="368825"/>
            <a:ext cx="85206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Розгортання програмного забезпечення</a:t>
            </a:r>
            <a:endParaRPr sz="2200">
              <a:latin typeface="Times New Roman"/>
              <a:ea typeface="Times New Roman"/>
              <a:cs typeface="Times New Roman"/>
              <a:sym typeface="Times New Roman"/>
            </a:endParaRPr>
          </a:p>
        </p:txBody>
      </p:sp>
      <p:graphicFrame>
        <p:nvGraphicFramePr>
          <p:cNvPr id="119" name="Google Shape;119;p23"/>
          <p:cNvGraphicFramePr/>
          <p:nvPr/>
        </p:nvGraphicFramePr>
        <p:xfrm>
          <a:off x="952500" y="1050250"/>
          <a:ext cx="3000000" cy="3000000"/>
        </p:xfrm>
        <a:graphic>
          <a:graphicData uri="http://schemas.openxmlformats.org/drawingml/2006/table">
            <a:tbl>
              <a:tblPr>
                <a:noFill/>
                <a:tableStyleId>{02FE1D2F-83B5-452A-A5BA-EA249AF84D66}</a:tableStyleId>
              </a:tblPr>
              <a:tblGrid>
                <a:gridCol w="1290000"/>
                <a:gridCol w="5949000"/>
              </a:tblGrid>
              <a:tr h="725250">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Номер етапу розгортання</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Опис етапу розгортання </a:t>
                      </a:r>
                      <a:endParaRPr sz="1600">
                        <a:latin typeface="Times New Roman"/>
                        <a:ea typeface="Times New Roman"/>
                        <a:cs typeface="Times New Roman"/>
                        <a:sym typeface="Times New Roman"/>
                      </a:endParaRPr>
                    </a:p>
                  </a:txBody>
                  <a:tcPr marT="91425" marB="91425" marR="91425" marL="91425" anchor="ctr"/>
                </a:tc>
              </a:tr>
              <a:tr h="979150">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Перейти за відповідним посиланням (https://github.com/NgeNXQ/Monopoly/releases/tag/release)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на GitHub-репозиторій у вкладку релізи.</a:t>
                      </a:r>
                      <a:endParaRPr sz="1600">
                        <a:latin typeface="Times New Roman"/>
                        <a:ea typeface="Times New Roman"/>
                        <a:cs typeface="Times New Roman"/>
                        <a:sym typeface="Times New Roman"/>
                      </a:endParaRPr>
                    </a:p>
                  </a:txBody>
                  <a:tcPr marT="91425" marB="91425" marR="91425" marL="91425"/>
                </a:tc>
              </a:tr>
              <a:tr h="471425">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Завантажити останній реліз у вигляді .apk-файлу</a:t>
                      </a:r>
                      <a:endParaRPr sz="1600">
                        <a:latin typeface="Times New Roman"/>
                        <a:ea typeface="Times New Roman"/>
                        <a:cs typeface="Times New Roman"/>
                        <a:sym typeface="Times New Roman"/>
                      </a:endParaRPr>
                    </a:p>
                  </a:txBody>
                  <a:tcPr marT="91425" marB="91425" marR="91425" marL="91425"/>
                </a:tc>
              </a:tr>
              <a:tr h="471425">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3</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Натиснути на завантажений .apk-файл</a:t>
                      </a:r>
                      <a:endParaRPr sz="1600">
                        <a:latin typeface="Times New Roman"/>
                        <a:ea typeface="Times New Roman"/>
                        <a:cs typeface="Times New Roman"/>
                        <a:sym typeface="Times New Roman"/>
                      </a:endParaRPr>
                    </a:p>
                  </a:txBody>
                  <a:tcPr marT="91425" marB="91425" marR="91425" marL="91425"/>
                </a:tc>
              </a:tr>
              <a:tr h="725250">
                <a:tc>
                  <a:txBody>
                    <a:bodyPr/>
                    <a:lstStyle/>
                    <a:p>
                      <a:pPr indent="0" lvl="0" marL="0" rtl="0" algn="ctr">
                        <a:spcBef>
                          <a:spcPts val="0"/>
                        </a:spcBef>
                        <a:spcAft>
                          <a:spcPts val="0"/>
                        </a:spcAft>
                        <a:buNone/>
                      </a:pPr>
                      <a:r>
                        <a:rPr lang="en"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Погодитися на встановлення гри і дочекатися завершення цього процесу</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620925" y="393475"/>
            <a:ext cx="1648800" cy="4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Висновки</a:t>
            </a:r>
            <a:endParaRPr sz="2500">
              <a:latin typeface="Times New Roman"/>
              <a:ea typeface="Times New Roman"/>
              <a:cs typeface="Times New Roman"/>
              <a:sym typeface="Times New Roman"/>
            </a:endParaRPr>
          </a:p>
        </p:txBody>
      </p:sp>
      <p:sp>
        <p:nvSpPr>
          <p:cNvPr id="125" name="Google Shape;125;p24"/>
          <p:cNvSpPr txBox="1"/>
          <p:nvPr>
            <p:ph idx="1" type="body"/>
          </p:nvPr>
        </p:nvSpPr>
        <p:spPr>
          <a:xfrm>
            <a:off x="311700" y="1076125"/>
            <a:ext cx="8520600" cy="3246900"/>
          </a:xfrm>
          <a:prstGeom prst="rect">
            <a:avLst/>
          </a:prstGeom>
        </p:spPr>
        <p:txBody>
          <a:bodyPr anchorCtr="0" anchor="ctr" bIns="91425" lIns="91425" spcFirstLastPara="1" rIns="91425" wrap="square" tIns="91425">
            <a:normAutofit lnSpcReduction="20000"/>
          </a:bodyPr>
          <a:lstStyle/>
          <a:p>
            <a:pPr indent="45720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У результаті виконання роботи було створено мобільний ігровий застосунок, який є реалізацією відомої настільної гри «Монополія». Розроблене програмне забезпечення використовує одноранговий централізований тип мережі для побудови взаємодії між користувачами. </a:t>
            </a:r>
            <a:endParaRPr>
              <a:solidFill>
                <a:schemeClr val="dk1"/>
              </a:solidFill>
              <a:latin typeface="Times New Roman"/>
              <a:ea typeface="Times New Roman"/>
              <a:cs typeface="Times New Roman"/>
              <a:sym typeface="Times New Roman"/>
            </a:endParaRPr>
          </a:p>
          <a:p>
            <a:pPr indent="457200" lvl="0" marL="0" rtl="0" algn="just">
              <a:lnSpc>
                <a:spcPct val="150000"/>
              </a:lnSpc>
              <a:spcBef>
                <a:spcPts val="1200"/>
              </a:spcBef>
              <a:spcAft>
                <a:spcPts val="1200"/>
              </a:spcAft>
              <a:buNone/>
            </a:pPr>
            <a:r>
              <a:rPr lang="en">
                <a:solidFill>
                  <a:schemeClr val="dk1"/>
                </a:solidFill>
                <a:latin typeface="Times New Roman"/>
                <a:ea typeface="Times New Roman"/>
                <a:cs typeface="Times New Roman"/>
                <a:sym typeface="Times New Roman"/>
              </a:rPr>
              <a:t>Особливість розробленого проєкту полягає у використанні сучасного набору технічних засобів, а також в реалізації відомої настільної гри зі зміненими правилами гри, які спеціально адаптовані для більш швидких ігрових сесій, що особливо актуально для мобільних пристроїв.</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221850" y="2291400"/>
            <a:ext cx="2700300" cy="5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Дякую за увагу</a:t>
            </a:r>
            <a:endParaRPr sz="2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Призначення і цілі розробки</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Об’єктом дослідження є мобільний ігровий застосунок.</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Предметом дослідження є реалізація мобільного ігрового застосунку </a:t>
            </a:r>
            <a:r>
              <a:rPr lang="en" sz="1600">
                <a:solidFill>
                  <a:schemeClr val="dk1"/>
                </a:solidFill>
                <a:latin typeface="Times New Roman"/>
                <a:ea typeface="Times New Roman"/>
                <a:cs typeface="Times New Roman"/>
                <a:sym typeface="Times New Roman"/>
              </a:rPr>
              <a:t>з багатокористувацьким режимом</a:t>
            </a:r>
            <a:r>
              <a:rPr lang="en" sz="1600">
                <a:solidFill>
                  <a:schemeClr val="dk1"/>
                </a:solidFill>
                <a:latin typeface="Times New Roman"/>
                <a:ea typeface="Times New Roman"/>
                <a:cs typeface="Times New Roman"/>
                <a:sym typeface="Times New Roman"/>
              </a:rPr>
              <a:t>, який є втіленням настільної гри «Монополія».</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Призначенням є надання можливості користувачам зіграти у настільну гру </a:t>
            </a:r>
            <a:r>
              <a:rPr lang="en" sz="1600">
                <a:solidFill>
                  <a:schemeClr val="dk1"/>
                </a:solidFill>
                <a:latin typeface="Times New Roman"/>
                <a:ea typeface="Times New Roman"/>
                <a:cs typeface="Times New Roman"/>
                <a:sym typeface="Times New Roman"/>
              </a:rPr>
              <a:t>«Монополія» на своєму мобільному пристрої</a:t>
            </a:r>
            <a:r>
              <a:rPr lang="en" sz="1600">
                <a:solidFill>
                  <a:schemeClr val="dk1"/>
                </a:solidFill>
                <a:latin typeface="Times New Roman"/>
                <a:ea typeface="Times New Roman"/>
                <a:cs typeface="Times New Roman"/>
                <a:sym typeface="Times New Roman"/>
              </a:rPr>
              <a:t> з іншими гравцями на відстані.</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Метою розробки є покращення ігрового досвіду користувачів шляхом підвищення стабільності та продуктивності додатку, покращеного користувацького графічного інтерфейсу завдяки спрощенню та зменшенню кількості інтерактивних елементів та змінених ігрових правил, які забезпечують більш швидкий темп гри у порівнянні з класичною версією.</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Порівняння з існуючими аналогами</a:t>
            </a:r>
            <a:endParaRPr>
              <a:latin typeface="Times New Roman"/>
              <a:ea typeface="Times New Roman"/>
              <a:cs typeface="Times New Roman"/>
              <a:sym typeface="Times New Roman"/>
            </a:endParaRPr>
          </a:p>
        </p:txBody>
      </p:sp>
      <p:graphicFrame>
        <p:nvGraphicFramePr>
          <p:cNvPr id="67" name="Google Shape;67;p15"/>
          <p:cNvGraphicFramePr/>
          <p:nvPr/>
        </p:nvGraphicFramePr>
        <p:xfrm>
          <a:off x="516500" y="948050"/>
          <a:ext cx="3000000" cy="3000000"/>
        </p:xfrm>
        <a:graphic>
          <a:graphicData uri="http://schemas.openxmlformats.org/drawingml/2006/table">
            <a:tbl>
              <a:tblPr>
                <a:noFill/>
                <a:tableStyleId>{02FE1D2F-83B5-452A-A5BA-EA249AF84D66}</a:tableStyleId>
              </a:tblPr>
              <a:tblGrid>
                <a:gridCol w="2037325"/>
                <a:gridCol w="2037325"/>
                <a:gridCol w="2037325"/>
                <a:gridCol w="2037325"/>
              </a:tblGrid>
              <a:tr h="7659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Критерій порівняння</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Курсачополія</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Monopoly GO</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Monopoly </a:t>
                      </a:r>
                      <a:endParaRPr>
                        <a:latin typeface="Times New Roman"/>
                        <a:ea typeface="Times New Roman"/>
                        <a:cs typeface="Times New Roman"/>
                        <a:sym typeface="Times New Roman"/>
                      </a:endParaRPr>
                    </a:p>
                  </a:txBody>
                  <a:tcPr marT="91425" marB="91425" marR="91425" marL="91425" anchor="ctr"/>
                </a:tc>
              </a:tr>
              <a:tr h="7659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Спосіб </a:t>
                      </a:r>
                      <a:r>
                        <a:rPr lang="en">
                          <a:latin typeface="Times New Roman"/>
                          <a:ea typeface="Times New Roman"/>
                          <a:cs typeface="Times New Roman"/>
                          <a:sym typeface="Times New Roman"/>
                        </a:rPr>
                        <a:t>розповсюдження</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Повністю </a:t>
                      </a:r>
                      <a:r>
                        <a:rPr lang="en" sz="1200">
                          <a:latin typeface="Times New Roman"/>
                          <a:ea typeface="Times New Roman"/>
                          <a:cs typeface="Times New Roman"/>
                          <a:sym typeface="Times New Roman"/>
                        </a:rPr>
                        <a:t>безкоштовна</a:t>
                      </a:r>
                      <a:r>
                        <a:rPr lang="en" sz="1200">
                          <a:latin typeface="Times New Roman"/>
                          <a:ea typeface="Times New Roman"/>
                          <a:cs typeface="Times New Roman"/>
                          <a:sym typeface="Times New Roman"/>
                        </a:rPr>
                        <a:t>, відкритий вихідний код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Безкоштовна базова версія, </a:t>
                      </a:r>
                      <a:r>
                        <a:rPr lang="en" sz="1200">
                          <a:latin typeface="Times New Roman"/>
                          <a:ea typeface="Times New Roman"/>
                          <a:cs typeface="Times New Roman"/>
                          <a:sym typeface="Times New Roman"/>
                        </a:rPr>
                        <a:t>внутрішньо ігрові</a:t>
                      </a:r>
                      <a:r>
                        <a:rPr lang="en" sz="1200">
                          <a:latin typeface="Times New Roman"/>
                          <a:ea typeface="Times New Roman"/>
                          <a:cs typeface="Times New Roman"/>
                          <a:sym typeface="Times New Roman"/>
                        </a:rPr>
                        <a:t> покупки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Платна базова версія, </a:t>
                      </a:r>
                      <a:r>
                        <a:rPr lang="en" sz="1200">
                          <a:latin typeface="Times New Roman"/>
                          <a:ea typeface="Times New Roman"/>
                          <a:cs typeface="Times New Roman"/>
                          <a:sym typeface="Times New Roman"/>
                        </a:rPr>
                        <a:t>внутрішньо ігрові</a:t>
                      </a:r>
                      <a:r>
                        <a:rPr lang="en" sz="1200">
                          <a:latin typeface="Times New Roman"/>
                          <a:ea typeface="Times New Roman"/>
                          <a:cs typeface="Times New Roman"/>
                          <a:sym typeface="Times New Roman"/>
                        </a:rPr>
                        <a:t> покупки</a:t>
                      </a:r>
                      <a:endParaRPr sz="1200">
                        <a:latin typeface="Times New Roman"/>
                        <a:ea typeface="Times New Roman"/>
                        <a:cs typeface="Times New Roman"/>
                        <a:sym typeface="Times New Roman"/>
                      </a:endParaRPr>
                    </a:p>
                  </a:txBody>
                  <a:tcPr marT="91425" marB="91425" marR="91425" marL="91425" anchor="ctr"/>
                </a:tc>
              </a:tr>
              <a:tr h="7659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Продуктивність </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Гра виконана у 2Д, без додаткових візуальних ефектів</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Гра виконана у 3Д, з </a:t>
                      </a:r>
                      <a:r>
                        <a:rPr lang="en" sz="1200">
                          <a:latin typeface="Times New Roman"/>
                          <a:ea typeface="Times New Roman"/>
                          <a:cs typeface="Times New Roman"/>
                          <a:sym typeface="Times New Roman"/>
                        </a:rPr>
                        <a:t>використанням</a:t>
                      </a:r>
                      <a:r>
                        <a:rPr lang="en" sz="1200">
                          <a:latin typeface="Times New Roman"/>
                          <a:ea typeface="Times New Roman"/>
                          <a:cs typeface="Times New Roman"/>
                          <a:sym typeface="Times New Roman"/>
                        </a:rPr>
                        <a:t> додаткових візуальних ефектів</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Гра виконана у 3Д, з використанням додаткових візуальних ефектів </a:t>
                      </a:r>
                      <a:endParaRPr sz="1200">
                        <a:latin typeface="Times New Roman"/>
                        <a:ea typeface="Times New Roman"/>
                        <a:cs typeface="Times New Roman"/>
                        <a:sym typeface="Times New Roman"/>
                      </a:endParaRPr>
                    </a:p>
                  </a:txBody>
                  <a:tcPr marT="91425" marB="91425" marR="91425" marL="91425" anchor="ctr"/>
                </a:tc>
              </a:tr>
              <a:tr h="7659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Зручність графічного користувацького інтерфейсу</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Мінімальна кількість зайвих елементів, лише необхідний функціонал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Велика кількість вкладок з додатковим функціоналом, складність орієнтації для нових користувачів</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Велика кількість вкладок з додатковим функціоналом, складність орієнтації для нових користувачів </a:t>
                      </a:r>
                      <a:endParaRPr sz="1200">
                        <a:latin typeface="Times New Roman"/>
                        <a:ea typeface="Times New Roman"/>
                        <a:cs typeface="Times New Roman"/>
                        <a:sym typeface="Times New Roman"/>
                      </a:endParaRPr>
                    </a:p>
                  </a:txBody>
                  <a:tcPr marT="91425" marB="91425" marR="91425" marL="91425" anchor="ctr"/>
                </a:tc>
              </a:tr>
              <a:tr h="7659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Середня тривалість гри </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Швидкі ігрові сесії за рахунок змінених правил</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Звичайні, довготривалі ігрові сесії</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Звичайні, довготривалі ігрові сесії </a:t>
                      </a:r>
                      <a:endParaRPr sz="12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64025"/>
            <a:ext cx="85206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Діаграма варіантів використання</a:t>
            </a:r>
            <a:endParaRPr sz="2000">
              <a:latin typeface="Times New Roman"/>
              <a:ea typeface="Times New Roman"/>
              <a:cs typeface="Times New Roman"/>
              <a:sym typeface="Times New Roman"/>
            </a:endParaRPr>
          </a:p>
        </p:txBody>
      </p:sp>
      <p:pic>
        <p:nvPicPr>
          <p:cNvPr id="73" name="Google Shape;73;p16"/>
          <p:cNvPicPr preferRelativeResize="0"/>
          <p:nvPr/>
        </p:nvPicPr>
        <p:blipFill>
          <a:blip r:embed="rId3">
            <a:alphaModFix/>
          </a:blip>
          <a:stretch>
            <a:fillRect/>
          </a:stretch>
        </p:blipFill>
        <p:spPr>
          <a:xfrm>
            <a:off x="2366138" y="505025"/>
            <a:ext cx="4411726" cy="450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Функціональні вимоги</a:t>
            </a:r>
            <a:endParaRPr>
              <a:latin typeface="Times New Roman"/>
              <a:ea typeface="Times New Roman"/>
              <a:cs typeface="Times New Roman"/>
              <a:sym typeface="Times New Roman"/>
            </a:endParaRPr>
          </a:p>
        </p:txBody>
      </p:sp>
      <p:graphicFrame>
        <p:nvGraphicFramePr>
          <p:cNvPr id="79" name="Google Shape;79;p17"/>
          <p:cNvGraphicFramePr/>
          <p:nvPr/>
        </p:nvGraphicFramePr>
        <p:xfrm>
          <a:off x="1516013" y="855000"/>
          <a:ext cx="3000000" cy="3000000"/>
        </p:xfrm>
        <a:graphic>
          <a:graphicData uri="http://schemas.openxmlformats.org/drawingml/2006/table">
            <a:tbl>
              <a:tblPr>
                <a:noFill/>
                <a:tableStyleId>{02FE1D2F-83B5-452A-A5BA-EA249AF84D66}</a:tableStyleId>
              </a:tblPr>
              <a:tblGrid>
                <a:gridCol w="810700"/>
                <a:gridCol w="4171025"/>
                <a:gridCol w="1130250"/>
              </a:tblGrid>
              <a:tr h="2424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ID</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Призначення</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Пріоритет</a:t>
                      </a:r>
                      <a:endParaRPr>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FR-01</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Введення імені користувача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Високий </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FR-02</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Створення ігрової кімнати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Високий </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FR-03</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Підключення до ігрової кімнати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Високий </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FR-04</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Ініціалізація початку гри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Високий </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FR-05</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Кидання кубика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Високий </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FR-06</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Придбання власності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Середній</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FR-07</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Розбудова монополії</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Середній</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FR-08</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Продаж власності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Середній</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FR-09</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Процес обміну</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Низький</a:t>
                      </a:r>
                      <a:endParaRPr sz="1200">
                        <a:latin typeface="Times New Roman"/>
                        <a:ea typeface="Times New Roman"/>
                        <a:cs typeface="Times New Roman"/>
                        <a:sym typeface="Times New Roman"/>
                      </a:endParaRPr>
                    </a:p>
                  </a:txBody>
                  <a:tcPr marT="91425" marB="91425" marR="91425" marL="91425" anchor="ctr"/>
                </a:tc>
              </a:tr>
              <a:tr h="36217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FR-10</a:t>
                      </a:r>
                      <a:endParaRPr sz="12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Процес добровільної дострокової здачі</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Низький</a:t>
                      </a:r>
                      <a:endParaRPr sz="12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41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Неф</a:t>
            </a:r>
            <a:r>
              <a:rPr lang="en">
                <a:latin typeface="Times New Roman"/>
                <a:ea typeface="Times New Roman"/>
                <a:cs typeface="Times New Roman"/>
                <a:sym typeface="Times New Roman"/>
              </a:rPr>
              <a:t>ункціональні вимоги</a:t>
            </a:r>
            <a:endParaRPr>
              <a:latin typeface="Times New Roman"/>
              <a:ea typeface="Times New Roman"/>
              <a:cs typeface="Times New Roman"/>
              <a:sym typeface="Times New Roman"/>
            </a:endParaRPr>
          </a:p>
        </p:txBody>
      </p:sp>
      <p:graphicFrame>
        <p:nvGraphicFramePr>
          <p:cNvPr id="85" name="Google Shape;85;p18"/>
          <p:cNvGraphicFramePr/>
          <p:nvPr/>
        </p:nvGraphicFramePr>
        <p:xfrm>
          <a:off x="430575" y="925938"/>
          <a:ext cx="3000000" cy="3000000"/>
        </p:xfrm>
        <a:graphic>
          <a:graphicData uri="http://schemas.openxmlformats.org/drawingml/2006/table">
            <a:tbl>
              <a:tblPr>
                <a:noFill/>
                <a:tableStyleId>{02FE1D2F-83B5-452A-A5BA-EA249AF84D66}</a:tableStyleId>
              </a:tblPr>
              <a:tblGrid>
                <a:gridCol w="1102875"/>
                <a:gridCol w="2799675"/>
                <a:gridCol w="4412200"/>
              </a:tblGrid>
              <a:tr h="2201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ID</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Категорія</a:t>
                      </a:r>
                      <a:endParaRPr>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Опис</a:t>
                      </a:r>
                      <a:endParaRPr>
                        <a:latin typeface="Times New Roman"/>
                        <a:ea typeface="Times New Roman"/>
                        <a:cs typeface="Times New Roman"/>
                        <a:sym typeface="Times New Roman"/>
                      </a:endParaRPr>
                    </a:p>
                  </a:txBody>
                  <a:tcPr marT="91425" marB="91425" marR="91425" marL="91425" anchor="ctr"/>
                </a:tc>
              </a:tr>
              <a:tr h="203225">
                <a:tc>
                  <a:txBody>
                    <a:bodyPr/>
                    <a:lstStyle/>
                    <a:p>
                      <a:pPr indent="0" lvl="0" marL="0" rtl="0" algn="ctr">
                        <a:spcBef>
                          <a:spcPts val="0"/>
                        </a:spcBef>
                        <a:spcAft>
                          <a:spcPts val="0"/>
                        </a:spcAft>
                        <a:buNone/>
                      </a:pPr>
                      <a:r>
                        <a:rPr lang="en" sz="1300">
                          <a:solidFill>
                            <a:schemeClr val="dk1"/>
                          </a:solidFill>
                          <a:latin typeface="Times New Roman"/>
                          <a:ea typeface="Times New Roman"/>
                          <a:cs typeface="Times New Roman"/>
                          <a:sym typeface="Times New Roman"/>
                        </a:rPr>
                        <a:t>N</a:t>
                      </a:r>
                      <a:r>
                        <a:rPr lang="en" sz="1300">
                          <a:solidFill>
                            <a:schemeClr val="dk1"/>
                          </a:solidFill>
                          <a:latin typeface="Times New Roman"/>
                          <a:ea typeface="Times New Roman"/>
                          <a:cs typeface="Times New Roman"/>
                          <a:sym typeface="Times New Roman"/>
                        </a:rPr>
                        <a:t>FR-01</a:t>
                      </a:r>
                      <a:endParaRPr sz="13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Продуктивність</a:t>
                      </a:r>
                      <a:endParaRPr sz="1300">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 sz="1300">
                          <a:latin typeface="Times New Roman"/>
                          <a:ea typeface="Times New Roman"/>
                          <a:cs typeface="Times New Roman"/>
                          <a:sym typeface="Times New Roman"/>
                        </a:rPr>
                        <a:t>Гра повинна забезпечувати</a:t>
                      </a:r>
                      <a:r>
                        <a:rPr lang="en" sz="1300">
                          <a:latin typeface="Times New Roman"/>
                          <a:ea typeface="Times New Roman"/>
                          <a:cs typeface="Times New Roman"/>
                          <a:sym typeface="Times New Roman"/>
                        </a:rPr>
                        <a:t> нормальний рівень швидкодії та оптимізації, споживати якомога менше заряду батареї пристрою</a:t>
                      </a:r>
                      <a:endParaRPr sz="1300">
                        <a:latin typeface="Times New Roman"/>
                        <a:ea typeface="Times New Roman"/>
                        <a:cs typeface="Times New Roman"/>
                        <a:sym typeface="Times New Roman"/>
                      </a:endParaRPr>
                    </a:p>
                  </a:txBody>
                  <a:tcPr marT="91425" marB="91425" marR="91425" marL="91425" anchor="ctr"/>
                </a:tc>
              </a:tr>
              <a:tr h="203225">
                <a:tc>
                  <a:txBody>
                    <a:bodyPr/>
                    <a:lstStyle/>
                    <a:p>
                      <a:pPr indent="0" lvl="0" marL="0" rtl="0" algn="ctr">
                        <a:spcBef>
                          <a:spcPts val="0"/>
                        </a:spcBef>
                        <a:spcAft>
                          <a:spcPts val="0"/>
                        </a:spcAft>
                        <a:buNone/>
                      </a:pPr>
                      <a:r>
                        <a:rPr lang="en" sz="1300">
                          <a:solidFill>
                            <a:schemeClr val="dk1"/>
                          </a:solidFill>
                          <a:latin typeface="Times New Roman"/>
                          <a:ea typeface="Times New Roman"/>
                          <a:cs typeface="Times New Roman"/>
                          <a:sym typeface="Times New Roman"/>
                        </a:rPr>
                        <a:t>N</a:t>
                      </a:r>
                      <a:r>
                        <a:rPr lang="en" sz="1300">
                          <a:solidFill>
                            <a:schemeClr val="dk1"/>
                          </a:solidFill>
                          <a:latin typeface="Times New Roman"/>
                          <a:ea typeface="Times New Roman"/>
                          <a:cs typeface="Times New Roman"/>
                          <a:sym typeface="Times New Roman"/>
                        </a:rPr>
                        <a:t>FR-02</a:t>
                      </a:r>
                      <a:endParaRPr sz="13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Надійність</a:t>
                      </a:r>
                      <a:endParaRPr sz="1300">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У випадку виникнення критичних ситуацій, помилок, гравцю мають надаватися зрозумілі та інформативні повідомлення. </a:t>
                      </a:r>
                      <a:endParaRPr sz="1300">
                        <a:latin typeface="Times New Roman"/>
                        <a:ea typeface="Times New Roman"/>
                        <a:cs typeface="Times New Roman"/>
                        <a:sym typeface="Times New Roman"/>
                      </a:endParaRPr>
                    </a:p>
                  </a:txBody>
                  <a:tcPr marT="91425" marB="91425" marR="91425" marL="91425" anchor="ctr"/>
                </a:tc>
              </a:tr>
              <a:tr h="203225">
                <a:tc>
                  <a:txBody>
                    <a:bodyPr/>
                    <a:lstStyle/>
                    <a:p>
                      <a:pPr indent="0" lvl="0" marL="0" rtl="0" algn="ctr">
                        <a:spcBef>
                          <a:spcPts val="0"/>
                        </a:spcBef>
                        <a:spcAft>
                          <a:spcPts val="0"/>
                        </a:spcAft>
                        <a:buNone/>
                      </a:pPr>
                      <a:r>
                        <a:rPr lang="en" sz="1300">
                          <a:solidFill>
                            <a:schemeClr val="dk1"/>
                          </a:solidFill>
                          <a:latin typeface="Times New Roman"/>
                          <a:ea typeface="Times New Roman"/>
                          <a:cs typeface="Times New Roman"/>
                          <a:sym typeface="Times New Roman"/>
                        </a:rPr>
                        <a:t>N</a:t>
                      </a:r>
                      <a:r>
                        <a:rPr lang="en" sz="1300">
                          <a:solidFill>
                            <a:schemeClr val="dk1"/>
                          </a:solidFill>
                          <a:latin typeface="Times New Roman"/>
                          <a:ea typeface="Times New Roman"/>
                          <a:cs typeface="Times New Roman"/>
                          <a:sym typeface="Times New Roman"/>
                        </a:rPr>
                        <a:t>FR-03</a:t>
                      </a:r>
                      <a:endParaRPr sz="13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Сумісність</a:t>
                      </a:r>
                      <a:endParaRPr sz="1300">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Гра повинна працювати на різних мобільних пристроях, щоб забезпечити доступність для широкого кола гравців</a:t>
                      </a:r>
                      <a:endParaRPr sz="1300">
                        <a:latin typeface="Times New Roman"/>
                        <a:ea typeface="Times New Roman"/>
                        <a:cs typeface="Times New Roman"/>
                        <a:sym typeface="Times New Roman"/>
                      </a:endParaRPr>
                    </a:p>
                  </a:txBody>
                  <a:tcPr marT="91425" marB="91425" marR="91425" marL="91425" anchor="ctr"/>
                </a:tc>
              </a:tr>
              <a:tr h="203225">
                <a:tc>
                  <a:txBody>
                    <a:bodyPr/>
                    <a:lstStyle/>
                    <a:p>
                      <a:pPr indent="0" lvl="0" marL="0" rtl="0" algn="ctr">
                        <a:spcBef>
                          <a:spcPts val="0"/>
                        </a:spcBef>
                        <a:spcAft>
                          <a:spcPts val="0"/>
                        </a:spcAft>
                        <a:buNone/>
                      </a:pPr>
                      <a:r>
                        <a:rPr lang="en" sz="1300">
                          <a:solidFill>
                            <a:schemeClr val="dk1"/>
                          </a:solidFill>
                          <a:latin typeface="Times New Roman"/>
                          <a:ea typeface="Times New Roman"/>
                          <a:cs typeface="Times New Roman"/>
                          <a:sym typeface="Times New Roman"/>
                        </a:rPr>
                        <a:t>N</a:t>
                      </a:r>
                      <a:r>
                        <a:rPr lang="en" sz="1300">
                          <a:solidFill>
                            <a:schemeClr val="dk1"/>
                          </a:solidFill>
                          <a:latin typeface="Times New Roman"/>
                          <a:ea typeface="Times New Roman"/>
                          <a:cs typeface="Times New Roman"/>
                          <a:sym typeface="Times New Roman"/>
                        </a:rPr>
                        <a:t>FR-04</a:t>
                      </a:r>
                      <a:endParaRPr sz="13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Безпека</a:t>
                      </a:r>
                      <a:endParaRPr sz="1300">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Гра повинна гарантувати безпеку взаємодії гравців та захист персональних даних користувачів шляхом використання зашифрованих шляхів їх передачі</a:t>
                      </a:r>
                      <a:endParaRPr sz="1300">
                        <a:latin typeface="Times New Roman"/>
                        <a:ea typeface="Times New Roman"/>
                        <a:cs typeface="Times New Roman"/>
                        <a:sym typeface="Times New Roman"/>
                      </a:endParaRPr>
                    </a:p>
                  </a:txBody>
                  <a:tcPr marT="91425" marB="91425" marR="91425" marL="91425" anchor="ctr"/>
                </a:tc>
              </a:tr>
              <a:tr h="203225">
                <a:tc>
                  <a:txBody>
                    <a:bodyPr/>
                    <a:lstStyle/>
                    <a:p>
                      <a:pPr indent="0" lvl="0" marL="0" rtl="0" algn="ctr">
                        <a:spcBef>
                          <a:spcPts val="0"/>
                        </a:spcBef>
                        <a:spcAft>
                          <a:spcPts val="0"/>
                        </a:spcAft>
                        <a:buNone/>
                      </a:pPr>
                      <a:r>
                        <a:rPr lang="en" sz="1300">
                          <a:solidFill>
                            <a:schemeClr val="dk1"/>
                          </a:solidFill>
                          <a:latin typeface="Times New Roman"/>
                          <a:ea typeface="Times New Roman"/>
                          <a:cs typeface="Times New Roman"/>
                          <a:sym typeface="Times New Roman"/>
                        </a:rPr>
                        <a:t>N</a:t>
                      </a:r>
                      <a:r>
                        <a:rPr lang="en" sz="1300">
                          <a:solidFill>
                            <a:schemeClr val="dk1"/>
                          </a:solidFill>
                          <a:latin typeface="Times New Roman"/>
                          <a:ea typeface="Times New Roman"/>
                          <a:cs typeface="Times New Roman"/>
                          <a:sym typeface="Times New Roman"/>
                        </a:rPr>
                        <a:t>FR-05</a:t>
                      </a:r>
                      <a:endParaRPr sz="13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Зручність інтерфейсу</a:t>
                      </a:r>
                      <a:endParaRPr sz="1300">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Гра повинна мати інтуїтивно зрозумілий та зручний для використання користувальницький інтерфейс</a:t>
                      </a:r>
                      <a:endParaRPr sz="13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01100"/>
            <a:ext cx="85206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Архітектура мережі програмного забезпечення</a:t>
            </a:r>
            <a:endParaRPr sz="2000">
              <a:latin typeface="Times New Roman"/>
              <a:ea typeface="Times New Roman"/>
              <a:cs typeface="Times New Roman"/>
              <a:sym typeface="Times New Roman"/>
            </a:endParaRPr>
          </a:p>
        </p:txBody>
      </p:sp>
      <p:pic>
        <p:nvPicPr>
          <p:cNvPr id="91" name="Google Shape;91;p19"/>
          <p:cNvPicPr preferRelativeResize="0"/>
          <p:nvPr/>
        </p:nvPicPr>
        <p:blipFill>
          <a:blip r:embed="rId3">
            <a:alphaModFix/>
          </a:blip>
          <a:stretch>
            <a:fillRect/>
          </a:stretch>
        </p:blipFill>
        <p:spPr>
          <a:xfrm>
            <a:off x="455913" y="999550"/>
            <a:ext cx="8232177" cy="360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64025"/>
            <a:ext cx="85206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Архітектура програмного забезпечення</a:t>
            </a:r>
            <a:endParaRPr sz="2000">
              <a:latin typeface="Times New Roman"/>
              <a:ea typeface="Times New Roman"/>
              <a:cs typeface="Times New Roman"/>
              <a:sym typeface="Times New Roman"/>
            </a:endParaRPr>
          </a:p>
        </p:txBody>
      </p:sp>
      <p:pic>
        <p:nvPicPr>
          <p:cNvPr id="97" name="Google Shape;97;p20"/>
          <p:cNvPicPr preferRelativeResize="0"/>
          <p:nvPr/>
        </p:nvPicPr>
        <p:blipFill>
          <a:blip r:embed="rId3">
            <a:alphaModFix/>
          </a:blip>
          <a:stretch>
            <a:fillRect/>
          </a:stretch>
        </p:blipFill>
        <p:spPr>
          <a:xfrm>
            <a:off x="2631575" y="500975"/>
            <a:ext cx="3880840" cy="4510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92625"/>
            <a:ext cx="8520600" cy="3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Демонстрація програмного забезпечення</a:t>
            </a:r>
            <a:endParaRPr sz="2000">
              <a:latin typeface="Times New Roman"/>
              <a:ea typeface="Times New Roman"/>
              <a:cs typeface="Times New Roman"/>
              <a:sym typeface="Times New Roman"/>
            </a:endParaRPr>
          </a:p>
        </p:txBody>
      </p:sp>
      <p:pic>
        <p:nvPicPr>
          <p:cNvPr id="103" name="Google Shape;103;p21" title="Демонстрація курсової роботи">
            <a:hlinkClick r:id="rId3"/>
          </p:cNvPr>
          <p:cNvPicPr preferRelativeResize="0"/>
          <p:nvPr/>
        </p:nvPicPr>
        <p:blipFill>
          <a:blip r:embed="rId4">
            <a:alphaModFix/>
          </a:blip>
          <a:stretch>
            <a:fillRect/>
          </a:stretch>
        </p:blipFill>
        <p:spPr>
          <a:xfrm>
            <a:off x="890276" y="758275"/>
            <a:ext cx="7363450" cy="414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