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7" r:id="rId4"/>
    <p:sldId id="264" r:id="rId5"/>
    <p:sldId id="265" r:id="rId6"/>
    <p:sldId id="263" r:id="rId7"/>
    <p:sldId id="260" r:id="rId8"/>
    <p:sldId id="261"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86" d="100"/>
          <a:sy n="86"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268391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187512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8646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84211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97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56369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70965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148743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82564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D27D67-D2AD-4391-8048-86D19DD30480}"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272433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D27D67-D2AD-4391-8048-86D19DD30480}"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263716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D27D67-D2AD-4391-8048-86D19DD30480}"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34607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D27D67-D2AD-4391-8048-86D19DD30480}"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190032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27D67-D2AD-4391-8048-86D19DD30480}"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189475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D27D67-D2AD-4391-8048-86D19DD30480}"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233904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D27D67-D2AD-4391-8048-86D19DD30480}"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D788E-56FE-4FE7-9B6F-191FA5C46731}" type="slidenum">
              <a:rPr lang="en-US" smtClean="0"/>
              <a:t>‹#›</a:t>
            </a:fld>
            <a:endParaRPr lang="en-US"/>
          </a:p>
        </p:txBody>
      </p:sp>
    </p:spTree>
    <p:extLst>
      <p:ext uri="{BB962C8B-B14F-4D97-AF65-F5344CB8AC3E}">
        <p14:creationId xmlns:p14="http://schemas.microsoft.com/office/powerpoint/2010/main" val="167541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D27D67-D2AD-4391-8048-86D19DD30480}" type="datetimeFigureOut">
              <a:rPr lang="en-US" smtClean="0"/>
              <a:t>9/6/2021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6D788E-56FE-4FE7-9B6F-191FA5C46731}" type="slidenum">
              <a:rPr lang="en-US" smtClean="0"/>
              <a:t>‹#›</a:t>
            </a:fld>
            <a:endParaRPr lang="en-US"/>
          </a:p>
        </p:txBody>
      </p:sp>
    </p:spTree>
    <p:extLst>
      <p:ext uri="{BB962C8B-B14F-4D97-AF65-F5344CB8AC3E}">
        <p14:creationId xmlns:p14="http://schemas.microsoft.com/office/powerpoint/2010/main" val="3766430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G2M CASE STUDY</a:t>
            </a:r>
            <a:endParaRPr lang="en-US" dirty="0"/>
          </a:p>
        </p:txBody>
      </p:sp>
      <p:sp>
        <p:nvSpPr>
          <p:cNvPr id="3" name="Subtitle 2"/>
          <p:cNvSpPr>
            <a:spLocks noGrp="1"/>
          </p:cNvSpPr>
          <p:nvPr>
            <p:ph type="subTitle" idx="1"/>
          </p:nvPr>
        </p:nvSpPr>
        <p:spPr/>
        <p:txBody>
          <a:bodyPr/>
          <a:lstStyle/>
          <a:p>
            <a:r>
              <a:rPr lang="en-US" dirty="0" smtClean="0"/>
              <a:t>Exploratory Data Analysis for Cab services</a:t>
            </a:r>
            <a:endParaRPr lang="en-US" dirty="0"/>
          </a:p>
        </p:txBody>
      </p:sp>
    </p:spTree>
    <p:extLst>
      <p:ext uri="{BB962C8B-B14F-4D97-AF65-F5344CB8AC3E}">
        <p14:creationId xmlns:p14="http://schemas.microsoft.com/office/powerpoint/2010/main" val="212040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solidFill>
                  <a:srgbClr val="4A5950"/>
                </a:solidFill>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a:t>
            </a:r>
            <a:r>
              <a:rPr lang="en-US" dirty="0" smtClean="0">
                <a:solidFill>
                  <a:srgbClr val="4A5950"/>
                </a:solidFill>
                <a:latin typeface="Lato Extended"/>
              </a:rPr>
              <a:t>market </a:t>
            </a:r>
            <a:r>
              <a:rPr lang="en-US" dirty="0">
                <a:solidFill>
                  <a:srgbClr val="4A5950"/>
                </a:solidFill>
                <a:latin typeface="Lato Extended"/>
              </a:rPr>
              <a:t>before taking final decision</a:t>
            </a:r>
            <a:r>
              <a:rPr lang="en-US" dirty="0" smtClean="0">
                <a:solidFill>
                  <a:srgbClr val="4A5950"/>
                </a:solidFill>
                <a:latin typeface="Lato Extended"/>
              </a:rPr>
              <a:t>.</a:t>
            </a:r>
          </a:p>
          <a:p>
            <a:r>
              <a:rPr lang="en-US" dirty="0" smtClean="0">
                <a:solidFill>
                  <a:srgbClr val="4A5950"/>
                </a:solidFill>
                <a:latin typeface="Lato Extended"/>
              </a:rPr>
              <a:t>The presentation below is an analysis of data </a:t>
            </a:r>
            <a:endParaRPr lang="en-US" dirty="0"/>
          </a:p>
        </p:txBody>
      </p:sp>
    </p:spTree>
    <p:extLst>
      <p:ext uri="{BB962C8B-B14F-4D97-AF65-F5344CB8AC3E}">
        <p14:creationId xmlns:p14="http://schemas.microsoft.com/office/powerpoint/2010/main" val="24603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sp>
        <p:nvSpPr>
          <p:cNvPr id="3" name="Content Placeholder 2"/>
          <p:cNvSpPr>
            <a:spLocks noGrp="1"/>
          </p:cNvSpPr>
          <p:nvPr>
            <p:ph sz="half" idx="1"/>
          </p:nvPr>
        </p:nvSpPr>
        <p:spPr/>
        <p:txBody>
          <a:bodyPr/>
          <a:lstStyle/>
          <a:p>
            <a:r>
              <a:rPr lang="en-US" dirty="0" smtClean="0"/>
              <a:t>The correlation matrix shows the relationship between various fields, with cost of trip and price charged being the most correlated.</a:t>
            </a:r>
          </a:p>
          <a:p>
            <a:endParaRPr lang="en-US" dirty="0"/>
          </a:p>
        </p:txBody>
      </p:sp>
      <p:pic>
        <p:nvPicPr>
          <p:cNvPr id="5" name="Content Placeholder 4"/>
          <p:cNvPicPr>
            <a:picLocks noGrp="1" noChangeAspect="1"/>
          </p:cNvPicPr>
          <p:nvPr>
            <p:ph sz="half" idx="2"/>
          </p:nvPr>
        </p:nvPicPr>
        <p:blipFill>
          <a:blip r:embed="rId2"/>
          <a:stretch>
            <a:fillRect/>
          </a:stretch>
        </p:blipFill>
        <p:spPr>
          <a:xfrm>
            <a:off x="4975667" y="2160589"/>
            <a:ext cx="4768789" cy="3638045"/>
          </a:xfrm>
          <a:prstGeom prst="rect">
            <a:avLst/>
          </a:prstGeom>
        </p:spPr>
      </p:pic>
    </p:spTree>
    <p:extLst>
      <p:ext uri="{BB962C8B-B14F-4D97-AF65-F5344CB8AC3E}">
        <p14:creationId xmlns:p14="http://schemas.microsoft.com/office/powerpoint/2010/main" val="413871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by Age</a:t>
            </a:r>
            <a:endParaRPr lang="en-US" dirty="0"/>
          </a:p>
        </p:txBody>
      </p:sp>
      <p:sp>
        <p:nvSpPr>
          <p:cNvPr id="3" name="Content Placeholder 2"/>
          <p:cNvSpPr>
            <a:spLocks noGrp="1"/>
          </p:cNvSpPr>
          <p:nvPr>
            <p:ph sz="half" idx="1"/>
          </p:nvPr>
        </p:nvSpPr>
        <p:spPr/>
        <p:txBody>
          <a:bodyPr/>
          <a:lstStyle/>
          <a:p>
            <a:r>
              <a:rPr lang="en-US" dirty="0" smtClean="0"/>
              <a:t>The illustration shows that income is high before the age of 40 with a steep descent after 40. the income is averagely low from 40 to 60 years.</a:t>
            </a:r>
            <a:endParaRPr lang="en-US" dirty="0"/>
          </a:p>
        </p:txBody>
      </p:sp>
      <p:pic>
        <p:nvPicPr>
          <p:cNvPr id="5" name="Content Placeholder 4"/>
          <p:cNvPicPr>
            <a:picLocks noGrp="1" noChangeAspect="1"/>
          </p:cNvPicPr>
          <p:nvPr>
            <p:ph sz="half" idx="2"/>
          </p:nvPr>
        </p:nvPicPr>
        <p:blipFill>
          <a:blip r:embed="rId2"/>
          <a:stretch>
            <a:fillRect/>
          </a:stretch>
        </p:blipFill>
        <p:spPr>
          <a:xfrm>
            <a:off x="5089525" y="2409973"/>
            <a:ext cx="4184650" cy="3382666"/>
          </a:xfrm>
          <a:prstGeom prst="rect">
            <a:avLst/>
          </a:prstGeom>
        </p:spPr>
      </p:pic>
    </p:spTree>
    <p:extLst>
      <p:ext uri="{BB962C8B-B14F-4D97-AF65-F5344CB8AC3E}">
        <p14:creationId xmlns:p14="http://schemas.microsoft.com/office/powerpoint/2010/main" val="409473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Proft</a:t>
            </a:r>
            <a:r>
              <a:rPr lang="en-US" dirty="0" smtClean="0"/>
              <a:t> &amp; Cost of Trip per Company</a:t>
            </a:r>
            <a:endParaRPr lang="en-US" dirty="0"/>
          </a:p>
        </p:txBody>
      </p:sp>
      <p:sp>
        <p:nvSpPr>
          <p:cNvPr id="3" name="Content Placeholder 2"/>
          <p:cNvSpPr>
            <a:spLocks noGrp="1"/>
          </p:cNvSpPr>
          <p:nvPr>
            <p:ph sz="half" idx="1"/>
          </p:nvPr>
        </p:nvSpPr>
        <p:spPr/>
        <p:txBody>
          <a:bodyPr/>
          <a:lstStyle/>
          <a:p>
            <a:r>
              <a:rPr lang="en-US" dirty="0" smtClean="0"/>
              <a:t>The profit for both companies is relatively low as compared to its costs of trips. This means that both companies are operating as losses</a:t>
            </a:r>
            <a:endParaRPr lang="en-US" dirty="0"/>
          </a:p>
        </p:txBody>
      </p:sp>
      <p:pic>
        <p:nvPicPr>
          <p:cNvPr id="5" name="Content Placeholder 4"/>
          <p:cNvPicPr>
            <a:picLocks noGrp="1" noChangeAspect="1"/>
          </p:cNvPicPr>
          <p:nvPr>
            <p:ph sz="half" idx="2"/>
          </p:nvPr>
        </p:nvPicPr>
        <p:blipFill>
          <a:blip r:embed="rId2"/>
          <a:stretch>
            <a:fillRect/>
          </a:stretch>
        </p:blipFill>
        <p:spPr>
          <a:xfrm>
            <a:off x="5089525" y="2357702"/>
            <a:ext cx="4184650" cy="3487208"/>
          </a:xfrm>
          <a:prstGeom prst="rect">
            <a:avLst/>
          </a:prstGeom>
        </p:spPr>
      </p:pic>
    </p:spTree>
    <p:extLst>
      <p:ext uri="{BB962C8B-B14F-4D97-AF65-F5344CB8AC3E}">
        <p14:creationId xmlns:p14="http://schemas.microsoft.com/office/powerpoint/2010/main" val="262373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by gender</a:t>
            </a:r>
            <a:endParaRPr lang="en-US" dirty="0"/>
          </a:p>
        </p:txBody>
      </p:sp>
      <p:sp>
        <p:nvSpPr>
          <p:cNvPr id="3" name="Content Placeholder 2"/>
          <p:cNvSpPr>
            <a:spLocks noGrp="1"/>
          </p:cNvSpPr>
          <p:nvPr>
            <p:ph sz="half" idx="1"/>
          </p:nvPr>
        </p:nvSpPr>
        <p:spPr/>
        <p:txBody>
          <a:bodyPr/>
          <a:lstStyle/>
          <a:p>
            <a:r>
              <a:rPr lang="en-US" dirty="0" smtClean="0"/>
              <a:t>The customers’ income varies according to gender. </a:t>
            </a:r>
            <a:r>
              <a:rPr lang="en-US" dirty="0" smtClean="0"/>
              <a:t>The male gender is reported to have higher income than the female gender.</a:t>
            </a:r>
            <a:endParaRPr lang="en-US" dirty="0"/>
          </a:p>
        </p:txBody>
      </p:sp>
      <p:pic>
        <p:nvPicPr>
          <p:cNvPr id="5" name="Content Placeholder 4"/>
          <p:cNvPicPr>
            <a:picLocks noGrp="1" noChangeAspect="1"/>
          </p:cNvPicPr>
          <p:nvPr>
            <p:ph sz="half" idx="2"/>
          </p:nvPr>
        </p:nvPicPr>
        <p:blipFill>
          <a:blip r:embed="rId2"/>
          <a:stretch>
            <a:fillRect/>
          </a:stretch>
        </p:blipFill>
        <p:spPr>
          <a:xfrm>
            <a:off x="5089525" y="2425196"/>
            <a:ext cx="4184650" cy="3352220"/>
          </a:xfrm>
          <a:prstGeom prst="rect">
            <a:avLst/>
          </a:prstGeom>
        </p:spPr>
      </p:pic>
    </p:spTree>
    <p:extLst>
      <p:ext uri="{BB962C8B-B14F-4D97-AF65-F5344CB8AC3E}">
        <p14:creationId xmlns:p14="http://schemas.microsoft.com/office/powerpoint/2010/main" val="27229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and cab users by city</a:t>
            </a:r>
            <a:endParaRPr lang="en-US" dirty="0"/>
          </a:p>
        </p:txBody>
      </p:sp>
      <p:sp>
        <p:nvSpPr>
          <p:cNvPr id="3" name="Content Placeholder 2"/>
          <p:cNvSpPr>
            <a:spLocks noGrp="1"/>
          </p:cNvSpPr>
          <p:nvPr>
            <p:ph sz="half" idx="1"/>
          </p:nvPr>
        </p:nvSpPr>
        <p:spPr/>
        <p:txBody>
          <a:bodyPr/>
          <a:lstStyle/>
          <a:p>
            <a:r>
              <a:rPr lang="en-US" dirty="0" smtClean="0"/>
              <a:t>Less than 25% of all population in every city use cabs. </a:t>
            </a:r>
            <a:r>
              <a:rPr lang="en-US" dirty="0" smtClean="0"/>
              <a:t>Three cities have no users of cab rides at all. </a:t>
            </a:r>
            <a:endParaRPr lang="en-US" dirty="0"/>
          </a:p>
        </p:txBody>
      </p:sp>
      <p:pic>
        <p:nvPicPr>
          <p:cNvPr id="5" name="Content Placeholder 4"/>
          <p:cNvPicPr>
            <a:picLocks noGrp="1" noChangeAspect="1"/>
          </p:cNvPicPr>
          <p:nvPr>
            <p:ph sz="half" idx="2"/>
          </p:nvPr>
        </p:nvPicPr>
        <p:blipFill>
          <a:blip r:embed="rId2"/>
          <a:stretch>
            <a:fillRect/>
          </a:stretch>
        </p:blipFill>
        <p:spPr>
          <a:xfrm>
            <a:off x="5089525" y="2523257"/>
            <a:ext cx="4184650" cy="3156099"/>
          </a:xfrm>
          <a:prstGeom prst="rect">
            <a:avLst/>
          </a:prstGeom>
        </p:spPr>
      </p:pic>
    </p:spTree>
    <p:extLst>
      <p:ext uri="{BB962C8B-B14F-4D97-AF65-F5344CB8AC3E}">
        <p14:creationId xmlns:p14="http://schemas.microsoft.com/office/powerpoint/2010/main" val="173645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 users per city</a:t>
            </a:r>
            <a:endParaRPr lang="en-US" dirty="0"/>
          </a:p>
        </p:txBody>
      </p:sp>
      <p:sp>
        <p:nvSpPr>
          <p:cNvPr id="3" name="Content Placeholder 2"/>
          <p:cNvSpPr>
            <a:spLocks noGrp="1"/>
          </p:cNvSpPr>
          <p:nvPr>
            <p:ph sz="half" idx="1"/>
          </p:nvPr>
        </p:nvSpPr>
        <p:spPr/>
        <p:txBody>
          <a:bodyPr/>
          <a:lstStyle/>
          <a:p>
            <a:r>
              <a:rPr lang="en-US" dirty="0" smtClean="0"/>
              <a:t>New York City has the majority of cab users which is close to 300,000 users.  This is followed by San Francisco whose users are close to 200,000. the city with least cab users is Pittsburg whose users are less than 50,000.</a:t>
            </a:r>
            <a:endParaRPr lang="en-US" dirty="0"/>
          </a:p>
        </p:txBody>
      </p:sp>
      <p:pic>
        <p:nvPicPr>
          <p:cNvPr id="7" name="Content Placeholder 6"/>
          <p:cNvPicPr>
            <a:picLocks noGrp="1" noChangeAspect="1"/>
          </p:cNvPicPr>
          <p:nvPr>
            <p:ph sz="half" idx="2"/>
          </p:nvPr>
        </p:nvPicPr>
        <p:blipFill>
          <a:blip r:embed="rId2"/>
          <a:stretch>
            <a:fillRect/>
          </a:stretch>
        </p:blipFill>
        <p:spPr>
          <a:xfrm>
            <a:off x="5305425" y="2434431"/>
            <a:ext cx="3752850" cy="3333750"/>
          </a:xfrm>
          <a:prstGeom prst="rect">
            <a:avLst/>
          </a:prstGeom>
        </p:spPr>
      </p:pic>
    </p:spTree>
    <p:extLst>
      <p:ext uri="{BB962C8B-B14F-4D97-AF65-F5344CB8AC3E}">
        <p14:creationId xmlns:p14="http://schemas.microsoft.com/office/powerpoint/2010/main" val="225676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a:t>
            </a:r>
            <a:endParaRPr lang="en-US" dirty="0"/>
          </a:p>
        </p:txBody>
      </p:sp>
    </p:spTree>
    <p:extLst>
      <p:ext uri="{BB962C8B-B14F-4D97-AF65-F5344CB8AC3E}">
        <p14:creationId xmlns:p14="http://schemas.microsoft.com/office/powerpoint/2010/main" val="28192081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173</TotalTime>
  <Words>267</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Lato Extended</vt:lpstr>
      <vt:lpstr>Trebuchet MS</vt:lpstr>
      <vt:lpstr>Wingdings 3</vt:lpstr>
      <vt:lpstr>Facet</vt:lpstr>
      <vt:lpstr>G2M CASE STUDY</vt:lpstr>
      <vt:lpstr>BACKGROUND</vt:lpstr>
      <vt:lpstr>Correlation Matrix</vt:lpstr>
      <vt:lpstr>Income by Age</vt:lpstr>
      <vt:lpstr>Proft &amp; Cost of Trip per Company</vt:lpstr>
      <vt:lpstr>Income by gender</vt:lpstr>
      <vt:lpstr>Population and cab users by city</vt:lpstr>
      <vt:lpstr>Cab users per city</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2021-09-06T13:07:15Z</dcterms:created>
  <dcterms:modified xsi:type="dcterms:W3CDTF">2021-09-06T19:53:09Z</dcterms:modified>
</cp:coreProperties>
</file>