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7" r:id="rId12"/>
    <p:sldId id="299" r:id="rId13"/>
    <p:sldId id="300" r:id="rId14"/>
  </p:sldIdLst>
  <p:sldSz cx="9144000" cy="5143500" type="screen16x9"/>
  <p:notesSz cx="6858000" cy="9144000"/>
  <p:embeddedFontLst>
    <p:embeddedFont>
      <p:font typeface="Anek Devanagari" panose="020B0604020202020204" charset="0"/>
      <p:regular r:id="rId16"/>
      <p:bold r:id="rId17"/>
    </p:embeddedFont>
    <p:embeddedFont>
      <p:font typeface="Bebas Neue" panose="020B0606020202050201" pitchFamily="34" charset="0"/>
      <p:regular r:id="rId18"/>
    </p:embeddedFont>
    <p:embeddedFont>
      <p:font typeface="Krub Medium" panose="00000600000000000000" pitchFamily="2" charset="-34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5C3"/>
    <a:srgbClr val="F7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EC3AD-74FB-4EEC-904F-24E91B74160F}">
  <a:tblStyle styleId="{EDFEC3AD-74FB-4EEC-904F-24E91B741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75947c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75947c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735ea88e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735ea88e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3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20950" y="1396600"/>
            <a:ext cx="51021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0950" y="3802875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703850" y="1617725"/>
            <a:ext cx="5736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703850" y="3128875"/>
            <a:ext cx="57363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0475" y="2437650"/>
            <a:ext cx="4360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0475" y="1615500"/>
            <a:ext cx="43602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040475" y="3111000"/>
            <a:ext cx="43602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3020488" y="110125"/>
            <a:ext cx="750900" cy="750900"/>
            <a:chOff x="3020488" y="110125"/>
            <a:chExt cx="750900" cy="750900"/>
          </a:xfrm>
        </p:grpSpPr>
        <p:sp>
          <p:nvSpPr>
            <p:cNvPr id="17" name="Google Shape;17;p3"/>
            <p:cNvSpPr/>
            <p:nvPr/>
          </p:nvSpPr>
          <p:spPr>
            <a:xfrm>
              <a:off x="3020488" y="11012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3"/>
            <p:cNvGrpSpPr/>
            <p:nvPr/>
          </p:nvGrpSpPr>
          <p:grpSpPr>
            <a:xfrm>
              <a:off x="3203443" y="293091"/>
              <a:ext cx="384977" cy="384977"/>
              <a:chOff x="2708775" y="1589925"/>
              <a:chExt cx="966550" cy="96655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708775" y="1589925"/>
                <a:ext cx="966550" cy="966550"/>
              </a:xfrm>
              <a:custGeom>
                <a:avLst/>
                <a:gdLst/>
                <a:ahLst/>
                <a:cxnLst/>
                <a:rect l="l" t="t" r="r" b="b"/>
                <a:pathLst>
                  <a:path w="38662" h="38662" extrusionOk="0">
                    <a:moveTo>
                      <a:pt x="19348" y="6471"/>
                    </a:moveTo>
                    <a:cubicBezTo>
                      <a:pt x="26486" y="6471"/>
                      <a:pt x="32257" y="12242"/>
                      <a:pt x="32257" y="19347"/>
                    </a:cubicBezTo>
                    <a:cubicBezTo>
                      <a:pt x="32257" y="26486"/>
                      <a:pt x="26453" y="32256"/>
                      <a:pt x="19348" y="32256"/>
                    </a:cubicBezTo>
                    <a:cubicBezTo>
                      <a:pt x="12242" y="32256"/>
                      <a:pt x="6472" y="26486"/>
                      <a:pt x="6472" y="19347"/>
                    </a:cubicBezTo>
                    <a:cubicBezTo>
                      <a:pt x="6472" y="12242"/>
                      <a:pt x="12242" y="6471"/>
                      <a:pt x="19348" y="6471"/>
                    </a:cubicBezTo>
                    <a:close/>
                    <a:moveTo>
                      <a:pt x="14911" y="0"/>
                    </a:moveTo>
                    <a:lnTo>
                      <a:pt x="14911" y="3369"/>
                    </a:lnTo>
                    <a:cubicBezTo>
                      <a:pt x="13610" y="3769"/>
                      <a:pt x="12343" y="4270"/>
                      <a:pt x="11175" y="4937"/>
                    </a:cubicBezTo>
                    <a:lnTo>
                      <a:pt x="8807" y="2535"/>
                    </a:lnTo>
                    <a:lnTo>
                      <a:pt x="2569" y="8806"/>
                    </a:lnTo>
                    <a:lnTo>
                      <a:pt x="4937" y="11175"/>
                    </a:lnTo>
                    <a:cubicBezTo>
                      <a:pt x="4270" y="12342"/>
                      <a:pt x="3770" y="13543"/>
                      <a:pt x="3403" y="14877"/>
                    </a:cubicBezTo>
                    <a:lnTo>
                      <a:pt x="0" y="14877"/>
                    </a:lnTo>
                    <a:lnTo>
                      <a:pt x="0" y="23784"/>
                    </a:lnTo>
                    <a:lnTo>
                      <a:pt x="3403" y="23784"/>
                    </a:lnTo>
                    <a:cubicBezTo>
                      <a:pt x="3770" y="25085"/>
                      <a:pt x="4270" y="26319"/>
                      <a:pt x="4937" y="27486"/>
                    </a:cubicBezTo>
                    <a:lnTo>
                      <a:pt x="2569" y="29855"/>
                    </a:lnTo>
                    <a:lnTo>
                      <a:pt x="8807" y="36126"/>
                    </a:lnTo>
                    <a:lnTo>
                      <a:pt x="11175" y="33758"/>
                    </a:lnTo>
                    <a:cubicBezTo>
                      <a:pt x="12343" y="34425"/>
                      <a:pt x="13577" y="34925"/>
                      <a:pt x="14911" y="35292"/>
                    </a:cubicBezTo>
                    <a:lnTo>
                      <a:pt x="14911" y="38661"/>
                    </a:lnTo>
                    <a:lnTo>
                      <a:pt x="23784" y="38661"/>
                    </a:lnTo>
                    <a:lnTo>
                      <a:pt x="23784" y="35292"/>
                    </a:lnTo>
                    <a:cubicBezTo>
                      <a:pt x="25085" y="34892"/>
                      <a:pt x="26319" y="34425"/>
                      <a:pt x="27487" y="33758"/>
                    </a:cubicBezTo>
                    <a:lnTo>
                      <a:pt x="29855" y="36126"/>
                    </a:lnTo>
                    <a:lnTo>
                      <a:pt x="36126" y="29855"/>
                    </a:lnTo>
                    <a:lnTo>
                      <a:pt x="33758" y="27486"/>
                    </a:lnTo>
                    <a:cubicBezTo>
                      <a:pt x="34425" y="26319"/>
                      <a:pt x="34925" y="25118"/>
                      <a:pt x="35292" y="23784"/>
                    </a:cubicBezTo>
                    <a:lnTo>
                      <a:pt x="38661" y="23784"/>
                    </a:lnTo>
                    <a:lnTo>
                      <a:pt x="38661" y="14877"/>
                    </a:lnTo>
                    <a:lnTo>
                      <a:pt x="35292" y="14877"/>
                    </a:lnTo>
                    <a:cubicBezTo>
                      <a:pt x="34925" y="13610"/>
                      <a:pt x="34425" y="12342"/>
                      <a:pt x="33758" y="11175"/>
                    </a:cubicBezTo>
                    <a:lnTo>
                      <a:pt x="36126" y="8806"/>
                    </a:lnTo>
                    <a:lnTo>
                      <a:pt x="29855" y="2535"/>
                    </a:lnTo>
                    <a:lnTo>
                      <a:pt x="27487" y="4937"/>
                    </a:lnTo>
                    <a:cubicBezTo>
                      <a:pt x="26319" y="4270"/>
                      <a:pt x="25118" y="3769"/>
                      <a:pt x="23784" y="3369"/>
                    </a:cubicBezTo>
                    <a:lnTo>
                      <a:pt x="237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991475" y="1872625"/>
                <a:ext cx="402800" cy="4028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16112" extrusionOk="0">
                    <a:moveTo>
                      <a:pt x="8040" y="0"/>
                    </a:moveTo>
                    <a:cubicBezTo>
                      <a:pt x="3603" y="0"/>
                      <a:pt x="0" y="3603"/>
                      <a:pt x="0" y="8039"/>
                    </a:cubicBezTo>
                    <a:cubicBezTo>
                      <a:pt x="0" y="12476"/>
                      <a:pt x="3603" y="16112"/>
                      <a:pt x="8040" y="16112"/>
                    </a:cubicBezTo>
                    <a:cubicBezTo>
                      <a:pt x="12476" y="16112"/>
                      <a:pt x="16112" y="12476"/>
                      <a:pt x="16112" y="8039"/>
                    </a:cubicBezTo>
                    <a:cubicBezTo>
                      <a:pt x="16112" y="3603"/>
                      <a:pt x="12476" y="0"/>
                      <a:pt x="8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586700"/>
            <a:ext cx="58545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2477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45525" y="2977550"/>
            <a:ext cx="2573700" cy="40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62477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45525" y="3529475"/>
            <a:ext cx="25737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2213025" y="4301713"/>
            <a:ext cx="750900" cy="750900"/>
            <a:chOff x="974075" y="4101488"/>
            <a:chExt cx="750900" cy="750900"/>
          </a:xfrm>
        </p:grpSpPr>
        <p:sp>
          <p:nvSpPr>
            <p:cNvPr id="31" name="Google Shape;31;p5"/>
            <p:cNvSpPr/>
            <p:nvPr/>
          </p:nvSpPr>
          <p:spPr>
            <a:xfrm>
              <a:off x="974075" y="41014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46521" y="4307575"/>
              <a:ext cx="406012" cy="389122"/>
            </a:xfrm>
            <a:custGeom>
              <a:avLst/>
              <a:gdLst/>
              <a:ahLst/>
              <a:cxnLst/>
              <a:rect l="l" t="t" r="r" b="b"/>
              <a:pathLst>
                <a:path w="28054" h="26887" extrusionOk="0">
                  <a:moveTo>
                    <a:pt x="13677" y="1"/>
                  </a:moveTo>
                  <a:cubicBezTo>
                    <a:pt x="12109" y="1"/>
                    <a:pt x="10775" y="1302"/>
                    <a:pt x="10775" y="2903"/>
                  </a:cubicBezTo>
                  <a:cubicBezTo>
                    <a:pt x="10775" y="4504"/>
                    <a:pt x="12042" y="5838"/>
                    <a:pt x="13677" y="5838"/>
                  </a:cubicBezTo>
                  <a:lnTo>
                    <a:pt x="13710" y="5838"/>
                  </a:lnTo>
                  <a:lnTo>
                    <a:pt x="14344" y="8374"/>
                  </a:lnTo>
                  <a:cubicBezTo>
                    <a:pt x="12943" y="8874"/>
                    <a:pt x="11842" y="10041"/>
                    <a:pt x="11442" y="11476"/>
                  </a:cubicBezTo>
                  <a:lnTo>
                    <a:pt x="5838" y="10408"/>
                  </a:lnTo>
                  <a:lnTo>
                    <a:pt x="5838" y="10375"/>
                  </a:lnTo>
                  <a:cubicBezTo>
                    <a:pt x="5838" y="8807"/>
                    <a:pt x="4537" y="7473"/>
                    <a:pt x="2936" y="7473"/>
                  </a:cubicBezTo>
                  <a:cubicBezTo>
                    <a:pt x="1335" y="7473"/>
                    <a:pt x="0" y="8740"/>
                    <a:pt x="0" y="10375"/>
                  </a:cubicBezTo>
                  <a:cubicBezTo>
                    <a:pt x="0" y="11976"/>
                    <a:pt x="1301" y="13310"/>
                    <a:pt x="2936" y="13310"/>
                  </a:cubicBezTo>
                  <a:cubicBezTo>
                    <a:pt x="4170" y="13310"/>
                    <a:pt x="5204" y="12510"/>
                    <a:pt x="5638" y="11409"/>
                  </a:cubicBezTo>
                  <a:lnTo>
                    <a:pt x="11208" y="12477"/>
                  </a:lnTo>
                  <a:lnTo>
                    <a:pt x="11208" y="12843"/>
                  </a:lnTo>
                  <a:cubicBezTo>
                    <a:pt x="11208" y="14778"/>
                    <a:pt x="12343" y="16379"/>
                    <a:pt x="14010" y="17147"/>
                  </a:cubicBezTo>
                  <a:lnTo>
                    <a:pt x="12676" y="21116"/>
                  </a:lnTo>
                  <a:cubicBezTo>
                    <a:pt x="12543" y="21116"/>
                    <a:pt x="12376" y="21049"/>
                    <a:pt x="12276" y="21049"/>
                  </a:cubicBezTo>
                  <a:cubicBezTo>
                    <a:pt x="10675" y="21049"/>
                    <a:pt x="9340" y="22350"/>
                    <a:pt x="9340" y="23985"/>
                  </a:cubicBezTo>
                  <a:cubicBezTo>
                    <a:pt x="9340" y="25553"/>
                    <a:pt x="10641" y="26887"/>
                    <a:pt x="12276" y="26887"/>
                  </a:cubicBezTo>
                  <a:cubicBezTo>
                    <a:pt x="13844" y="26887"/>
                    <a:pt x="15178" y="25619"/>
                    <a:pt x="15178" y="23985"/>
                  </a:cubicBezTo>
                  <a:cubicBezTo>
                    <a:pt x="15178" y="22884"/>
                    <a:pt x="14544" y="21950"/>
                    <a:pt x="13677" y="21450"/>
                  </a:cubicBezTo>
                  <a:lnTo>
                    <a:pt x="15011" y="17480"/>
                  </a:lnTo>
                  <a:cubicBezTo>
                    <a:pt x="15345" y="17547"/>
                    <a:pt x="15678" y="17614"/>
                    <a:pt x="16012" y="17614"/>
                  </a:cubicBezTo>
                  <a:cubicBezTo>
                    <a:pt x="17546" y="17614"/>
                    <a:pt x="18981" y="16846"/>
                    <a:pt x="19815" y="15679"/>
                  </a:cubicBezTo>
                  <a:lnTo>
                    <a:pt x="22383" y="17180"/>
                  </a:lnTo>
                  <a:cubicBezTo>
                    <a:pt x="22283" y="17480"/>
                    <a:pt x="22216" y="17847"/>
                    <a:pt x="22216" y="18181"/>
                  </a:cubicBezTo>
                  <a:cubicBezTo>
                    <a:pt x="22216" y="19782"/>
                    <a:pt x="23517" y="21116"/>
                    <a:pt x="25152" y="21116"/>
                  </a:cubicBezTo>
                  <a:cubicBezTo>
                    <a:pt x="26786" y="21116"/>
                    <a:pt x="28054" y="19815"/>
                    <a:pt x="28054" y="18181"/>
                  </a:cubicBezTo>
                  <a:cubicBezTo>
                    <a:pt x="28054" y="16546"/>
                    <a:pt x="26686" y="15312"/>
                    <a:pt x="25118" y="15312"/>
                  </a:cubicBezTo>
                  <a:cubicBezTo>
                    <a:pt x="24218" y="15312"/>
                    <a:pt x="23451" y="15679"/>
                    <a:pt x="22883" y="16313"/>
                  </a:cubicBezTo>
                  <a:lnTo>
                    <a:pt x="20315" y="14812"/>
                  </a:lnTo>
                  <a:cubicBezTo>
                    <a:pt x="20548" y="14211"/>
                    <a:pt x="20715" y="13544"/>
                    <a:pt x="20715" y="12843"/>
                  </a:cubicBezTo>
                  <a:cubicBezTo>
                    <a:pt x="20715" y="12376"/>
                    <a:pt x="20649" y="11876"/>
                    <a:pt x="20515" y="11476"/>
                  </a:cubicBezTo>
                  <a:lnTo>
                    <a:pt x="22050" y="10809"/>
                  </a:lnTo>
                  <a:cubicBezTo>
                    <a:pt x="22550" y="11609"/>
                    <a:pt x="23484" y="12110"/>
                    <a:pt x="24485" y="12110"/>
                  </a:cubicBezTo>
                  <a:cubicBezTo>
                    <a:pt x="26052" y="12110"/>
                    <a:pt x="27387" y="10809"/>
                    <a:pt x="27387" y="9174"/>
                  </a:cubicBezTo>
                  <a:cubicBezTo>
                    <a:pt x="27387" y="7606"/>
                    <a:pt x="26119" y="6272"/>
                    <a:pt x="24485" y="6272"/>
                  </a:cubicBezTo>
                  <a:cubicBezTo>
                    <a:pt x="22850" y="6272"/>
                    <a:pt x="21549" y="7540"/>
                    <a:pt x="21549" y="9174"/>
                  </a:cubicBezTo>
                  <a:cubicBezTo>
                    <a:pt x="21549" y="9374"/>
                    <a:pt x="21616" y="9641"/>
                    <a:pt x="21649" y="9841"/>
                  </a:cubicBezTo>
                  <a:lnTo>
                    <a:pt x="20115" y="10508"/>
                  </a:lnTo>
                  <a:cubicBezTo>
                    <a:pt x="19281" y="9041"/>
                    <a:pt x="17713" y="8073"/>
                    <a:pt x="15979" y="8073"/>
                  </a:cubicBezTo>
                  <a:cubicBezTo>
                    <a:pt x="15778" y="8073"/>
                    <a:pt x="15545" y="8073"/>
                    <a:pt x="15345" y="8140"/>
                  </a:cubicBezTo>
                  <a:lnTo>
                    <a:pt x="14778" y="5638"/>
                  </a:lnTo>
                  <a:cubicBezTo>
                    <a:pt x="15845" y="5205"/>
                    <a:pt x="16612" y="4171"/>
                    <a:pt x="16612" y="2903"/>
                  </a:cubicBezTo>
                  <a:cubicBezTo>
                    <a:pt x="16612" y="1335"/>
                    <a:pt x="15311" y="1"/>
                    <a:pt x="13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8172325" y="611688"/>
            <a:ext cx="750900" cy="750900"/>
            <a:chOff x="8172325" y="611688"/>
            <a:chExt cx="750900" cy="750900"/>
          </a:xfrm>
        </p:grpSpPr>
        <p:sp>
          <p:nvSpPr>
            <p:cNvPr id="34" name="Google Shape;34;p5"/>
            <p:cNvSpPr/>
            <p:nvPr/>
          </p:nvSpPr>
          <p:spPr>
            <a:xfrm>
              <a:off x="8172325" y="61168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5"/>
            <p:cNvGrpSpPr/>
            <p:nvPr/>
          </p:nvGrpSpPr>
          <p:grpSpPr>
            <a:xfrm>
              <a:off x="8319564" y="786443"/>
              <a:ext cx="456421" cy="401406"/>
              <a:chOff x="5414025" y="4582900"/>
              <a:chExt cx="553775" cy="487025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5605850" y="4975675"/>
                <a:ext cx="13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02" fill="none" extrusionOk="0">
                    <a:moveTo>
                      <a:pt x="0" y="1201"/>
                    </a:moveTo>
                    <a:lnTo>
                      <a:pt x="534" y="0"/>
                    </a:lnTo>
                  </a:path>
                </a:pathLst>
              </a:custGeom>
              <a:noFill/>
              <a:ln w="108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37;p5"/>
              <p:cNvGrpSpPr/>
              <p:nvPr/>
            </p:nvGrpSpPr>
            <p:grpSpPr>
              <a:xfrm>
                <a:off x="5414025" y="4582900"/>
                <a:ext cx="553775" cy="487025"/>
                <a:chOff x="5414025" y="4582900"/>
                <a:chExt cx="553775" cy="487025"/>
              </a:xfrm>
            </p:grpSpPr>
            <p:sp>
              <p:nvSpPr>
                <p:cNvPr id="38" name="Google Shape;38;p5"/>
                <p:cNvSpPr/>
                <p:nvPr/>
              </p:nvSpPr>
              <p:spPr>
                <a:xfrm>
                  <a:off x="5414025" y="4582900"/>
                  <a:ext cx="553775" cy="48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1" h="19481" extrusionOk="0">
                      <a:moveTo>
                        <a:pt x="11109" y="1668"/>
                      </a:moveTo>
                      <a:cubicBezTo>
                        <a:pt x="12310" y="1668"/>
                        <a:pt x="13477" y="1935"/>
                        <a:pt x="14545" y="2469"/>
                      </a:cubicBezTo>
                      <a:cubicBezTo>
                        <a:pt x="16513" y="3369"/>
                        <a:pt x="17981" y="5004"/>
                        <a:pt x="18681" y="7038"/>
                      </a:cubicBezTo>
                      <a:cubicBezTo>
                        <a:pt x="19382" y="9107"/>
                        <a:pt x="19315" y="11275"/>
                        <a:pt x="18347" y="13210"/>
                      </a:cubicBezTo>
                      <a:cubicBezTo>
                        <a:pt x="17013" y="16012"/>
                        <a:pt x="14178" y="17813"/>
                        <a:pt x="11109" y="17813"/>
                      </a:cubicBezTo>
                      <a:cubicBezTo>
                        <a:pt x="9875" y="17813"/>
                        <a:pt x="8707" y="17546"/>
                        <a:pt x="7640" y="17012"/>
                      </a:cubicBezTo>
                      <a:cubicBezTo>
                        <a:pt x="5672" y="16112"/>
                        <a:pt x="4204" y="14477"/>
                        <a:pt x="3503" y="12442"/>
                      </a:cubicBezTo>
                      <a:cubicBezTo>
                        <a:pt x="2803" y="10374"/>
                        <a:pt x="2870" y="8206"/>
                        <a:pt x="3837" y="6271"/>
                      </a:cubicBezTo>
                      <a:cubicBezTo>
                        <a:pt x="5171" y="3469"/>
                        <a:pt x="8007" y="1668"/>
                        <a:pt x="11109" y="1668"/>
                      </a:cubicBezTo>
                      <a:close/>
                      <a:moveTo>
                        <a:pt x="11109" y="0"/>
                      </a:moveTo>
                      <a:cubicBezTo>
                        <a:pt x="7473" y="0"/>
                        <a:pt x="3970" y="2035"/>
                        <a:pt x="2303" y="5537"/>
                      </a:cubicBezTo>
                      <a:cubicBezTo>
                        <a:pt x="1" y="10374"/>
                        <a:pt x="2036" y="16178"/>
                        <a:pt x="6873" y="18513"/>
                      </a:cubicBezTo>
                      <a:cubicBezTo>
                        <a:pt x="8207" y="19147"/>
                        <a:pt x="9641" y="19481"/>
                        <a:pt x="11042" y="19481"/>
                      </a:cubicBezTo>
                      <a:cubicBezTo>
                        <a:pt x="14678" y="19481"/>
                        <a:pt x="18181" y="17446"/>
                        <a:pt x="19849" y="13943"/>
                      </a:cubicBezTo>
                      <a:cubicBezTo>
                        <a:pt x="22150" y="9107"/>
                        <a:pt x="20115" y="3302"/>
                        <a:pt x="15279" y="967"/>
                      </a:cubicBezTo>
                      <a:cubicBezTo>
                        <a:pt x="13944" y="300"/>
                        <a:pt x="12510" y="0"/>
                        <a:pt x="111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672550" y="4810425"/>
                  <a:ext cx="36725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279" extrusionOk="0">
                      <a:moveTo>
                        <a:pt x="728" y="1"/>
                      </a:moveTo>
                      <a:cubicBezTo>
                        <a:pt x="504" y="1"/>
                        <a:pt x="286" y="136"/>
                        <a:pt x="167" y="373"/>
                      </a:cubicBezTo>
                      <a:cubicBezTo>
                        <a:pt x="1" y="673"/>
                        <a:pt x="134" y="1040"/>
                        <a:pt x="468" y="1206"/>
                      </a:cubicBezTo>
                      <a:cubicBezTo>
                        <a:pt x="555" y="1255"/>
                        <a:pt x="649" y="1278"/>
                        <a:pt x="741" y="1278"/>
                      </a:cubicBezTo>
                      <a:cubicBezTo>
                        <a:pt x="965" y="1278"/>
                        <a:pt x="1184" y="1142"/>
                        <a:pt x="1302" y="906"/>
                      </a:cubicBezTo>
                      <a:cubicBezTo>
                        <a:pt x="1468" y="573"/>
                        <a:pt x="1335" y="206"/>
                        <a:pt x="1001" y="72"/>
                      </a:cubicBezTo>
                      <a:cubicBezTo>
                        <a:pt x="914" y="24"/>
                        <a:pt x="820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685075" y="4771350"/>
                  <a:ext cx="107600" cy="5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2236" fill="none" extrusionOk="0">
                      <a:moveTo>
                        <a:pt x="0" y="2236"/>
                      </a:moveTo>
                      <a:lnTo>
                        <a:pt x="4303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685075" y="4827225"/>
                  <a:ext cx="65900" cy="1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5205" fill="none" extrusionOk="0">
                      <a:moveTo>
                        <a:pt x="0" y="1"/>
                      </a:moveTo>
                      <a:lnTo>
                        <a:pt x="2635" y="520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762625" y="4645425"/>
                  <a:ext cx="14200" cy="3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1202" fill="none" extrusionOk="0">
                      <a:moveTo>
                        <a:pt x="0" y="1202"/>
                      </a:moveTo>
                      <a:lnTo>
                        <a:pt x="567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10775" y="4740500"/>
                  <a:ext cx="300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68" fill="none" extrusionOk="0">
                      <a:moveTo>
                        <a:pt x="0" y="1"/>
                      </a:moveTo>
                      <a:lnTo>
                        <a:pt x="1201" y="5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841850" y="4898125"/>
                  <a:ext cx="300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534" fill="none" extrusionOk="0">
                      <a:moveTo>
                        <a:pt x="0" y="0"/>
                      </a:moveTo>
                      <a:lnTo>
                        <a:pt x="1201" y="534"/>
                      </a:lnTo>
                    </a:path>
                  </a:pathLst>
                </a:custGeom>
                <a:noFill/>
                <a:ln w="10850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064200" y="1988562"/>
            <a:ext cx="43647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064200" y="1237338"/>
            <a:ext cx="436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051650" y="1150350"/>
            <a:ext cx="70407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7954175" y="369350"/>
            <a:ext cx="750900" cy="750900"/>
            <a:chOff x="7954175" y="369350"/>
            <a:chExt cx="750900" cy="750900"/>
          </a:xfrm>
        </p:grpSpPr>
        <p:sp>
          <p:nvSpPr>
            <p:cNvPr id="53" name="Google Shape;53;p8"/>
            <p:cNvSpPr/>
            <p:nvPr/>
          </p:nvSpPr>
          <p:spPr>
            <a:xfrm>
              <a:off x="7954175" y="3693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8"/>
            <p:cNvGrpSpPr/>
            <p:nvPr/>
          </p:nvGrpSpPr>
          <p:grpSpPr>
            <a:xfrm>
              <a:off x="8101438" y="557395"/>
              <a:ext cx="456372" cy="374806"/>
              <a:chOff x="3188275" y="497475"/>
              <a:chExt cx="900675" cy="7397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>
            <a:off x="8053450" y="4233038"/>
            <a:ext cx="750900" cy="750900"/>
            <a:chOff x="8053450" y="3728013"/>
            <a:chExt cx="750900" cy="750900"/>
          </a:xfrm>
        </p:grpSpPr>
        <p:sp>
          <p:nvSpPr>
            <p:cNvPr id="60" name="Google Shape;60;p8"/>
            <p:cNvSpPr/>
            <p:nvPr/>
          </p:nvSpPr>
          <p:spPr>
            <a:xfrm>
              <a:off x="8053450" y="37280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8236413" y="39107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219588" y="186375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402543" y="369341"/>
            <a:ext cx="384977" cy="384977"/>
            <a:chOff x="2708775" y="1589925"/>
            <a:chExt cx="966550" cy="966550"/>
          </a:xfrm>
        </p:grpSpPr>
        <p:sp>
          <p:nvSpPr>
            <p:cNvPr id="64" name="Google Shape;64;p8"/>
            <p:cNvSpPr/>
            <p:nvPr/>
          </p:nvSpPr>
          <p:spPr>
            <a:xfrm>
              <a:off x="2708775" y="1589925"/>
              <a:ext cx="966550" cy="966550"/>
            </a:xfrm>
            <a:custGeom>
              <a:avLst/>
              <a:gdLst/>
              <a:ahLst/>
              <a:cxnLst/>
              <a:rect l="l" t="t" r="r" b="b"/>
              <a:pathLst>
                <a:path w="38662" h="38662" extrusionOk="0">
                  <a:moveTo>
                    <a:pt x="19348" y="6471"/>
                  </a:moveTo>
                  <a:cubicBezTo>
                    <a:pt x="26486" y="6471"/>
                    <a:pt x="32257" y="12242"/>
                    <a:pt x="32257" y="19347"/>
                  </a:cubicBezTo>
                  <a:cubicBezTo>
                    <a:pt x="32257" y="26486"/>
                    <a:pt x="26453" y="32256"/>
                    <a:pt x="19348" y="32256"/>
                  </a:cubicBezTo>
                  <a:cubicBezTo>
                    <a:pt x="12242" y="32256"/>
                    <a:pt x="6472" y="26486"/>
                    <a:pt x="6472" y="19347"/>
                  </a:cubicBezTo>
                  <a:cubicBezTo>
                    <a:pt x="6472" y="12242"/>
                    <a:pt x="12242" y="6471"/>
                    <a:pt x="19348" y="6471"/>
                  </a:cubicBezTo>
                  <a:close/>
                  <a:moveTo>
                    <a:pt x="14911" y="0"/>
                  </a:moveTo>
                  <a:lnTo>
                    <a:pt x="14911" y="3369"/>
                  </a:lnTo>
                  <a:cubicBezTo>
                    <a:pt x="13610" y="3769"/>
                    <a:pt x="12343" y="4270"/>
                    <a:pt x="11175" y="4937"/>
                  </a:cubicBezTo>
                  <a:lnTo>
                    <a:pt x="8807" y="2535"/>
                  </a:lnTo>
                  <a:lnTo>
                    <a:pt x="2569" y="8806"/>
                  </a:lnTo>
                  <a:lnTo>
                    <a:pt x="4937" y="11175"/>
                  </a:lnTo>
                  <a:cubicBezTo>
                    <a:pt x="4270" y="12342"/>
                    <a:pt x="3770" y="13543"/>
                    <a:pt x="3403" y="14877"/>
                  </a:cubicBezTo>
                  <a:lnTo>
                    <a:pt x="0" y="14877"/>
                  </a:lnTo>
                  <a:lnTo>
                    <a:pt x="0" y="23784"/>
                  </a:lnTo>
                  <a:lnTo>
                    <a:pt x="3403" y="23784"/>
                  </a:lnTo>
                  <a:cubicBezTo>
                    <a:pt x="3770" y="25085"/>
                    <a:pt x="4270" y="26319"/>
                    <a:pt x="4937" y="27486"/>
                  </a:cubicBezTo>
                  <a:lnTo>
                    <a:pt x="2569" y="29855"/>
                  </a:lnTo>
                  <a:lnTo>
                    <a:pt x="8807" y="36126"/>
                  </a:lnTo>
                  <a:lnTo>
                    <a:pt x="11175" y="33758"/>
                  </a:lnTo>
                  <a:cubicBezTo>
                    <a:pt x="12343" y="34425"/>
                    <a:pt x="13577" y="34925"/>
                    <a:pt x="14911" y="35292"/>
                  </a:cubicBezTo>
                  <a:lnTo>
                    <a:pt x="14911" y="38661"/>
                  </a:lnTo>
                  <a:lnTo>
                    <a:pt x="23784" y="38661"/>
                  </a:lnTo>
                  <a:lnTo>
                    <a:pt x="23784" y="35292"/>
                  </a:lnTo>
                  <a:cubicBezTo>
                    <a:pt x="25085" y="34892"/>
                    <a:pt x="26319" y="34425"/>
                    <a:pt x="27487" y="33758"/>
                  </a:cubicBezTo>
                  <a:lnTo>
                    <a:pt x="29855" y="36126"/>
                  </a:lnTo>
                  <a:lnTo>
                    <a:pt x="36126" y="29855"/>
                  </a:lnTo>
                  <a:lnTo>
                    <a:pt x="33758" y="27486"/>
                  </a:lnTo>
                  <a:cubicBezTo>
                    <a:pt x="34425" y="26319"/>
                    <a:pt x="34925" y="25118"/>
                    <a:pt x="35292" y="23784"/>
                  </a:cubicBezTo>
                  <a:lnTo>
                    <a:pt x="38661" y="23784"/>
                  </a:lnTo>
                  <a:lnTo>
                    <a:pt x="38661" y="14877"/>
                  </a:lnTo>
                  <a:lnTo>
                    <a:pt x="35292" y="14877"/>
                  </a:lnTo>
                  <a:cubicBezTo>
                    <a:pt x="34925" y="13610"/>
                    <a:pt x="34425" y="12342"/>
                    <a:pt x="33758" y="11175"/>
                  </a:cubicBezTo>
                  <a:lnTo>
                    <a:pt x="36126" y="8806"/>
                  </a:lnTo>
                  <a:lnTo>
                    <a:pt x="29855" y="2535"/>
                  </a:lnTo>
                  <a:lnTo>
                    <a:pt x="27487" y="4937"/>
                  </a:lnTo>
                  <a:cubicBezTo>
                    <a:pt x="26319" y="4270"/>
                    <a:pt x="25118" y="3769"/>
                    <a:pt x="23784" y="3369"/>
                  </a:cubicBezTo>
                  <a:lnTo>
                    <a:pt x="23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991475" y="1872625"/>
              <a:ext cx="402800" cy="402800"/>
            </a:xfrm>
            <a:custGeom>
              <a:avLst/>
              <a:gdLst/>
              <a:ahLst/>
              <a:cxnLst/>
              <a:rect l="l" t="t" r="r" b="b"/>
              <a:pathLst>
                <a:path w="16112" h="16112" extrusionOk="0">
                  <a:moveTo>
                    <a:pt x="8040" y="0"/>
                  </a:moveTo>
                  <a:cubicBezTo>
                    <a:pt x="3603" y="0"/>
                    <a:pt x="0" y="3603"/>
                    <a:pt x="0" y="8039"/>
                  </a:cubicBezTo>
                  <a:cubicBezTo>
                    <a:pt x="0" y="12476"/>
                    <a:pt x="3603" y="16112"/>
                    <a:pt x="8040" y="16112"/>
                  </a:cubicBezTo>
                  <a:cubicBezTo>
                    <a:pt x="12476" y="16112"/>
                    <a:pt x="16112" y="12476"/>
                    <a:pt x="16112" y="8039"/>
                  </a:cubicBezTo>
                  <a:cubicBezTo>
                    <a:pt x="16112" y="3603"/>
                    <a:pt x="12476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8"/>
          <p:cNvGrpSpPr/>
          <p:nvPr/>
        </p:nvGrpSpPr>
        <p:grpSpPr>
          <a:xfrm>
            <a:off x="6149350" y="58312"/>
            <a:ext cx="750900" cy="750900"/>
            <a:chOff x="6149350" y="58313"/>
            <a:chExt cx="750900" cy="750900"/>
          </a:xfrm>
        </p:grpSpPr>
        <p:sp>
          <p:nvSpPr>
            <p:cNvPr id="67" name="Google Shape;67;p8"/>
            <p:cNvSpPr/>
            <p:nvPr/>
          </p:nvSpPr>
          <p:spPr>
            <a:xfrm>
              <a:off x="6149350" y="58312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6356290" y="280349"/>
              <a:ext cx="337024" cy="306780"/>
              <a:chOff x="4917025" y="635075"/>
              <a:chExt cx="521225" cy="474525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973725" y="358238"/>
            <a:ext cx="750900" cy="750900"/>
            <a:chOff x="973725" y="358238"/>
            <a:chExt cx="750900" cy="750900"/>
          </a:xfrm>
        </p:grpSpPr>
        <p:sp>
          <p:nvSpPr>
            <p:cNvPr id="74" name="Google Shape;74;p9"/>
            <p:cNvSpPr/>
            <p:nvPr/>
          </p:nvSpPr>
          <p:spPr>
            <a:xfrm>
              <a:off x="973725" y="3582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9"/>
            <p:cNvGrpSpPr/>
            <p:nvPr/>
          </p:nvGrpSpPr>
          <p:grpSpPr>
            <a:xfrm>
              <a:off x="1089541" y="476658"/>
              <a:ext cx="456431" cy="455543"/>
              <a:chOff x="4918675" y="349025"/>
              <a:chExt cx="1284275" cy="1281775"/>
            </a:xfrm>
          </p:grpSpPr>
          <p:sp>
            <p:nvSpPr>
              <p:cNvPr id="76" name="Google Shape;76;p9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20000" y="1392575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20000" y="2221500"/>
            <a:ext cx="3852000" cy="12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15100" y="2090700"/>
            <a:ext cx="3852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020950" y="854257"/>
            <a:ext cx="5102100" cy="2893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600" dirty="0"/>
            </a:br>
            <a:br>
              <a:rPr lang="en" sz="6600" dirty="0"/>
            </a:br>
            <a:br>
              <a:rPr lang="en" sz="6600" dirty="0"/>
            </a:br>
            <a:r>
              <a:rPr lang="en" sz="7200" u="sng" dirty="0">
                <a:solidFill>
                  <a:srgbClr val="F7937F"/>
                </a:solidFill>
              </a:rPr>
              <a:t>SYRIATEL</a:t>
            </a:r>
            <a:br>
              <a:rPr lang="en" dirty="0"/>
            </a:br>
            <a:r>
              <a:rPr lang="en" sz="4400" dirty="0">
                <a:solidFill>
                  <a:srgbClr val="68C5C3"/>
                </a:solidFill>
              </a:rPr>
              <a:t>CUSTOMER CHURN PREDICTION</a:t>
            </a:r>
            <a:endParaRPr b="0" dirty="0">
              <a:solidFill>
                <a:srgbClr val="68C5C3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3952226" y="4430190"/>
            <a:ext cx="5102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Forecasting Client Turnover</a:t>
            </a:r>
            <a:endParaRPr dirty="0"/>
          </a:p>
        </p:txBody>
      </p:sp>
      <p:grpSp>
        <p:nvGrpSpPr>
          <p:cNvPr id="97" name="Google Shape;97;p15"/>
          <p:cNvGrpSpPr/>
          <p:nvPr/>
        </p:nvGrpSpPr>
        <p:grpSpPr>
          <a:xfrm>
            <a:off x="1218900" y="1259775"/>
            <a:ext cx="750900" cy="750900"/>
            <a:chOff x="4737925" y="4200675"/>
            <a:chExt cx="750900" cy="750900"/>
          </a:xfrm>
        </p:grpSpPr>
        <p:sp>
          <p:nvSpPr>
            <p:cNvPr id="98" name="Google Shape;98;p15"/>
            <p:cNvSpPr/>
            <p:nvPr/>
          </p:nvSpPr>
          <p:spPr>
            <a:xfrm>
              <a:off x="4737925" y="4200675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5"/>
            <p:cNvGrpSpPr/>
            <p:nvPr/>
          </p:nvGrpSpPr>
          <p:grpSpPr>
            <a:xfrm>
              <a:off x="4885188" y="4388720"/>
              <a:ext cx="456372" cy="374806"/>
              <a:chOff x="3188275" y="497475"/>
              <a:chExt cx="900675" cy="739700"/>
            </a:xfrm>
          </p:grpSpPr>
          <p:sp>
            <p:nvSpPr>
              <p:cNvPr id="100" name="Google Shape;100;p15"/>
              <p:cNvSpPr/>
              <p:nvPr/>
            </p:nvSpPr>
            <p:spPr>
              <a:xfrm>
                <a:off x="3188275" y="497475"/>
                <a:ext cx="900675" cy="739700"/>
              </a:xfrm>
              <a:custGeom>
                <a:avLst/>
                <a:gdLst/>
                <a:ahLst/>
                <a:cxnLst/>
                <a:rect l="l" t="t" r="r" b="b"/>
                <a:pathLst>
                  <a:path w="36027" h="29588" extrusionOk="0">
                    <a:moveTo>
                      <a:pt x="29055" y="0"/>
                    </a:moveTo>
                    <a:lnTo>
                      <a:pt x="1" y="10808"/>
                    </a:lnTo>
                    <a:lnTo>
                      <a:pt x="6972" y="29588"/>
                    </a:lnTo>
                    <a:lnTo>
                      <a:pt x="17780" y="25585"/>
                    </a:lnTo>
                    <a:lnTo>
                      <a:pt x="23484" y="28187"/>
                    </a:lnTo>
                    <a:lnTo>
                      <a:pt x="26119" y="22483"/>
                    </a:lnTo>
                    <a:lnTo>
                      <a:pt x="36026" y="18780"/>
                    </a:lnTo>
                    <a:lnTo>
                      <a:pt x="290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65150" y="900175"/>
                <a:ext cx="85925" cy="7637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055" extrusionOk="0">
                    <a:moveTo>
                      <a:pt x="1684" y="1"/>
                    </a:moveTo>
                    <a:cubicBezTo>
                      <a:pt x="1524" y="1"/>
                      <a:pt x="1361" y="24"/>
                      <a:pt x="1201" y="70"/>
                    </a:cubicBezTo>
                    <a:cubicBezTo>
                      <a:pt x="401" y="371"/>
                      <a:pt x="0" y="1238"/>
                      <a:pt x="267" y="2038"/>
                    </a:cubicBezTo>
                    <a:cubicBezTo>
                      <a:pt x="505" y="2672"/>
                      <a:pt x="1097" y="3055"/>
                      <a:pt x="1731" y="3055"/>
                    </a:cubicBezTo>
                    <a:cubicBezTo>
                      <a:pt x="1898" y="3055"/>
                      <a:pt x="2068" y="3028"/>
                      <a:pt x="2235" y="2972"/>
                    </a:cubicBezTo>
                    <a:cubicBezTo>
                      <a:pt x="3036" y="2672"/>
                      <a:pt x="3436" y="1805"/>
                      <a:pt x="3169" y="1004"/>
                    </a:cubicBezTo>
                    <a:cubicBezTo>
                      <a:pt x="2929" y="364"/>
                      <a:pt x="2326" y="1"/>
                      <a:pt x="1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603575" y="848675"/>
                <a:ext cx="86750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4" extrusionOk="0">
                    <a:moveTo>
                      <a:pt x="1720" y="0"/>
                    </a:moveTo>
                    <a:cubicBezTo>
                      <a:pt x="1549" y="0"/>
                      <a:pt x="1375" y="31"/>
                      <a:pt x="1201" y="96"/>
                    </a:cubicBezTo>
                    <a:cubicBezTo>
                      <a:pt x="401" y="396"/>
                      <a:pt x="1" y="1263"/>
                      <a:pt x="301" y="2064"/>
                    </a:cubicBezTo>
                    <a:cubicBezTo>
                      <a:pt x="508" y="2684"/>
                      <a:pt x="1095" y="3064"/>
                      <a:pt x="1706" y="3064"/>
                    </a:cubicBezTo>
                    <a:cubicBezTo>
                      <a:pt x="1883" y="3064"/>
                      <a:pt x="2063" y="3032"/>
                      <a:pt x="2236" y="2964"/>
                    </a:cubicBezTo>
                    <a:cubicBezTo>
                      <a:pt x="3036" y="2697"/>
                      <a:pt x="3470" y="1797"/>
                      <a:pt x="3170" y="1030"/>
                    </a:cubicBezTo>
                    <a:cubicBezTo>
                      <a:pt x="2908" y="402"/>
                      <a:pt x="2339" y="0"/>
                      <a:pt x="1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741175" y="797775"/>
                <a:ext cx="86750" cy="7655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062" extrusionOk="0">
                    <a:moveTo>
                      <a:pt x="1727" y="1"/>
                    </a:moveTo>
                    <a:cubicBezTo>
                      <a:pt x="1553" y="1"/>
                      <a:pt x="1375" y="31"/>
                      <a:pt x="1201" y="97"/>
                    </a:cubicBezTo>
                    <a:cubicBezTo>
                      <a:pt x="401" y="397"/>
                      <a:pt x="1" y="1264"/>
                      <a:pt x="301" y="2065"/>
                    </a:cubicBezTo>
                    <a:cubicBezTo>
                      <a:pt x="510" y="2665"/>
                      <a:pt x="1107" y="3061"/>
                      <a:pt x="1724" y="3061"/>
                    </a:cubicBezTo>
                    <a:cubicBezTo>
                      <a:pt x="1896" y="3061"/>
                      <a:pt x="2069" y="3031"/>
                      <a:pt x="2235" y="2965"/>
                    </a:cubicBezTo>
                    <a:cubicBezTo>
                      <a:pt x="3036" y="2665"/>
                      <a:pt x="3470" y="1798"/>
                      <a:pt x="3169" y="997"/>
                    </a:cubicBezTo>
                    <a:cubicBezTo>
                      <a:pt x="2935" y="397"/>
                      <a:pt x="2352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>
            <a:off x="7879625" y="2169388"/>
            <a:ext cx="750900" cy="750900"/>
            <a:chOff x="305025" y="1253463"/>
            <a:chExt cx="750900" cy="750900"/>
          </a:xfrm>
        </p:grpSpPr>
        <p:sp>
          <p:nvSpPr>
            <p:cNvPr id="105" name="Google Shape;105;p15"/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110;p15"/>
          <p:cNvGrpSpPr/>
          <p:nvPr/>
        </p:nvGrpSpPr>
        <p:grpSpPr>
          <a:xfrm>
            <a:off x="7367325" y="1259788"/>
            <a:ext cx="750900" cy="750900"/>
            <a:chOff x="942800" y="134363"/>
            <a:chExt cx="750900" cy="750900"/>
          </a:xfrm>
        </p:grpSpPr>
        <p:sp>
          <p:nvSpPr>
            <p:cNvPr id="111" name="Google Shape;111;p15"/>
            <p:cNvSpPr/>
            <p:nvPr/>
          </p:nvSpPr>
          <p:spPr>
            <a:xfrm>
              <a:off x="942800" y="134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>
              <a:off x="1090062" y="315263"/>
              <a:ext cx="456379" cy="389130"/>
              <a:chOff x="3329225" y="587300"/>
              <a:chExt cx="649650" cy="5540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3329225" y="587300"/>
                <a:ext cx="543725" cy="554000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22160" extrusionOk="0">
                    <a:moveTo>
                      <a:pt x="12238" y="1"/>
                    </a:moveTo>
                    <a:cubicBezTo>
                      <a:pt x="7284" y="1"/>
                      <a:pt x="2771" y="3328"/>
                      <a:pt x="1501" y="8349"/>
                    </a:cubicBezTo>
                    <a:cubicBezTo>
                      <a:pt x="0" y="14253"/>
                      <a:pt x="3569" y="20324"/>
                      <a:pt x="9507" y="21825"/>
                    </a:cubicBezTo>
                    <a:cubicBezTo>
                      <a:pt x="10420" y="22051"/>
                      <a:pt x="11336" y="22160"/>
                      <a:pt x="12237" y="22160"/>
                    </a:cubicBezTo>
                    <a:cubicBezTo>
                      <a:pt x="14265" y="22160"/>
                      <a:pt x="16216" y="21607"/>
                      <a:pt x="17880" y="20591"/>
                    </a:cubicBezTo>
                    <a:lnTo>
                      <a:pt x="12276" y="11051"/>
                    </a:lnTo>
                    <a:lnTo>
                      <a:pt x="21749" y="5414"/>
                    </a:lnTo>
                    <a:cubicBezTo>
                      <a:pt x="20315" y="3012"/>
                      <a:pt x="17946" y="1077"/>
                      <a:pt x="14977" y="343"/>
                    </a:cubicBezTo>
                    <a:cubicBezTo>
                      <a:pt x="14061" y="112"/>
                      <a:pt x="13142" y="1"/>
                      <a:pt x="12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691975" y="736800"/>
                <a:ext cx="286900" cy="3794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15179" fill="none" extrusionOk="0">
                    <a:moveTo>
                      <a:pt x="10708" y="8373"/>
                    </a:moveTo>
                    <a:cubicBezTo>
                      <a:pt x="11475" y="5404"/>
                      <a:pt x="10975" y="2402"/>
                      <a:pt x="9507" y="1"/>
                    </a:cubicBezTo>
                    <a:lnTo>
                      <a:pt x="0" y="5671"/>
                    </a:lnTo>
                    <a:lnTo>
                      <a:pt x="5671" y="15178"/>
                    </a:lnTo>
                    <a:cubicBezTo>
                      <a:pt x="8073" y="13710"/>
                      <a:pt x="9974" y="11342"/>
                      <a:pt x="10708" y="837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115;p15"/>
          <p:cNvGrpSpPr/>
          <p:nvPr/>
        </p:nvGrpSpPr>
        <p:grpSpPr>
          <a:xfrm>
            <a:off x="7940725" y="350163"/>
            <a:ext cx="750900" cy="750900"/>
            <a:chOff x="2332975" y="586838"/>
            <a:chExt cx="750900" cy="750900"/>
          </a:xfrm>
        </p:grpSpPr>
        <p:sp>
          <p:nvSpPr>
            <p:cNvPr id="116" name="Google Shape;116;p15"/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21;p15"/>
          <p:cNvGrpSpPr/>
          <p:nvPr/>
        </p:nvGrpSpPr>
        <p:grpSpPr>
          <a:xfrm>
            <a:off x="1884725" y="508875"/>
            <a:ext cx="750900" cy="750900"/>
            <a:chOff x="3821100" y="1415250"/>
            <a:chExt cx="750900" cy="750900"/>
          </a:xfrm>
        </p:grpSpPr>
        <p:sp>
          <p:nvSpPr>
            <p:cNvPr id="122" name="Google Shape;122;p15"/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5"/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" name="Google Shape;131;p15"/>
          <p:cNvGrpSpPr/>
          <p:nvPr/>
        </p:nvGrpSpPr>
        <p:grpSpPr>
          <a:xfrm>
            <a:off x="300238" y="1462500"/>
            <a:ext cx="1241700" cy="3503550"/>
            <a:chOff x="3145450" y="1419325"/>
            <a:chExt cx="1241700" cy="3503550"/>
          </a:xfrm>
        </p:grpSpPr>
        <p:sp>
          <p:nvSpPr>
            <p:cNvPr id="132" name="Google Shape;132;p15"/>
            <p:cNvSpPr/>
            <p:nvPr/>
          </p:nvSpPr>
          <p:spPr>
            <a:xfrm>
              <a:off x="3539075" y="1824025"/>
              <a:ext cx="300950" cy="254600"/>
            </a:xfrm>
            <a:custGeom>
              <a:avLst/>
              <a:gdLst/>
              <a:ahLst/>
              <a:cxnLst/>
              <a:rect l="l" t="t" r="r" b="b"/>
              <a:pathLst>
                <a:path w="12038" h="10184" extrusionOk="0">
                  <a:moveTo>
                    <a:pt x="11825" y="1"/>
                  </a:moveTo>
                  <a:lnTo>
                    <a:pt x="1" y="1915"/>
                  </a:lnTo>
                  <a:lnTo>
                    <a:pt x="1" y="10183"/>
                  </a:lnTo>
                  <a:lnTo>
                    <a:pt x="7965" y="10183"/>
                  </a:lnTo>
                  <a:lnTo>
                    <a:pt x="7965" y="7964"/>
                  </a:lnTo>
                  <a:cubicBezTo>
                    <a:pt x="7965" y="7964"/>
                    <a:pt x="8613" y="8180"/>
                    <a:pt x="9325" y="8180"/>
                  </a:cubicBezTo>
                  <a:cubicBezTo>
                    <a:pt x="9680" y="8180"/>
                    <a:pt x="10052" y="8126"/>
                    <a:pt x="10366" y="7964"/>
                  </a:cubicBezTo>
                  <a:cubicBezTo>
                    <a:pt x="11308" y="7417"/>
                    <a:pt x="12038" y="1520"/>
                    <a:pt x="11825" y="1"/>
                  </a:cubicBezTo>
                  <a:close/>
                </a:path>
              </a:pathLst>
            </a:custGeom>
            <a:solidFill>
              <a:srgbClr val="6A5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304275" y="2832400"/>
              <a:ext cx="686975" cy="212725"/>
            </a:xfrm>
            <a:custGeom>
              <a:avLst/>
              <a:gdLst/>
              <a:ahLst/>
              <a:cxnLst/>
              <a:rect l="l" t="t" r="r" b="b"/>
              <a:pathLst>
                <a:path w="27479" h="8509" extrusionOk="0">
                  <a:moveTo>
                    <a:pt x="6627" y="0"/>
                  </a:moveTo>
                  <a:lnTo>
                    <a:pt x="1" y="5593"/>
                  </a:lnTo>
                  <a:cubicBezTo>
                    <a:pt x="1" y="5593"/>
                    <a:pt x="31" y="6140"/>
                    <a:pt x="122" y="7022"/>
                  </a:cubicBezTo>
                  <a:cubicBezTo>
                    <a:pt x="1408" y="7444"/>
                    <a:pt x="5386" y="8509"/>
                    <a:pt x="12308" y="8509"/>
                  </a:cubicBezTo>
                  <a:cubicBezTo>
                    <a:pt x="16346" y="8509"/>
                    <a:pt x="21386" y="8147"/>
                    <a:pt x="27478" y="7083"/>
                  </a:cubicBezTo>
                  <a:cubicBezTo>
                    <a:pt x="26931" y="5198"/>
                    <a:pt x="26445" y="4317"/>
                    <a:pt x="26445" y="4317"/>
                  </a:cubicBezTo>
                  <a:lnTo>
                    <a:pt x="25411" y="2311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15"/>
            <p:cNvGrpSpPr/>
            <p:nvPr/>
          </p:nvGrpSpPr>
          <p:grpSpPr>
            <a:xfrm>
              <a:off x="3145450" y="1419325"/>
              <a:ext cx="1241700" cy="3503550"/>
              <a:chOff x="3145450" y="1419325"/>
              <a:chExt cx="1241700" cy="3503550"/>
            </a:xfrm>
          </p:grpSpPr>
          <p:sp>
            <p:nvSpPr>
              <p:cNvPr id="135" name="Google Shape;135;p15"/>
              <p:cNvSpPr/>
              <p:nvPr/>
            </p:nvSpPr>
            <p:spPr>
              <a:xfrm>
                <a:off x="3145450" y="4706275"/>
                <a:ext cx="942300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8664" extrusionOk="0">
                    <a:moveTo>
                      <a:pt x="18846" y="1"/>
                    </a:moveTo>
                    <a:cubicBezTo>
                      <a:pt x="8451" y="1"/>
                      <a:pt x="1" y="1946"/>
                      <a:pt x="1" y="4317"/>
                    </a:cubicBezTo>
                    <a:cubicBezTo>
                      <a:pt x="1" y="6718"/>
                      <a:pt x="8451" y="8664"/>
                      <a:pt x="18846" y="8664"/>
                    </a:cubicBezTo>
                    <a:cubicBezTo>
                      <a:pt x="29272" y="8664"/>
                      <a:pt x="37692" y="6718"/>
                      <a:pt x="37692" y="4317"/>
                    </a:cubicBezTo>
                    <a:cubicBezTo>
                      <a:pt x="37692" y="1946"/>
                      <a:pt x="29272" y="1"/>
                      <a:pt x="18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3673575" y="4596850"/>
                <a:ext cx="15885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0610" extrusionOk="0">
                    <a:moveTo>
                      <a:pt x="791" y="1"/>
                    </a:moveTo>
                    <a:cubicBezTo>
                      <a:pt x="791" y="1"/>
                      <a:pt x="457" y="3223"/>
                      <a:pt x="244" y="4256"/>
                    </a:cubicBezTo>
                    <a:cubicBezTo>
                      <a:pt x="1" y="5290"/>
                      <a:pt x="244" y="10032"/>
                      <a:pt x="244" y="10032"/>
                    </a:cubicBezTo>
                    <a:lnTo>
                      <a:pt x="5229" y="10609"/>
                    </a:lnTo>
                    <a:cubicBezTo>
                      <a:pt x="5229" y="10609"/>
                      <a:pt x="5320" y="7691"/>
                      <a:pt x="5563" y="6810"/>
                    </a:cubicBezTo>
                    <a:cubicBezTo>
                      <a:pt x="5776" y="5959"/>
                      <a:pt x="5563" y="4864"/>
                      <a:pt x="5563" y="4287"/>
                    </a:cubicBezTo>
                    <a:cubicBezTo>
                      <a:pt x="5563" y="3740"/>
                      <a:pt x="6354" y="457"/>
                      <a:pt x="6354" y="457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3642425" y="4739725"/>
                <a:ext cx="183175" cy="16417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6567" extrusionOk="0">
                    <a:moveTo>
                      <a:pt x="1460" y="0"/>
                    </a:moveTo>
                    <a:cubicBezTo>
                      <a:pt x="1460" y="1"/>
                      <a:pt x="913" y="1429"/>
                      <a:pt x="609" y="2219"/>
                    </a:cubicBezTo>
                    <a:cubicBezTo>
                      <a:pt x="305" y="3040"/>
                      <a:pt x="1" y="5532"/>
                      <a:pt x="1065" y="6171"/>
                    </a:cubicBezTo>
                    <a:cubicBezTo>
                      <a:pt x="1510" y="6459"/>
                      <a:pt x="2338" y="6566"/>
                      <a:pt x="3222" y="6566"/>
                    </a:cubicBezTo>
                    <a:cubicBezTo>
                      <a:pt x="4391" y="6566"/>
                      <a:pt x="5657" y="6378"/>
                      <a:pt x="6262" y="6171"/>
                    </a:cubicBezTo>
                    <a:cubicBezTo>
                      <a:pt x="7326" y="5836"/>
                      <a:pt x="7174" y="4256"/>
                      <a:pt x="7174" y="2888"/>
                    </a:cubicBezTo>
                    <a:cubicBezTo>
                      <a:pt x="7174" y="1459"/>
                      <a:pt x="6840" y="1125"/>
                      <a:pt x="6840" y="1125"/>
                    </a:cubicBezTo>
                    <a:lnTo>
                      <a:pt x="6657" y="2341"/>
                    </a:lnTo>
                    <a:cubicBezTo>
                      <a:pt x="5553" y="1966"/>
                      <a:pt x="4601" y="1841"/>
                      <a:pt x="3822" y="1841"/>
                    </a:cubicBezTo>
                    <a:cubicBezTo>
                      <a:pt x="2264" y="1841"/>
                      <a:pt x="1399" y="2341"/>
                      <a:pt x="1399" y="2341"/>
                    </a:cubicBez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647000" y="4848375"/>
                <a:ext cx="174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886" fill="none" extrusionOk="0">
                    <a:moveTo>
                      <a:pt x="122" y="274"/>
                    </a:moveTo>
                    <a:cubicBezTo>
                      <a:pt x="122" y="274"/>
                      <a:pt x="0" y="1642"/>
                      <a:pt x="1793" y="1764"/>
                    </a:cubicBezTo>
                    <a:cubicBezTo>
                      <a:pt x="3587" y="1885"/>
                      <a:pt x="5775" y="1490"/>
                      <a:pt x="6353" y="1034"/>
                    </a:cubicBezTo>
                    <a:cubicBezTo>
                      <a:pt x="6930" y="548"/>
                      <a:pt x="6991" y="1"/>
                      <a:pt x="699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658400" y="4798225"/>
                <a:ext cx="190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588" fill="none" extrusionOk="0">
                    <a:moveTo>
                      <a:pt x="426" y="3587"/>
                    </a:moveTo>
                    <a:cubicBezTo>
                      <a:pt x="426" y="3587"/>
                      <a:pt x="0" y="1156"/>
                      <a:pt x="760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808850" y="4798225"/>
                <a:ext cx="1295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585" fill="none" extrusionOk="0">
                    <a:moveTo>
                      <a:pt x="0" y="1"/>
                    </a:moveTo>
                    <a:cubicBezTo>
                      <a:pt x="0" y="1"/>
                      <a:pt x="517" y="1642"/>
                      <a:pt x="304" y="258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690300" y="4599150"/>
                <a:ext cx="141375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68" extrusionOk="0">
                    <a:moveTo>
                      <a:pt x="92" y="0"/>
                    </a:moveTo>
                    <a:lnTo>
                      <a:pt x="61" y="517"/>
                    </a:lnTo>
                    <a:cubicBezTo>
                      <a:pt x="61" y="517"/>
                      <a:pt x="1" y="638"/>
                      <a:pt x="1125" y="942"/>
                    </a:cubicBezTo>
                    <a:cubicBezTo>
                      <a:pt x="2280" y="1246"/>
                      <a:pt x="5229" y="1368"/>
                      <a:pt x="5229" y="1368"/>
                    </a:cubicBezTo>
                    <a:lnTo>
                      <a:pt x="5654" y="39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466900" y="4597625"/>
                <a:ext cx="145925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10335" extrusionOk="0">
                    <a:moveTo>
                      <a:pt x="213" y="0"/>
                    </a:moveTo>
                    <a:cubicBezTo>
                      <a:pt x="213" y="0"/>
                      <a:pt x="578" y="3344"/>
                      <a:pt x="487" y="3921"/>
                    </a:cubicBezTo>
                    <a:cubicBezTo>
                      <a:pt x="426" y="4499"/>
                      <a:pt x="61" y="5532"/>
                      <a:pt x="152" y="6444"/>
                    </a:cubicBezTo>
                    <a:cubicBezTo>
                      <a:pt x="274" y="7295"/>
                      <a:pt x="0" y="10274"/>
                      <a:pt x="0" y="10274"/>
                    </a:cubicBezTo>
                    <a:lnTo>
                      <a:pt x="5016" y="10335"/>
                    </a:lnTo>
                    <a:cubicBezTo>
                      <a:pt x="5016" y="10335"/>
                      <a:pt x="5836" y="5684"/>
                      <a:pt x="5776" y="4651"/>
                    </a:cubicBezTo>
                    <a:cubicBezTo>
                      <a:pt x="5684" y="3617"/>
                      <a:pt x="5776" y="365"/>
                      <a:pt x="5776" y="365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444850" y="4746550"/>
                <a:ext cx="184700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6371" extrusionOk="0">
                    <a:moveTo>
                      <a:pt x="6658" y="1"/>
                    </a:moveTo>
                    <a:lnTo>
                      <a:pt x="6262" y="2372"/>
                    </a:lnTo>
                    <a:cubicBezTo>
                      <a:pt x="6262" y="2372"/>
                      <a:pt x="5153" y="1492"/>
                      <a:pt x="2996" y="1492"/>
                    </a:cubicBezTo>
                    <a:cubicBezTo>
                      <a:pt x="2434" y="1492"/>
                      <a:pt x="1799" y="1552"/>
                      <a:pt x="1095" y="1703"/>
                    </a:cubicBezTo>
                    <a:lnTo>
                      <a:pt x="1095" y="426"/>
                    </a:lnTo>
                    <a:cubicBezTo>
                      <a:pt x="1095" y="426"/>
                      <a:pt x="730" y="730"/>
                      <a:pt x="548" y="2098"/>
                    </a:cubicBezTo>
                    <a:cubicBezTo>
                      <a:pt x="335" y="3466"/>
                      <a:pt x="1" y="5016"/>
                      <a:pt x="1034" y="5533"/>
                    </a:cubicBezTo>
                    <a:cubicBezTo>
                      <a:pt x="1814" y="5900"/>
                      <a:pt x="3736" y="6371"/>
                      <a:pt x="5103" y="6371"/>
                    </a:cubicBezTo>
                    <a:cubicBezTo>
                      <a:pt x="5547" y="6371"/>
                      <a:pt x="5933" y="6321"/>
                      <a:pt x="6202" y="6202"/>
                    </a:cubicBezTo>
                    <a:cubicBezTo>
                      <a:pt x="7326" y="5715"/>
                      <a:pt x="7387" y="3162"/>
                      <a:pt x="7174" y="2341"/>
                    </a:cubicBezTo>
                    <a:cubicBezTo>
                      <a:pt x="6992" y="1490"/>
                      <a:pt x="6658" y="1"/>
                      <a:pt x="66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451700" y="4855225"/>
                <a:ext cx="16415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1460" fill="none" extrusionOk="0">
                    <a:moveTo>
                      <a:pt x="0" y="0"/>
                    </a:moveTo>
                    <a:cubicBezTo>
                      <a:pt x="0" y="0"/>
                      <a:pt x="912" y="1064"/>
                      <a:pt x="3192" y="1247"/>
                    </a:cubicBezTo>
                    <a:cubicBezTo>
                      <a:pt x="5502" y="1459"/>
                      <a:pt x="6566" y="943"/>
                      <a:pt x="6566" y="943"/>
                    </a:cubicBezTo>
                  </a:path>
                </a:pathLst>
              </a:custGeom>
              <a:solidFill>
                <a:schemeClr val="accent2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450950" y="4789125"/>
                <a:ext cx="205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949" fill="none" extrusionOk="0">
                    <a:moveTo>
                      <a:pt x="821" y="0"/>
                    </a:moveTo>
                    <a:cubicBezTo>
                      <a:pt x="821" y="0"/>
                      <a:pt x="0" y="2067"/>
                      <a:pt x="365" y="294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3601400" y="4805825"/>
                <a:ext cx="9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62" fill="none" extrusionOk="0">
                    <a:moveTo>
                      <a:pt x="0" y="1"/>
                    </a:moveTo>
                    <a:cubicBezTo>
                      <a:pt x="0" y="1"/>
                      <a:pt x="396" y="1824"/>
                      <a:pt x="0" y="316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475250" y="4615100"/>
                <a:ext cx="13680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32" extrusionOk="0">
                    <a:moveTo>
                      <a:pt x="5472" y="0"/>
                    </a:moveTo>
                    <a:lnTo>
                      <a:pt x="1" y="517"/>
                    </a:lnTo>
                    <a:lnTo>
                      <a:pt x="122" y="1672"/>
                    </a:lnTo>
                    <a:cubicBezTo>
                      <a:pt x="122" y="1672"/>
                      <a:pt x="1568" y="2132"/>
                      <a:pt x="3144" y="2132"/>
                    </a:cubicBezTo>
                    <a:cubicBezTo>
                      <a:pt x="3932" y="2132"/>
                      <a:pt x="4753" y="2017"/>
                      <a:pt x="5442" y="1672"/>
                    </a:cubicBezTo>
                    <a:lnTo>
                      <a:pt x="5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3739700" y="1990450"/>
                <a:ext cx="228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90" extrusionOk="0">
                    <a:moveTo>
                      <a:pt x="0" y="0"/>
                    </a:moveTo>
                    <a:lnTo>
                      <a:pt x="0" y="1307"/>
                    </a:lnTo>
                    <a:lnTo>
                      <a:pt x="912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3270850" y="1419325"/>
                <a:ext cx="68392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7357" h="22856" extrusionOk="0">
                    <a:moveTo>
                      <a:pt x="14069" y="1"/>
                    </a:moveTo>
                    <a:cubicBezTo>
                      <a:pt x="12955" y="1"/>
                      <a:pt x="11856" y="409"/>
                      <a:pt x="11034" y="1143"/>
                    </a:cubicBezTo>
                    <a:cubicBezTo>
                      <a:pt x="11085" y="758"/>
                      <a:pt x="10661" y="439"/>
                      <a:pt x="10254" y="439"/>
                    </a:cubicBezTo>
                    <a:cubicBezTo>
                      <a:pt x="10178" y="439"/>
                      <a:pt x="10103" y="450"/>
                      <a:pt x="10031" y="474"/>
                    </a:cubicBezTo>
                    <a:cubicBezTo>
                      <a:pt x="9575" y="626"/>
                      <a:pt x="9362" y="1052"/>
                      <a:pt x="9210" y="1507"/>
                    </a:cubicBezTo>
                    <a:cubicBezTo>
                      <a:pt x="8785" y="1447"/>
                      <a:pt x="8336" y="1378"/>
                      <a:pt x="7899" y="1378"/>
                    </a:cubicBezTo>
                    <a:cubicBezTo>
                      <a:pt x="7462" y="1378"/>
                      <a:pt x="7037" y="1447"/>
                      <a:pt x="6657" y="1659"/>
                    </a:cubicBezTo>
                    <a:cubicBezTo>
                      <a:pt x="6475" y="1751"/>
                      <a:pt x="6262" y="1872"/>
                      <a:pt x="6201" y="2055"/>
                    </a:cubicBezTo>
                    <a:cubicBezTo>
                      <a:pt x="6079" y="2267"/>
                      <a:pt x="6231" y="2571"/>
                      <a:pt x="6383" y="2723"/>
                    </a:cubicBezTo>
                    <a:cubicBezTo>
                      <a:pt x="5168" y="2754"/>
                      <a:pt x="3952" y="3118"/>
                      <a:pt x="3070" y="3969"/>
                    </a:cubicBezTo>
                    <a:cubicBezTo>
                      <a:pt x="2918" y="4121"/>
                      <a:pt x="2766" y="4304"/>
                      <a:pt x="2705" y="4486"/>
                    </a:cubicBezTo>
                    <a:cubicBezTo>
                      <a:pt x="2614" y="4729"/>
                      <a:pt x="2827" y="5003"/>
                      <a:pt x="2979" y="5155"/>
                    </a:cubicBezTo>
                    <a:cubicBezTo>
                      <a:pt x="2006" y="5611"/>
                      <a:pt x="1338" y="6462"/>
                      <a:pt x="851" y="7435"/>
                    </a:cubicBezTo>
                    <a:cubicBezTo>
                      <a:pt x="578" y="7951"/>
                      <a:pt x="304" y="8529"/>
                      <a:pt x="395" y="9137"/>
                    </a:cubicBezTo>
                    <a:cubicBezTo>
                      <a:pt x="454" y="9719"/>
                      <a:pt x="985" y="10356"/>
                      <a:pt x="1564" y="10356"/>
                    </a:cubicBezTo>
                    <a:cubicBezTo>
                      <a:pt x="1590" y="10356"/>
                      <a:pt x="1616" y="10355"/>
                      <a:pt x="1642" y="10353"/>
                    </a:cubicBezTo>
                    <a:lnTo>
                      <a:pt x="1642" y="10353"/>
                    </a:lnTo>
                    <a:cubicBezTo>
                      <a:pt x="1155" y="10778"/>
                      <a:pt x="1064" y="11416"/>
                      <a:pt x="1398" y="11933"/>
                    </a:cubicBezTo>
                    <a:cubicBezTo>
                      <a:pt x="547" y="12632"/>
                      <a:pt x="0" y="13726"/>
                      <a:pt x="0" y="14821"/>
                    </a:cubicBezTo>
                    <a:cubicBezTo>
                      <a:pt x="0" y="15125"/>
                      <a:pt x="31" y="15429"/>
                      <a:pt x="183" y="15702"/>
                    </a:cubicBezTo>
                    <a:cubicBezTo>
                      <a:pt x="335" y="15976"/>
                      <a:pt x="608" y="16189"/>
                      <a:pt x="912" y="16189"/>
                    </a:cubicBezTo>
                    <a:cubicBezTo>
                      <a:pt x="760" y="17222"/>
                      <a:pt x="1095" y="18438"/>
                      <a:pt x="2006" y="18985"/>
                    </a:cubicBezTo>
                    <a:cubicBezTo>
                      <a:pt x="2067" y="19623"/>
                      <a:pt x="2128" y="20292"/>
                      <a:pt x="2462" y="20869"/>
                    </a:cubicBezTo>
                    <a:cubicBezTo>
                      <a:pt x="2705" y="21265"/>
                      <a:pt x="3009" y="21599"/>
                      <a:pt x="3435" y="21721"/>
                    </a:cubicBezTo>
                    <a:cubicBezTo>
                      <a:pt x="3509" y="21738"/>
                      <a:pt x="3588" y="21746"/>
                      <a:pt x="3670" y="21746"/>
                    </a:cubicBezTo>
                    <a:cubicBezTo>
                      <a:pt x="4021" y="21746"/>
                      <a:pt x="4406" y="21586"/>
                      <a:pt x="4529" y="21265"/>
                    </a:cubicBezTo>
                    <a:cubicBezTo>
                      <a:pt x="4560" y="21721"/>
                      <a:pt x="4955" y="22085"/>
                      <a:pt x="5350" y="22116"/>
                    </a:cubicBezTo>
                    <a:cubicBezTo>
                      <a:pt x="5384" y="22120"/>
                      <a:pt x="5417" y="22122"/>
                      <a:pt x="5450" y="22122"/>
                    </a:cubicBezTo>
                    <a:cubicBezTo>
                      <a:pt x="5867" y="22122"/>
                      <a:pt x="6240" y="21782"/>
                      <a:pt x="6353" y="21417"/>
                    </a:cubicBezTo>
                    <a:cubicBezTo>
                      <a:pt x="6475" y="21721"/>
                      <a:pt x="6778" y="22024"/>
                      <a:pt x="7113" y="22055"/>
                    </a:cubicBezTo>
                    <a:cubicBezTo>
                      <a:pt x="7135" y="22057"/>
                      <a:pt x="7157" y="22058"/>
                      <a:pt x="7180" y="22058"/>
                    </a:cubicBezTo>
                    <a:cubicBezTo>
                      <a:pt x="7465" y="22058"/>
                      <a:pt x="7762" y="21883"/>
                      <a:pt x="7903" y="21629"/>
                    </a:cubicBezTo>
                    <a:cubicBezTo>
                      <a:pt x="8152" y="21975"/>
                      <a:pt x="8571" y="22162"/>
                      <a:pt x="8992" y="22162"/>
                    </a:cubicBezTo>
                    <a:cubicBezTo>
                      <a:pt x="9237" y="22162"/>
                      <a:pt x="9483" y="22098"/>
                      <a:pt x="9696" y="21964"/>
                    </a:cubicBezTo>
                    <a:cubicBezTo>
                      <a:pt x="9724" y="22384"/>
                      <a:pt x="10140" y="22856"/>
                      <a:pt x="10609" y="22856"/>
                    </a:cubicBezTo>
                    <a:cubicBezTo>
                      <a:pt x="10649" y="22856"/>
                      <a:pt x="10689" y="22852"/>
                      <a:pt x="10730" y="22845"/>
                    </a:cubicBezTo>
                    <a:cubicBezTo>
                      <a:pt x="12065" y="22605"/>
                      <a:pt x="13354" y="22505"/>
                      <a:pt x="14719" y="22505"/>
                    </a:cubicBezTo>
                    <a:cubicBezTo>
                      <a:pt x="14908" y="22505"/>
                      <a:pt x="15098" y="22507"/>
                      <a:pt x="15289" y="22511"/>
                    </a:cubicBezTo>
                    <a:cubicBezTo>
                      <a:pt x="15745" y="22511"/>
                      <a:pt x="16384" y="22511"/>
                      <a:pt x="16657" y="22663"/>
                    </a:cubicBezTo>
                    <a:cubicBezTo>
                      <a:pt x="16758" y="22713"/>
                      <a:pt x="16866" y="22737"/>
                      <a:pt x="16973" y="22737"/>
                    </a:cubicBezTo>
                    <a:cubicBezTo>
                      <a:pt x="17187" y="22737"/>
                      <a:pt x="17397" y="22643"/>
                      <a:pt x="17539" y="22480"/>
                    </a:cubicBezTo>
                    <a:cubicBezTo>
                      <a:pt x="17721" y="22207"/>
                      <a:pt x="17873" y="21751"/>
                      <a:pt x="17721" y="21447"/>
                    </a:cubicBezTo>
                    <a:lnTo>
                      <a:pt x="17721" y="21447"/>
                    </a:lnTo>
                    <a:cubicBezTo>
                      <a:pt x="17907" y="21459"/>
                      <a:pt x="18088" y="21472"/>
                      <a:pt x="18264" y="21472"/>
                    </a:cubicBezTo>
                    <a:cubicBezTo>
                      <a:pt x="18519" y="21472"/>
                      <a:pt x="18764" y="21446"/>
                      <a:pt x="18998" y="21356"/>
                    </a:cubicBezTo>
                    <a:cubicBezTo>
                      <a:pt x="19423" y="21204"/>
                      <a:pt x="19909" y="20657"/>
                      <a:pt x="19970" y="20231"/>
                    </a:cubicBezTo>
                    <a:cubicBezTo>
                      <a:pt x="20153" y="20287"/>
                      <a:pt x="20362" y="20331"/>
                      <a:pt x="20565" y="20331"/>
                    </a:cubicBezTo>
                    <a:cubicBezTo>
                      <a:pt x="20799" y="20331"/>
                      <a:pt x="21023" y="20273"/>
                      <a:pt x="21186" y="20110"/>
                    </a:cubicBezTo>
                    <a:cubicBezTo>
                      <a:pt x="21368" y="19927"/>
                      <a:pt x="21429" y="19654"/>
                      <a:pt x="21490" y="19380"/>
                    </a:cubicBezTo>
                    <a:cubicBezTo>
                      <a:pt x="21551" y="19015"/>
                      <a:pt x="21733" y="18620"/>
                      <a:pt x="21824" y="18255"/>
                    </a:cubicBezTo>
                    <a:cubicBezTo>
                      <a:pt x="21935" y="18422"/>
                      <a:pt x="22137" y="18498"/>
                      <a:pt x="22339" y="18498"/>
                    </a:cubicBezTo>
                    <a:cubicBezTo>
                      <a:pt x="22469" y="18498"/>
                      <a:pt x="22599" y="18467"/>
                      <a:pt x="22706" y="18407"/>
                    </a:cubicBezTo>
                    <a:cubicBezTo>
                      <a:pt x="23010" y="18255"/>
                      <a:pt x="23192" y="17951"/>
                      <a:pt x="23344" y="17678"/>
                    </a:cubicBezTo>
                    <a:cubicBezTo>
                      <a:pt x="23648" y="17222"/>
                      <a:pt x="24134" y="16736"/>
                      <a:pt x="24438" y="16249"/>
                    </a:cubicBezTo>
                    <a:cubicBezTo>
                      <a:pt x="24551" y="16387"/>
                      <a:pt x="24725" y="16452"/>
                      <a:pt x="24901" y="16452"/>
                    </a:cubicBezTo>
                    <a:cubicBezTo>
                      <a:pt x="25154" y="16452"/>
                      <a:pt x="25413" y="16318"/>
                      <a:pt x="25502" y="16067"/>
                    </a:cubicBezTo>
                    <a:cubicBezTo>
                      <a:pt x="25593" y="15915"/>
                      <a:pt x="25533" y="15733"/>
                      <a:pt x="25533" y="15581"/>
                    </a:cubicBezTo>
                    <a:cubicBezTo>
                      <a:pt x="25502" y="15094"/>
                      <a:pt x="25533" y="14547"/>
                      <a:pt x="25502" y="14061"/>
                    </a:cubicBezTo>
                    <a:lnTo>
                      <a:pt x="25502" y="14061"/>
                    </a:lnTo>
                    <a:cubicBezTo>
                      <a:pt x="25615" y="14174"/>
                      <a:pt x="25761" y="14221"/>
                      <a:pt x="25912" y="14221"/>
                    </a:cubicBezTo>
                    <a:cubicBezTo>
                      <a:pt x="26086" y="14221"/>
                      <a:pt x="26268" y="14158"/>
                      <a:pt x="26414" y="14061"/>
                    </a:cubicBezTo>
                    <a:cubicBezTo>
                      <a:pt x="27052" y="13696"/>
                      <a:pt x="27356" y="12875"/>
                      <a:pt x="27326" y="12116"/>
                    </a:cubicBezTo>
                    <a:cubicBezTo>
                      <a:pt x="27296" y="11356"/>
                      <a:pt x="26992" y="10657"/>
                      <a:pt x="26718" y="9957"/>
                    </a:cubicBezTo>
                    <a:cubicBezTo>
                      <a:pt x="26627" y="9745"/>
                      <a:pt x="26688" y="9653"/>
                      <a:pt x="26596" y="9471"/>
                    </a:cubicBezTo>
                    <a:lnTo>
                      <a:pt x="26596" y="9471"/>
                    </a:lnTo>
                    <a:cubicBezTo>
                      <a:pt x="26651" y="9540"/>
                      <a:pt x="26725" y="9571"/>
                      <a:pt x="26800" y="9571"/>
                    </a:cubicBezTo>
                    <a:cubicBezTo>
                      <a:pt x="26891" y="9571"/>
                      <a:pt x="26986" y="9524"/>
                      <a:pt x="27052" y="9441"/>
                    </a:cubicBezTo>
                    <a:cubicBezTo>
                      <a:pt x="27174" y="9289"/>
                      <a:pt x="27174" y="9076"/>
                      <a:pt x="27144" y="8954"/>
                    </a:cubicBezTo>
                    <a:cubicBezTo>
                      <a:pt x="27022" y="7799"/>
                      <a:pt x="26566" y="6462"/>
                      <a:pt x="25563" y="5854"/>
                    </a:cubicBezTo>
                    <a:cubicBezTo>
                      <a:pt x="25715" y="5854"/>
                      <a:pt x="25837" y="5672"/>
                      <a:pt x="25806" y="5520"/>
                    </a:cubicBezTo>
                    <a:cubicBezTo>
                      <a:pt x="25776" y="5368"/>
                      <a:pt x="25654" y="5246"/>
                      <a:pt x="25502" y="5155"/>
                    </a:cubicBezTo>
                    <a:cubicBezTo>
                      <a:pt x="25077" y="4851"/>
                      <a:pt x="24773" y="4638"/>
                      <a:pt x="24317" y="4456"/>
                    </a:cubicBezTo>
                    <a:cubicBezTo>
                      <a:pt x="24590" y="4152"/>
                      <a:pt x="24317" y="3666"/>
                      <a:pt x="24013" y="3392"/>
                    </a:cubicBezTo>
                    <a:cubicBezTo>
                      <a:pt x="23040" y="2419"/>
                      <a:pt x="21764" y="1720"/>
                      <a:pt x="20396" y="1386"/>
                    </a:cubicBezTo>
                    <a:cubicBezTo>
                      <a:pt x="19537" y="1166"/>
                      <a:pt x="18665" y="1091"/>
                      <a:pt x="17772" y="1091"/>
                    </a:cubicBezTo>
                    <a:cubicBezTo>
                      <a:pt x="17305" y="1091"/>
                      <a:pt x="16833" y="1111"/>
                      <a:pt x="16353" y="1143"/>
                    </a:cubicBezTo>
                    <a:cubicBezTo>
                      <a:pt x="16292" y="626"/>
                      <a:pt x="15776" y="322"/>
                      <a:pt x="15289" y="170"/>
                    </a:cubicBezTo>
                    <a:cubicBezTo>
                      <a:pt x="14889" y="56"/>
                      <a:pt x="14478" y="1"/>
                      <a:pt x="1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4191825" y="1535200"/>
                <a:ext cx="195325" cy="2630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0521" extrusionOk="0">
                    <a:moveTo>
                      <a:pt x="7198" y="0"/>
                    </a:moveTo>
                    <a:cubicBezTo>
                      <a:pt x="7181" y="0"/>
                      <a:pt x="7163" y="1"/>
                      <a:pt x="7144" y="3"/>
                    </a:cubicBezTo>
                    <a:cubicBezTo>
                      <a:pt x="6536" y="94"/>
                      <a:pt x="2645" y="3894"/>
                      <a:pt x="2645" y="3894"/>
                    </a:cubicBezTo>
                    <a:cubicBezTo>
                      <a:pt x="2645" y="3894"/>
                      <a:pt x="2525" y="3843"/>
                      <a:pt x="2312" y="3843"/>
                    </a:cubicBezTo>
                    <a:cubicBezTo>
                      <a:pt x="2060" y="3843"/>
                      <a:pt x="1679" y="3915"/>
                      <a:pt x="1217" y="4228"/>
                    </a:cubicBezTo>
                    <a:cubicBezTo>
                      <a:pt x="335" y="4806"/>
                      <a:pt x="1" y="6781"/>
                      <a:pt x="1" y="6781"/>
                    </a:cubicBezTo>
                    <a:lnTo>
                      <a:pt x="1217" y="9487"/>
                    </a:lnTo>
                    <a:lnTo>
                      <a:pt x="4955" y="10520"/>
                    </a:lnTo>
                    <a:lnTo>
                      <a:pt x="6475" y="9517"/>
                    </a:lnTo>
                    <a:cubicBezTo>
                      <a:pt x="7205" y="9517"/>
                      <a:pt x="7509" y="8149"/>
                      <a:pt x="7661" y="7632"/>
                    </a:cubicBezTo>
                    <a:cubicBezTo>
                      <a:pt x="7813" y="7116"/>
                      <a:pt x="6262" y="6295"/>
                      <a:pt x="5898" y="6052"/>
                    </a:cubicBezTo>
                    <a:cubicBezTo>
                      <a:pt x="5533" y="5839"/>
                      <a:pt x="4955" y="4775"/>
                      <a:pt x="4955" y="4775"/>
                    </a:cubicBezTo>
                    <a:cubicBezTo>
                      <a:pt x="4955" y="4775"/>
                      <a:pt x="7174" y="1797"/>
                      <a:pt x="7478" y="1310"/>
                    </a:cubicBezTo>
                    <a:cubicBezTo>
                      <a:pt x="7772" y="811"/>
                      <a:pt x="7697" y="0"/>
                      <a:pt x="7198" y="0"/>
                    </a:cubicBez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216150" y="1631025"/>
                <a:ext cx="41825" cy="478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915" fill="none" extrusionOk="0">
                    <a:moveTo>
                      <a:pt x="1672" y="0"/>
                    </a:moveTo>
                    <a:lnTo>
                      <a:pt x="1" y="1915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3215375" y="3281500"/>
                <a:ext cx="13225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827" extrusionOk="0">
                    <a:moveTo>
                      <a:pt x="61" y="0"/>
                    </a:moveTo>
                    <a:lnTo>
                      <a:pt x="152" y="1368"/>
                    </a:lnTo>
                    <a:cubicBezTo>
                      <a:pt x="61" y="1581"/>
                      <a:pt x="0" y="8572"/>
                      <a:pt x="487" y="9089"/>
                    </a:cubicBezTo>
                    <a:cubicBezTo>
                      <a:pt x="973" y="9575"/>
                      <a:pt x="1855" y="9879"/>
                      <a:pt x="1855" y="9879"/>
                    </a:cubicBezTo>
                    <a:cubicBezTo>
                      <a:pt x="1855" y="9879"/>
                      <a:pt x="2579" y="10827"/>
                      <a:pt x="3415" y="10827"/>
                    </a:cubicBezTo>
                    <a:cubicBezTo>
                      <a:pt x="3452" y="10827"/>
                      <a:pt x="3489" y="10825"/>
                      <a:pt x="3526" y="10821"/>
                    </a:cubicBezTo>
                    <a:cubicBezTo>
                      <a:pt x="4408" y="10760"/>
                      <a:pt x="5289" y="10031"/>
                      <a:pt x="5289" y="9392"/>
                    </a:cubicBezTo>
                    <a:cubicBezTo>
                      <a:pt x="5289" y="8724"/>
                      <a:pt x="4013" y="8085"/>
                      <a:pt x="4013" y="8085"/>
                    </a:cubicBezTo>
                    <a:lnTo>
                      <a:pt x="4742" y="3617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rgbClr val="6A5A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3261725" y="3315700"/>
                <a:ext cx="47150" cy="2165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8663" fill="none" extrusionOk="0">
                    <a:moveTo>
                      <a:pt x="821" y="0"/>
                    </a:moveTo>
                    <a:cubicBezTo>
                      <a:pt x="821" y="0"/>
                      <a:pt x="1520" y="2097"/>
                      <a:pt x="304" y="3739"/>
                    </a:cubicBezTo>
                    <a:lnTo>
                      <a:pt x="304" y="6565"/>
                    </a:lnTo>
                    <a:cubicBezTo>
                      <a:pt x="304" y="6565"/>
                      <a:pt x="1885" y="7508"/>
                      <a:pt x="1824" y="7781"/>
                    </a:cubicBezTo>
                    <a:cubicBezTo>
                      <a:pt x="1733" y="8085"/>
                      <a:pt x="1064" y="8663"/>
                      <a:pt x="1064" y="8663"/>
                    </a:cubicBezTo>
                    <a:lnTo>
                      <a:pt x="1" y="851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3284525" y="3489700"/>
                <a:ext cx="471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129" fill="none" extrusionOk="0">
                    <a:moveTo>
                      <a:pt x="0" y="1"/>
                    </a:moveTo>
                    <a:cubicBezTo>
                      <a:pt x="0" y="1"/>
                      <a:pt x="1642" y="487"/>
                      <a:pt x="1733" y="761"/>
                    </a:cubicBezTo>
                    <a:cubicBezTo>
                      <a:pt x="1885" y="1064"/>
                      <a:pt x="1733" y="2128"/>
                      <a:pt x="1733" y="212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3308075" y="3009450"/>
                <a:ext cx="728775" cy="1633225"/>
              </a:xfrm>
              <a:custGeom>
                <a:avLst/>
                <a:gdLst/>
                <a:ahLst/>
                <a:cxnLst/>
                <a:rect l="l" t="t" r="r" b="b"/>
                <a:pathLst>
                  <a:path w="29151" h="6532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2736"/>
                      <a:pt x="730" y="9028"/>
                      <a:pt x="1034" y="14530"/>
                    </a:cubicBezTo>
                    <a:cubicBezTo>
                      <a:pt x="1460" y="21825"/>
                      <a:pt x="5350" y="36931"/>
                      <a:pt x="5350" y="36931"/>
                    </a:cubicBezTo>
                    <a:cubicBezTo>
                      <a:pt x="5350" y="36931"/>
                      <a:pt x="4712" y="39758"/>
                      <a:pt x="4408" y="42007"/>
                    </a:cubicBezTo>
                    <a:cubicBezTo>
                      <a:pt x="4104" y="44226"/>
                      <a:pt x="4560" y="57995"/>
                      <a:pt x="4560" y="57995"/>
                    </a:cubicBezTo>
                    <a:cubicBezTo>
                      <a:pt x="4560" y="57995"/>
                      <a:pt x="4347" y="58421"/>
                      <a:pt x="3922" y="58877"/>
                    </a:cubicBezTo>
                    <a:cubicBezTo>
                      <a:pt x="3496" y="59272"/>
                      <a:pt x="3770" y="60883"/>
                      <a:pt x="3922" y="62160"/>
                    </a:cubicBezTo>
                    <a:cubicBezTo>
                      <a:pt x="4074" y="63467"/>
                      <a:pt x="4074" y="63831"/>
                      <a:pt x="7144" y="64986"/>
                    </a:cubicBezTo>
                    <a:cubicBezTo>
                      <a:pt x="7829" y="65233"/>
                      <a:pt x="8542" y="65329"/>
                      <a:pt x="9238" y="65329"/>
                    </a:cubicBezTo>
                    <a:cubicBezTo>
                      <a:pt x="11720" y="65329"/>
                      <a:pt x="13983" y="64105"/>
                      <a:pt x="13983" y="64105"/>
                    </a:cubicBezTo>
                    <a:cubicBezTo>
                      <a:pt x="13983" y="64105"/>
                      <a:pt x="13983" y="60944"/>
                      <a:pt x="13922" y="60245"/>
                    </a:cubicBezTo>
                    <a:cubicBezTo>
                      <a:pt x="13844" y="59619"/>
                      <a:pt x="13297" y="59575"/>
                      <a:pt x="13142" y="59575"/>
                    </a:cubicBezTo>
                    <a:cubicBezTo>
                      <a:pt x="13116" y="59575"/>
                      <a:pt x="13101" y="59576"/>
                      <a:pt x="13101" y="59576"/>
                    </a:cubicBezTo>
                    <a:cubicBezTo>
                      <a:pt x="13101" y="59576"/>
                      <a:pt x="13922" y="46627"/>
                      <a:pt x="13679" y="44621"/>
                    </a:cubicBezTo>
                    <a:cubicBezTo>
                      <a:pt x="13466" y="42615"/>
                      <a:pt x="14408" y="38755"/>
                      <a:pt x="14408" y="38755"/>
                    </a:cubicBezTo>
                    <a:lnTo>
                      <a:pt x="15624" y="44469"/>
                    </a:lnTo>
                    <a:cubicBezTo>
                      <a:pt x="15624" y="44469"/>
                      <a:pt x="15047" y="46141"/>
                      <a:pt x="14986" y="47114"/>
                    </a:cubicBezTo>
                    <a:cubicBezTo>
                      <a:pt x="14895" y="48147"/>
                      <a:pt x="14834" y="58147"/>
                      <a:pt x="14834" y="58147"/>
                    </a:cubicBezTo>
                    <a:lnTo>
                      <a:pt x="14408" y="58786"/>
                    </a:lnTo>
                    <a:lnTo>
                      <a:pt x="14408" y="62828"/>
                    </a:lnTo>
                    <a:cubicBezTo>
                      <a:pt x="14408" y="62828"/>
                      <a:pt x="15198" y="63679"/>
                      <a:pt x="16262" y="63953"/>
                    </a:cubicBezTo>
                    <a:cubicBezTo>
                      <a:pt x="16673" y="64070"/>
                      <a:pt x="17433" y="64111"/>
                      <a:pt x="18298" y="64111"/>
                    </a:cubicBezTo>
                    <a:cubicBezTo>
                      <a:pt x="19670" y="64111"/>
                      <a:pt x="21306" y="64009"/>
                      <a:pt x="22220" y="63953"/>
                    </a:cubicBezTo>
                    <a:cubicBezTo>
                      <a:pt x="23740" y="63892"/>
                      <a:pt x="23892" y="62919"/>
                      <a:pt x="23831" y="61065"/>
                    </a:cubicBezTo>
                    <a:cubicBezTo>
                      <a:pt x="23764" y="59703"/>
                      <a:pt x="23401" y="59522"/>
                      <a:pt x="23214" y="59522"/>
                    </a:cubicBezTo>
                    <a:cubicBezTo>
                      <a:pt x="23146" y="59522"/>
                      <a:pt x="23101" y="59546"/>
                      <a:pt x="23101" y="59546"/>
                    </a:cubicBezTo>
                    <a:cubicBezTo>
                      <a:pt x="23101" y="59546"/>
                      <a:pt x="24013" y="52372"/>
                      <a:pt x="23952" y="50153"/>
                    </a:cubicBezTo>
                    <a:cubicBezTo>
                      <a:pt x="23861" y="47934"/>
                      <a:pt x="23709" y="44530"/>
                      <a:pt x="23952" y="40518"/>
                    </a:cubicBezTo>
                    <a:cubicBezTo>
                      <a:pt x="24165" y="36475"/>
                      <a:pt x="29150" y="22493"/>
                      <a:pt x="28907" y="12098"/>
                    </a:cubicBezTo>
                    <a:cubicBezTo>
                      <a:pt x="28816" y="6323"/>
                      <a:pt x="27995" y="2402"/>
                      <a:pt x="27326" y="61"/>
                    </a:cubicBezTo>
                    <a:cubicBezTo>
                      <a:pt x="21221" y="1105"/>
                      <a:pt x="16173" y="1461"/>
                      <a:pt x="12132" y="1461"/>
                    </a:cubicBezTo>
                    <a:cubicBezTo>
                      <a:pt x="5228" y="1461"/>
                      <a:pt x="1266" y="422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3422075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7" y="4499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866600" y="2939550"/>
                <a:ext cx="32700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499" extrusionOk="0">
                    <a:moveTo>
                      <a:pt x="0" y="0"/>
                    </a:moveTo>
                    <a:lnTo>
                      <a:pt x="0" y="4499"/>
                    </a:lnTo>
                    <a:lnTo>
                      <a:pt x="1308" y="4499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3181925" y="1769150"/>
                <a:ext cx="1152025" cy="1542525"/>
              </a:xfrm>
              <a:custGeom>
                <a:avLst/>
                <a:gdLst/>
                <a:ahLst/>
                <a:cxnLst/>
                <a:rect l="l" t="t" r="r" b="b"/>
                <a:pathLst>
                  <a:path w="46081" h="61701" extrusionOk="0">
                    <a:moveTo>
                      <a:pt x="42261" y="1"/>
                    </a:moveTo>
                    <a:cubicBezTo>
                      <a:pt x="41424" y="1"/>
                      <a:pt x="40883" y="159"/>
                      <a:pt x="40883" y="159"/>
                    </a:cubicBezTo>
                    <a:lnTo>
                      <a:pt x="39941" y="15661"/>
                    </a:lnTo>
                    <a:cubicBezTo>
                      <a:pt x="39941" y="15661"/>
                      <a:pt x="35676" y="15969"/>
                      <a:pt x="32854" y="15969"/>
                    </a:cubicBezTo>
                    <a:cubicBezTo>
                      <a:pt x="32023" y="15969"/>
                      <a:pt x="31318" y="15943"/>
                      <a:pt x="30883" y="15874"/>
                    </a:cubicBezTo>
                    <a:cubicBezTo>
                      <a:pt x="28998" y="15570"/>
                      <a:pt x="25077" y="14141"/>
                      <a:pt x="25077" y="14141"/>
                    </a:cubicBezTo>
                    <a:cubicBezTo>
                      <a:pt x="25077" y="14141"/>
                      <a:pt x="24652" y="12925"/>
                      <a:pt x="23922" y="12348"/>
                    </a:cubicBezTo>
                    <a:cubicBezTo>
                      <a:pt x="23249" y="11791"/>
                      <a:pt x="21955" y="11037"/>
                      <a:pt x="18381" y="11037"/>
                    </a:cubicBezTo>
                    <a:cubicBezTo>
                      <a:pt x="18246" y="11037"/>
                      <a:pt x="18107" y="11038"/>
                      <a:pt x="17965" y="11041"/>
                    </a:cubicBezTo>
                    <a:cubicBezTo>
                      <a:pt x="14105" y="11132"/>
                      <a:pt x="11369" y="12165"/>
                      <a:pt x="10487" y="12652"/>
                    </a:cubicBezTo>
                    <a:cubicBezTo>
                      <a:pt x="9636" y="13138"/>
                      <a:pt x="10153" y="14506"/>
                      <a:pt x="10153" y="14506"/>
                    </a:cubicBezTo>
                    <a:cubicBezTo>
                      <a:pt x="10153" y="14506"/>
                      <a:pt x="9150" y="15205"/>
                      <a:pt x="6262" y="16269"/>
                    </a:cubicBezTo>
                    <a:cubicBezTo>
                      <a:pt x="3405" y="17363"/>
                      <a:pt x="2554" y="17849"/>
                      <a:pt x="1399" y="21314"/>
                    </a:cubicBezTo>
                    <a:cubicBezTo>
                      <a:pt x="275" y="24779"/>
                      <a:pt x="578" y="38214"/>
                      <a:pt x="639" y="42470"/>
                    </a:cubicBezTo>
                    <a:cubicBezTo>
                      <a:pt x="730" y="46695"/>
                      <a:pt x="1" y="56816"/>
                      <a:pt x="62" y="58093"/>
                    </a:cubicBezTo>
                    <a:cubicBezTo>
                      <a:pt x="153" y="59430"/>
                      <a:pt x="882" y="59856"/>
                      <a:pt x="882" y="59856"/>
                    </a:cubicBezTo>
                    <a:lnTo>
                      <a:pt x="882" y="61224"/>
                    </a:lnTo>
                    <a:cubicBezTo>
                      <a:pt x="1707" y="61596"/>
                      <a:pt x="2782" y="61701"/>
                      <a:pt x="3730" y="61701"/>
                    </a:cubicBezTo>
                    <a:cubicBezTo>
                      <a:pt x="4949" y="61701"/>
                      <a:pt x="5959" y="61528"/>
                      <a:pt x="5959" y="61528"/>
                    </a:cubicBezTo>
                    <a:cubicBezTo>
                      <a:pt x="5928" y="60069"/>
                      <a:pt x="6627" y="48822"/>
                      <a:pt x="6627" y="48822"/>
                    </a:cubicBezTo>
                    <a:lnTo>
                      <a:pt x="9606" y="47880"/>
                    </a:lnTo>
                    <a:cubicBezTo>
                      <a:pt x="9606" y="47880"/>
                      <a:pt x="16779" y="47880"/>
                      <a:pt x="19181" y="47789"/>
                    </a:cubicBezTo>
                    <a:cubicBezTo>
                      <a:pt x="21552" y="47728"/>
                      <a:pt x="31339" y="46847"/>
                      <a:pt x="31339" y="46847"/>
                    </a:cubicBezTo>
                    <a:cubicBezTo>
                      <a:pt x="31339" y="46847"/>
                      <a:pt x="32555" y="46360"/>
                      <a:pt x="32403" y="45327"/>
                    </a:cubicBezTo>
                    <a:cubicBezTo>
                      <a:pt x="32251" y="44324"/>
                      <a:pt x="30305" y="32226"/>
                      <a:pt x="30305" y="32226"/>
                    </a:cubicBezTo>
                    <a:lnTo>
                      <a:pt x="30913" y="29491"/>
                    </a:lnTo>
                    <a:lnTo>
                      <a:pt x="30245" y="24962"/>
                    </a:lnTo>
                    <a:cubicBezTo>
                      <a:pt x="30245" y="24962"/>
                      <a:pt x="39971" y="22713"/>
                      <a:pt x="41765" y="22074"/>
                    </a:cubicBezTo>
                    <a:cubicBezTo>
                      <a:pt x="43528" y="21436"/>
                      <a:pt x="45777" y="20615"/>
                      <a:pt x="45929" y="18761"/>
                    </a:cubicBezTo>
                    <a:cubicBezTo>
                      <a:pt x="46081" y="16877"/>
                      <a:pt x="45929" y="1101"/>
                      <a:pt x="45929" y="1101"/>
                    </a:cubicBezTo>
                    <a:cubicBezTo>
                      <a:pt x="44565" y="209"/>
                      <a:pt x="43219" y="1"/>
                      <a:pt x="42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3261725" y="2233600"/>
                <a:ext cx="85900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0245" fill="none" extrusionOk="0">
                    <a:moveTo>
                      <a:pt x="3435" y="30244"/>
                    </a:moveTo>
                    <a:cubicBezTo>
                      <a:pt x="3435" y="30244"/>
                      <a:pt x="1490" y="26779"/>
                      <a:pt x="1824" y="25563"/>
                    </a:cubicBezTo>
                    <a:cubicBezTo>
                      <a:pt x="2159" y="24348"/>
                      <a:pt x="3435" y="15624"/>
                      <a:pt x="3435" y="15624"/>
                    </a:cubicBez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3866600" y="2393175"/>
                <a:ext cx="7905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5" extrusionOk="0">
                    <a:moveTo>
                      <a:pt x="2888" y="1"/>
                    </a:moveTo>
                    <a:lnTo>
                      <a:pt x="0" y="882"/>
                    </a:lnTo>
                    <a:lnTo>
                      <a:pt x="3162" y="1825"/>
                    </a:lnTo>
                    <a:lnTo>
                      <a:pt x="3162" y="1825"/>
                    </a:lnTo>
                    <a:lnTo>
                      <a:pt x="2888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4181950" y="2129500"/>
                <a:ext cx="342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278" extrusionOk="0">
                    <a:moveTo>
                      <a:pt x="92" y="1"/>
                    </a:moveTo>
                    <a:lnTo>
                      <a:pt x="1" y="1277"/>
                    </a:lnTo>
                    <a:lnTo>
                      <a:pt x="1369" y="127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201700" y="1808075"/>
                <a:ext cx="1307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1946" fill="none" extrusionOk="0">
                    <a:moveTo>
                      <a:pt x="1" y="1064"/>
                    </a:moveTo>
                    <a:cubicBezTo>
                      <a:pt x="1" y="1064"/>
                      <a:pt x="2068" y="0"/>
                      <a:pt x="5229" y="194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436500" y="2077825"/>
                <a:ext cx="3739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4956" h="2159" fill="none" extrusionOk="0">
                    <a:moveTo>
                      <a:pt x="1" y="2159"/>
                    </a:moveTo>
                    <a:cubicBezTo>
                      <a:pt x="1" y="2159"/>
                      <a:pt x="6840" y="1"/>
                      <a:pt x="14955" y="1824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3520850" y="3393200"/>
                <a:ext cx="29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1" fill="none" extrusionOk="0">
                    <a:moveTo>
                      <a:pt x="0" y="0"/>
                    </a:moveTo>
                    <a:lnTo>
                      <a:pt x="11733" y="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3669025" y="3393200"/>
                <a:ext cx="8375" cy="583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345" fill="none" extrusionOk="0">
                    <a:moveTo>
                      <a:pt x="335" y="0"/>
                    </a:moveTo>
                    <a:lnTo>
                      <a:pt x="1" y="2334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3679675" y="4460850"/>
                <a:ext cx="2067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2797" fill="none" extrusionOk="0">
                    <a:moveTo>
                      <a:pt x="0" y="0"/>
                    </a:moveTo>
                    <a:lnTo>
                      <a:pt x="0" y="1034"/>
                    </a:lnTo>
                    <a:cubicBezTo>
                      <a:pt x="0" y="1034"/>
                      <a:pt x="1733" y="2797"/>
                      <a:pt x="8268" y="1459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422075" y="4457050"/>
                <a:ext cx="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h="1824" fill="none" extrusionOk="0">
                    <a:moveTo>
                      <a:pt x="0" y="0"/>
                    </a:moveTo>
                    <a:lnTo>
                      <a:pt x="0" y="1824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403825" y="4485150"/>
                <a:ext cx="231800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4044" fill="none" extrusionOk="0">
                    <a:moveTo>
                      <a:pt x="730" y="1"/>
                    </a:moveTo>
                    <a:cubicBezTo>
                      <a:pt x="730" y="1"/>
                      <a:pt x="1" y="670"/>
                      <a:pt x="1308" y="1308"/>
                    </a:cubicBezTo>
                    <a:cubicBezTo>
                      <a:pt x="2584" y="1977"/>
                      <a:pt x="4529" y="4043"/>
                      <a:pt x="9271" y="1733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625725" y="4497325"/>
                <a:ext cx="1065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520" fill="none" extrusionOk="0">
                    <a:moveTo>
                      <a:pt x="426" y="0"/>
                    </a:moveTo>
                    <a:lnTo>
                      <a:pt x="0" y="1520"/>
                    </a:ln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351400" y="1533750"/>
                <a:ext cx="44100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320" fill="none" extrusionOk="0">
                    <a:moveTo>
                      <a:pt x="1581" y="0"/>
                    </a:moveTo>
                    <a:cubicBezTo>
                      <a:pt x="1155" y="152"/>
                      <a:pt x="760" y="426"/>
                      <a:pt x="639" y="791"/>
                    </a:cubicBezTo>
                    <a:cubicBezTo>
                      <a:pt x="487" y="1186"/>
                      <a:pt x="578" y="1703"/>
                      <a:pt x="973" y="1885"/>
                    </a:cubicBezTo>
                    <a:cubicBezTo>
                      <a:pt x="578" y="2250"/>
                      <a:pt x="274" y="2706"/>
                      <a:pt x="122" y="3192"/>
                    </a:cubicBezTo>
                    <a:cubicBezTo>
                      <a:pt x="0" y="3678"/>
                      <a:pt x="61" y="4256"/>
                      <a:pt x="395" y="4681"/>
                    </a:cubicBezTo>
                    <a:cubicBezTo>
                      <a:pt x="699" y="5076"/>
                      <a:pt x="1277" y="5320"/>
                      <a:pt x="1763" y="516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796700" y="1530700"/>
                <a:ext cx="45600" cy="9045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3618" fill="none" extrusionOk="0">
                    <a:moveTo>
                      <a:pt x="0" y="1"/>
                    </a:moveTo>
                    <a:cubicBezTo>
                      <a:pt x="486" y="31"/>
                      <a:pt x="760" y="578"/>
                      <a:pt x="942" y="1034"/>
                    </a:cubicBezTo>
                    <a:cubicBezTo>
                      <a:pt x="973" y="1156"/>
                      <a:pt x="1003" y="1247"/>
                      <a:pt x="1003" y="1369"/>
                    </a:cubicBezTo>
                    <a:cubicBezTo>
                      <a:pt x="973" y="1490"/>
                      <a:pt x="851" y="1612"/>
                      <a:pt x="790" y="1551"/>
                    </a:cubicBezTo>
                    <a:cubicBezTo>
                      <a:pt x="1277" y="1794"/>
                      <a:pt x="1611" y="2250"/>
                      <a:pt x="1733" y="2767"/>
                    </a:cubicBezTo>
                    <a:cubicBezTo>
                      <a:pt x="1824" y="3132"/>
                      <a:pt x="1733" y="3588"/>
                      <a:pt x="1398" y="361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97000" y="1677375"/>
                <a:ext cx="190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007" fill="none" extrusionOk="0">
                    <a:moveTo>
                      <a:pt x="0" y="0"/>
                    </a:moveTo>
                    <a:cubicBezTo>
                      <a:pt x="608" y="426"/>
                      <a:pt x="760" y="1368"/>
                      <a:pt x="395" y="2006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409150" y="1823275"/>
                <a:ext cx="91200" cy="760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040" fill="none" extrusionOk="0">
                    <a:moveTo>
                      <a:pt x="335" y="0"/>
                    </a:moveTo>
                    <a:cubicBezTo>
                      <a:pt x="31" y="334"/>
                      <a:pt x="0" y="882"/>
                      <a:pt x="243" y="1246"/>
                    </a:cubicBezTo>
                    <a:cubicBezTo>
                      <a:pt x="517" y="1641"/>
                      <a:pt x="1064" y="1793"/>
                      <a:pt x="1459" y="1641"/>
                    </a:cubicBezTo>
                    <a:cubicBezTo>
                      <a:pt x="1581" y="2158"/>
                      <a:pt x="1885" y="2675"/>
                      <a:pt x="2341" y="2857"/>
                    </a:cubicBezTo>
                    <a:cubicBezTo>
                      <a:pt x="2827" y="3040"/>
                      <a:pt x="3496" y="2857"/>
                      <a:pt x="3648" y="237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656100" y="1884050"/>
                <a:ext cx="1155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2007" fill="none" extrusionOk="0">
                    <a:moveTo>
                      <a:pt x="1" y="1764"/>
                    </a:moveTo>
                    <a:cubicBezTo>
                      <a:pt x="396" y="1976"/>
                      <a:pt x="913" y="2007"/>
                      <a:pt x="1369" y="1855"/>
                    </a:cubicBezTo>
                    <a:cubicBezTo>
                      <a:pt x="1764" y="1673"/>
                      <a:pt x="2129" y="1308"/>
                      <a:pt x="2281" y="852"/>
                    </a:cubicBezTo>
                    <a:cubicBezTo>
                      <a:pt x="2645" y="1217"/>
                      <a:pt x="3223" y="1338"/>
                      <a:pt x="3709" y="1186"/>
                    </a:cubicBezTo>
                    <a:cubicBezTo>
                      <a:pt x="4195" y="1004"/>
                      <a:pt x="4591" y="548"/>
                      <a:pt x="4621" y="1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745775" y="1685725"/>
                <a:ext cx="85900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2889" fill="none" extrusionOk="0">
                    <a:moveTo>
                      <a:pt x="2858" y="1"/>
                    </a:moveTo>
                    <a:cubicBezTo>
                      <a:pt x="3283" y="304"/>
                      <a:pt x="3435" y="882"/>
                      <a:pt x="3192" y="1338"/>
                    </a:cubicBezTo>
                    <a:cubicBezTo>
                      <a:pt x="2979" y="1794"/>
                      <a:pt x="2432" y="2007"/>
                      <a:pt x="1946" y="1885"/>
                    </a:cubicBezTo>
                    <a:cubicBezTo>
                      <a:pt x="2128" y="2311"/>
                      <a:pt x="1703" y="2797"/>
                      <a:pt x="1277" y="2858"/>
                    </a:cubicBezTo>
                    <a:cubicBezTo>
                      <a:pt x="821" y="2888"/>
                      <a:pt x="396" y="2615"/>
                      <a:pt x="1" y="2402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472225" y="1697875"/>
                <a:ext cx="547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734" fill="none" extrusionOk="0">
                    <a:moveTo>
                      <a:pt x="0" y="1"/>
                    </a:moveTo>
                    <a:cubicBezTo>
                      <a:pt x="61" y="548"/>
                      <a:pt x="243" y="1095"/>
                      <a:pt x="699" y="1399"/>
                    </a:cubicBezTo>
                    <a:cubicBezTo>
                      <a:pt x="1125" y="1733"/>
                      <a:pt x="1793" y="1733"/>
                      <a:pt x="2189" y="1338"/>
                    </a:cubicBezTo>
                  </a:path>
                </a:pathLst>
              </a:custGeom>
              <a:solidFill>
                <a:schemeClr val="dk1"/>
              </a:solidFill>
              <a:ln w="455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96;p15">
            <a:extLst>
              <a:ext uri="{FF2B5EF4-FFF2-40B4-BE49-F238E27FC236}">
                <a16:creationId xmlns:a16="http://schemas.microsoft.com/office/drawing/2014/main" id="{BBA1BCF3-ABFD-84C2-CD53-1028206CB18A}"/>
              </a:ext>
            </a:extLst>
          </p:cNvPr>
          <p:cNvSpPr txBox="1">
            <a:spLocks/>
          </p:cNvSpPr>
          <p:nvPr/>
        </p:nvSpPr>
        <p:spPr>
          <a:xfrm>
            <a:off x="-1852612" y="1301"/>
            <a:ext cx="5102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Phase 3 project</a:t>
            </a:r>
          </a:p>
          <a:p>
            <a:pPr marL="0" indent="0"/>
            <a:r>
              <a:rPr lang="en-US" u="sng" dirty="0">
                <a:solidFill>
                  <a:srgbClr val="111111"/>
                </a:solidFill>
                <a:latin typeface="-apple-system"/>
              </a:rPr>
              <a:t>2024</a:t>
            </a:r>
            <a:endParaRPr lang="en-US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CD2FA59-E9D4-3549-F58F-C8ED02E6D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Model Evaluation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2886C89D-DB0E-5CBB-30F6-8E7994D20E0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1742-0F9C-CF22-5BB9-E7DA153C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256599-99F3-6B1B-3B9B-766DAA2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0" y="689344"/>
            <a:ext cx="5136325" cy="1325995"/>
          </a:xfrm>
          <a:prstGeom prst="rect">
            <a:avLst/>
          </a:prstGeom>
        </p:spPr>
      </p:pic>
      <p:sp>
        <p:nvSpPr>
          <p:cNvPr id="12" name="Google Shape;182;p16">
            <a:extLst>
              <a:ext uri="{FF2B5EF4-FFF2-40B4-BE49-F238E27FC236}">
                <a16:creationId xmlns:a16="http://schemas.microsoft.com/office/drawing/2014/main" id="{1654B373-CE90-20D1-C313-4BF4C7755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323" y="2015339"/>
            <a:ext cx="6651254" cy="287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achieved the highest overall performance with a recall of 0.76, precision of 0.93, F1-score of 0.82, and accuracy of 0.95.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Random Forest follows closely with a recall of 0.64, precision of 0.85, F1-score of 0.73, and accuracy of 0.94.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Decision Tree shows improvement over Logistic Regression but falls short of Random Forest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Logistic Regression performance details are missing from this section but were presumably reported earlier.</a:t>
            </a:r>
          </a:p>
        </p:txBody>
      </p:sp>
    </p:spTree>
    <p:extLst>
      <p:ext uri="{BB962C8B-B14F-4D97-AF65-F5344CB8AC3E}">
        <p14:creationId xmlns:p14="http://schemas.microsoft.com/office/powerpoint/2010/main" val="315461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CE49F084-4077-94E7-1D75-C17B7DDFB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Model Evaluation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8CDBA8B-DDDC-6DC1-1561-BD89361E088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98899-5D95-4198-9922-96BEBFD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3BD4DB-5F63-311E-70EC-E3E4B722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2" y="1252769"/>
            <a:ext cx="5604643" cy="3847332"/>
          </a:xfrm>
          <a:prstGeom prst="rect">
            <a:avLst/>
          </a:prstGeom>
        </p:spPr>
      </p:pic>
      <p:sp>
        <p:nvSpPr>
          <p:cNvPr id="17" name="Google Shape;182;p16">
            <a:extLst>
              <a:ext uri="{FF2B5EF4-FFF2-40B4-BE49-F238E27FC236}">
                <a16:creationId xmlns:a16="http://schemas.microsoft.com/office/drawing/2014/main" id="{1C764A66-4218-3EFC-5289-4689C484F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29632" y="370491"/>
            <a:ext cx="3026056" cy="4461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ROC curve interpretation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Logistic Regression: AUC = 0.83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Decision Tree: AUC = 0.89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Random Forest: AUC = 0.93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: AUC = 0.92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The Random Forest model has the highest AUC value, indicating that it has the best performance among the four models according to this metric. </a:t>
            </a:r>
          </a:p>
        </p:txBody>
      </p:sp>
    </p:spTree>
    <p:extLst>
      <p:ext uri="{BB962C8B-B14F-4D97-AF65-F5344CB8AC3E}">
        <p14:creationId xmlns:p14="http://schemas.microsoft.com/office/powerpoint/2010/main" val="288818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1;p16">
            <a:extLst>
              <a:ext uri="{FF2B5EF4-FFF2-40B4-BE49-F238E27FC236}">
                <a16:creationId xmlns:a16="http://schemas.microsoft.com/office/drawing/2014/main" id="{936E1D03-2BA7-9734-31FA-E1DEBE26A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Conclusion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9" name="Google Shape;182;p16">
            <a:extLst>
              <a:ext uri="{FF2B5EF4-FFF2-40B4-BE49-F238E27FC236}">
                <a16:creationId xmlns:a16="http://schemas.microsoft.com/office/drawing/2014/main" id="{EFA272EB-2DB7-39E0-316D-70047A708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This analysis successfully achieved the objectives of building a machine learning model for customer churn prediction and utilizing it to estimate churn probability.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Two models, Random Forest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, were compared for their effectiveness in predicting churn.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Both models demonstrated strong performance, with Random Forest showcasing a robust overall performance and </a:t>
            </a:r>
            <a:r>
              <a:rPr lang="en-US" dirty="0" err="1">
                <a:solidFill>
                  <a:schemeClr val="dk1"/>
                </a:solidFill>
              </a:rPr>
              <a:t>XGBoost</a:t>
            </a:r>
            <a:r>
              <a:rPr lang="en-US" dirty="0">
                <a:solidFill>
                  <a:schemeClr val="dk1"/>
                </a:solidFill>
              </a:rPr>
              <a:t> achieving a high recall score.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Discussion: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should prioritize the Random Forest Classifier as the primary model for predicting customer churn due to its superior overall performance and ability to accurately identify potential churners.</a:t>
            </a:r>
          </a:p>
        </p:txBody>
      </p:sp>
      <p:sp>
        <p:nvSpPr>
          <p:cNvPr id="10" name="Google Shape;818;p37">
            <a:extLst>
              <a:ext uri="{FF2B5EF4-FFF2-40B4-BE49-F238E27FC236}">
                <a16:creationId xmlns:a16="http://schemas.microsoft.com/office/drawing/2014/main" id="{1D5A5940-B0D8-D7AC-FDE2-5F4A3F38D6C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B47C-F585-212E-8A20-68D5B8C89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12" name="Google Shape;183;p16">
            <a:extLst>
              <a:ext uri="{FF2B5EF4-FFF2-40B4-BE49-F238E27FC236}">
                <a16:creationId xmlns:a16="http://schemas.microsoft.com/office/drawing/2014/main" id="{528A37C0-6B8F-4A63-5F5B-9C7F86E2F01A}"/>
              </a:ext>
            </a:extLst>
          </p:cNvPr>
          <p:cNvGrpSpPr/>
          <p:nvPr/>
        </p:nvGrpSpPr>
        <p:grpSpPr>
          <a:xfrm>
            <a:off x="7891760" y="445025"/>
            <a:ext cx="750900" cy="750900"/>
            <a:chOff x="621500" y="307363"/>
            <a:chExt cx="750900" cy="750900"/>
          </a:xfrm>
        </p:grpSpPr>
        <p:sp>
          <p:nvSpPr>
            <p:cNvPr id="13" name="Google Shape;184;p16">
              <a:extLst>
                <a:ext uri="{FF2B5EF4-FFF2-40B4-BE49-F238E27FC236}">
                  <a16:creationId xmlns:a16="http://schemas.microsoft.com/office/drawing/2014/main" id="{5D5B54E9-CB5D-4E6E-C14E-5B3FC5937640}"/>
                </a:ext>
              </a:extLst>
            </p:cNvPr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85;p16">
              <a:extLst>
                <a:ext uri="{FF2B5EF4-FFF2-40B4-BE49-F238E27FC236}">
                  <a16:creationId xmlns:a16="http://schemas.microsoft.com/office/drawing/2014/main" id="{C5FEC587-AA83-CA18-9C70-6D88D50940F9}"/>
                </a:ext>
              </a:extLst>
            </p:cNvPr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5" name="Google Shape;186;p16">
                <a:extLst>
                  <a:ext uri="{FF2B5EF4-FFF2-40B4-BE49-F238E27FC236}">
                    <a16:creationId xmlns:a16="http://schemas.microsoft.com/office/drawing/2014/main" id="{DD98BE1A-F892-F5D2-166A-B52696035A06}"/>
                  </a:ext>
                </a:extLst>
              </p:cNvPr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;p16">
                <a:extLst>
                  <a:ext uri="{FF2B5EF4-FFF2-40B4-BE49-F238E27FC236}">
                    <a16:creationId xmlns:a16="http://schemas.microsoft.com/office/drawing/2014/main" id="{182B8D5F-92E5-676F-F603-6023C024CC6D}"/>
                  </a:ext>
                </a:extLst>
              </p:cNvPr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8;p16">
                <a:extLst>
                  <a:ext uri="{FF2B5EF4-FFF2-40B4-BE49-F238E27FC236}">
                    <a16:creationId xmlns:a16="http://schemas.microsoft.com/office/drawing/2014/main" id="{0FCF2E39-73BE-BBD4-3FB4-B06F0058F52D}"/>
                  </a:ext>
                </a:extLst>
              </p:cNvPr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9;p16">
                <a:extLst>
                  <a:ext uri="{FF2B5EF4-FFF2-40B4-BE49-F238E27FC236}">
                    <a16:creationId xmlns:a16="http://schemas.microsoft.com/office/drawing/2014/main" id="{F076F0D8-C764-7CA5-66B5-AC14A503EFFE}"/>
                  </a:ext>
                </a:extLst>
              </p:cNvPr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0;p16">
                <a:extLst>
                  <a:ext uri="{FF2B5EF4-FFF2-40B4-BE49-F238E27FC236}">
                    <a16:creationId xmlns:a16="http://schemas.microsoft.com/office/drawing/2014/main" id="{C4588B89-D3D2-67BB-0FDE-DA415E155E16}"/>
                  </a:ext>
                </a:extLst>
              </p:cNvPr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1;p16">
                <a:extLst>
                  <a:ext uri="{FF2B5EF4-FFF2-40B4-BE49-F238E27FC236}">
                    <a16:creationId xmlns:a16="http://schemas.microsoft.com/office/drawing/2014/main" id="{E73C08E6-BBAD-FD9C-4554-F763693EFDFD}"/>
                  </a:ext>
                </a:extLst>
              </p:cNvPr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40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A23FFDF-AA6B-AA4A-D160-ABC926F81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Recommendation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182;p16">
            <a:extLst>
              <a:ext uri="{FF2B5EF4-FFF2-40B4-BE49-F238E27FC236}">
                <a16:creationId xmlns:a16="http://schemas.microsoft.com/office/drawing/2014/main" id="{602E76F8-8DFF-D960-83F2-5316553E2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9187" y="1279264"/>
            <a:ext cx="8647386" cy="3749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The analysis identified key factors significantly impacting customer churn prediction (Feature Importance):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Call minutes and charges (daytime, evening, international)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service calls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Usage of value-added services (voicemail plan)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Based on these insights,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should implement strategic customer retention efforts that address these factors: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Personalized offers and discounts: Target customers based on their usage patterns (e.g., high day charges) with relevant incentives.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Reduce customer service calls: Invest in strategies like interactive voice response (IVR) systems to improve customer experience and decrease churn associated with frequent calls.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Promote value-added services: Highlight the benefits of services like voicemail plans and incentivize customer adoption.</a:t>
            </a: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A28238B7-7E95-999F-1242-0B8A8746E1E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1A5DC-46C5-0146-18ED-ED08354F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8" name="Google Shape;192;p16">
            <a:extLst>
              <a:ext uri="{FF2B5EF4-FFF2-40B4-BE49-F238E27FC236}">
                <a16:creationId xmlns:a16="http://schemas.microsoft.com/office/drawing/2014/main" id="{B28A326B-66EE-61AD-BCA5-DA919307408A}"/>
              </a:ext>
            </a:extLst>
          </p:cNvPr>
          <p:cNvGrpSpPr/>
          <p:nvPr/>
        </p:nvGrpSpPr>
        <p:grpSpPr>
          <a:xfrm>
            <a:off x="7865588" y="268925"/>
            <a:ext cx="750900" cy="750900"/>
            <a:chOff x="3953900" y="1018313"/>
            <a:chExt cx="750900" cy="750900"/>
          </a:xfrm>
        </p:grpSpPr>
        <p:sp>
          <p:nvSpPr>
            <p:cNvPr id="9" name="Google Shape;193;p16">
              <a:extLst>
                <a:ext uri="{FF2B5EF4-FFF2-40B4-BE49-F238E27FC236}">
                  <a16:creationId xmlns:a16="http://schemas.microsoft.com/office/drawing/2014/main" id="{2E25587D-38FC-729B-84BE-833E42074933}"/>
                </a:ext>
              </a:extLst>
            </p:cNvPr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;p16">
              <a:extLst>
                <a:ext uri="{FF2B5EF4-FFF2-40B4-BE49-F238E27FC236}">
                  <a16:creationId xmlns:a16="http://schemas.microsoft.com/office/drawing/2014/main" id="{0B1B4A4F-6AD5-9FC8-EE92-7266E400A409}"/>
                </a:ext>
              </a:extLst>
            </p:cNvPr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70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F7937F"/>
                </a:solidFill>
              </a:rPr>
              <a:t>Overview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6651254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telecommunication industry is a key player in our daily lives, particularly in media transmission, experiencing continuous growth.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Operators in this sector face the ongoing challenge of staying competitive amidst rapid advancements.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Retaining existing customers is paramount, as customer churn, the rate at which subscribers switch to competitors, poses a significant threat.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 prediction involves employing data mining techniques to analyze customer data and anticipate churn.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890650" y="3406188"/>
            <a:ext cx="750900" cy="750900"/>
            <a:chOff x="621500" y="307363"/>
            <a:chExt cx="750900" cy="750900"/>
          </a:xfrm>
        </p:grpSpPr>
        <p:sp>
          <p:nvSpPr>
            <p:cNvPr id="184" name="Google Shape;184;p16"/>
            <p:cNvSpPr/>
            <p:nvPr/>
          </p:nvSpPr>
          <p:spPr>
            <a:xfrm>
              <a:off x="621500" y="3073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68764" y="453976"/>
              <a:ext cx="456370" cy="457698"/>
              <a:chOff x="1161000" y="1920150"/>
              <a:chExt cx="575425" cy="5771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217700" y="1977700"/>
                <a:ext cx="462025" cy="4620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481" fill="none" extrusionOk="0">
                    <a:moveTo>
                      <a:pt x="15178" y="3269"/>
                    </a:moveTo>
                    <a:cubicBezTo>
                      <a:pt x="18481" y="6572"/>
                      <a:pt x="18481" y="11909"/>
                      <a:pt x="15178" y="15178"/>
                    </a:cubicBezTo>
                    <a:cubicBezTo>
                      <a:pt x="11909" y="18480"/>
                      <a:pt x="6572" y="18480"/>
                      <a:pt x="3270" y="15178"/>
                    </a:cubicBezTo>
                    <a:cubicBezTo>
                      <a:pt x="1" y="11909"/>
                      <a:pt x="1" y="6572"/>
                      <a:pt x="3270" y="3269"/>
                    </a:cubicBezTo>
                    <a:cubicBezTo>
                      <a:pt x="6572" y="0"/>
                      <a:pt x="11909" y="0"/>
                      <a:pt x="15178" y="3269"/>
                    </a:cubicBezTo>
                    <a:close/>
                  </a:path>
                </a:pathLst>
              </a:custGeom>
              <a:solidFill>
                <a:schemeClr val="lt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48700" y="1920150"/>
                <a:ext cx="25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239" fill="none" extrusionOk="0">
                    <a:moveTo>
                      <a:pt x="1" y="623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448700" y="2340450"/>
                <a:ext cx="25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272" fill="none" extrusionOk="0">
                    <a:moveTo>
                      <a:pt x="1" y="627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5813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161000" y="2208700"/>
                <a:ext cx="155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" fill="none" extrusionOk="0">
                    <a:moveTo>
                      <a:pt x="1" y="0"/>
                    </a:moveTo>
                    <a:lnTo>
                      <a:pt x="6205" y="0"/>
                    </a:ln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1422850" y="2181175"/>
                <a:ext cx="5422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69" extrusionOk="0">
                    <a:moveTo>
                      <a:pt x="1068" y="0"/>
                    </a:moveTo>
                    <a:cubicBezTo>
                      <a:pt x="501" y="0"/>
                      <a:pt x="1" y="467"/>
                      <a:pt x="1" y="1101"/>
                    </a:cubicBezTo>
                    <a:cubicBezTo>
                      <a:pt x="1" y="1668"/>
                      <a:pt x="468" y="2169"/>
                      <a:pt x="1068" y="2169"/>
                    </a:cubicBezTo>
                    <a:cubicBezTo>
                      <a:pt x="1669" y="2169"/>
                      <a:pt x="2169" y="1702"/>
                      <a:pt x="2169" y="1101"/>
                    </a:cubicBezTo>
                    <a:cubicBezTo>
                      <a:pt x="2169" y="501"/>
                      <a:pt x="1669" y="0"/>
                      <a:pt x="1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16"/>
          <p:cNvGrpSpPr/>
          <p:nvPr/>
        </p:nvGrpSpPr>
        <p:grpSpPr>
          <a:xfrm>
            <a:off x="7673100" y="2655288"/>
            <a:ext cx="750900" cy="750900"/>
            <a:chOff x="3953900" y="1018313"/>
            <a:chExt cx="750900" cy="750900"/>
          </a:xfrm>
        </p:grpSpPr>
        <p:sp>
          <p:nvSpPr>
            <p:cNvPr id="193" name="Google Shape;193;p16"/>
            <p:cNvSpPr/>
            <p:nvPr/>
          </p:nvSpPr>
          <p:spPr>
            <a:xfrm>
              <a:off x="3953900" y="101831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4136863" y="1201008"/>
              <a:ext cx="384975" cy="385534"/>
            </a:xfrm>
            <a:custGeom>
              <a:avLst/>
              <a:gdLst/>
              <a:ahLst/>
              <a:cxnLst/>
              <a:rect l="l" t="t" r="r" b="b"/>
              <a:pathLst>
                <a:path w="23417" h="23451" extrusionOk="0">
                  <a:moveTo>
                    <a:pt x="11709" y="6539"/>
                  </a:moveTo>
                  <a:cubicBezTo>
                    <a:pt x="14544" y="6539"/>
                    <a:pt x="16879" y="8841"/>
                    <a:pt x="16879" y="11709"/>
                  </a:cubicBezTo>
                  <a:cubicBezTo>
                    <a:pt x="16846" y="14545"/>
                    <a:pt x="14544" y="16880"/>
                    <a:pt x="11709" y="16880"/>
                  </a:cubicBezTo>
                  <a:cubicBezTo>
                    <a:pt x="8873" y="16880"/>
                    <a:pt x="6538" y="14611"/>
                    <a:pt x="6538" y="11709"/>
                  </a:cubicBezTo>
                  <a:cubicBezTo>
                    <a:pt x="6538" y="8874"/>
                    <a:pt x="8840" y="6539"/>
                    <a:pt x="11709" y="6539"/>
                  </a:cubicBezTo>
                  <a:close/>
                  <a:moveTo>
                    <a:pt x="9741" y="1"/>
                  </a:moveTo>
                  <a:lnTo>
                    <a:pt x="9741" y="2436"/>
                  </a:lnTo>
                  <a:cubicBezTo>
                    <a:pt x="8573" y="2669"/>
                    <a:pt x="7506" y="3136"/>
                    <a:pt x="6538" y="3770"/>
                  </a:cubicBezTo>
                  <a:lnTo>
                    <a:pt x="4837" y="2036"/>
                  </a:lnTo>
                  <a:lnTo>
                    <a:pt x="2035" y="4838"/>
                  </a:lnTo>
                  <a:lnTo>
                    <a:pt x="3736" y="6539"/>
                  </a:lnTo>
                  <a:cubicBezTo>
                    <a:pt x="3102" y="7506"/>
                    <a:pt x="2669" y="8607"/>
                    <a:pt x="2402" y="9775"/>
                  </a:cubicBezTo>
                  <a:lnTo>
                    <a:pt x="0" y="9775"/>
                  </a:lnTo>
                  <a:lnTo>
                    <a:pt x="0" y="13677"/>
                  </a:lnTo>
                  <a:lnTo>
                    <a:pt x="2402" y="13677"/>
                  </a:lnTo>
                  <a:cubicBezTo>
                    <a:pt x="2669" y="14845"/>
                    <a:pt x="3102" y="15946"/>
                    <a:pt x="3736" y="16880"/>
                  </a:cubicBezTo>
                  <a:lnTo>
                    <a:pt x="2035" y="18614"/>
                  </a:lnTo>
                  <a:lnTo>
                    <a:pt x="4837" y="21383"/>
                  </a:lnTo>
                  <a:lnTo>
                    <a:pt x="6538" y="19682"/>
                  </a:lnTo>
                  <a:cubicBezTo>
                    <a:pt x="7506" y="20315"/>
                    <a:pt x="8573" y="20782"/>
                    <a:pt x="9741" y="21016"/>
                  </a:cubicBezTo>
                  <a:lnTo>
                    <a:pt x="9741" y="23451"/>
                  </a:lnTo>
                  <a:lnTo>
                    <a:pt x="13677" y="23451"/>
                  </a:lnTo>
                  <a:lnTo>
                    <a:pt x="13677" y="21016"/>
                  </a:lnTo>
                  <a:cubicBezTo>
                    <a:pt x="14844" y="20749"/>
                    <a:pt x="15912" y="20315"/>
                    <a:pt x="16879" y="19682"/>
                  </a:cubicBezTo>
                  <a:lnTo>
                    <a:pt x="18580" y="21383"/>
                  </a:lnTo>
                  <a:lnTo>
                    <a:pt x="21382" y="18614"/>
                  </a:lnTo>
                  <a:lnTo>
                    <a:pt x="19681" y="16880"/>
                  </a:lnTo>
                  <a:cubicBezTo>
                    <a:pt x="20315" y="15946"/>
                    <a:pt x="20748" y="14845"/>
                    <a:pt x="21015" y="13677"/>
                  </a:cubicBezTo>
                  <a:lnTo>
                    <a:pt x="23417" y="13677"/>
                  </a:lnTo>
                  <a:lnTo>
                    <a:pt x="23417" y="9775"/>
                  </a:lnTo>
                  <a:lnTo>
                    <a:pt x="21015" y="9775"/>
                  </a:lnTo>
                  <a:cubicBezTo>
                    <a:pt x="20748" y="8607"/>
                    <a:pt x="20315" y="7506"/>
                    <a:pt x="19681" y="6539"/>
                  </a:cubicBezTo>
                  <a:lnTo>
                    <a:pt x="21382" y="4838"/>
                  </a:lnTo>
                  <a:lnTo>
                    <a:pt x="18580" y="2036"/>
                  </a:lnTo>
                  <a:lnTo>
                    <a:pt x="16879" y="3770"/>
                  </a:lnTo>
                  <a:cubicBezTo>
                    <a:pt x="15912" y="3136"/>
                    <a:pt x="14844" y="2669"/>
                    <a:pt x="13677" y="2436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18;p37">
            <a:extLst>
              <a:ext uri="{FF2B5EF4-FFF2-40B4-BE49-F238E27FC236}">
                <a16:creationId xmlns:a16="http://schemas.microsoft.com/office/drawing/2014/main" id="{73FA15DE-DF2C-4E8B-0C4D-65E30648B647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1BC3A-B76A-EA25-0611-D755EAEEA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7"/>
          <p:cNvGrpSpPr/>
          <p:nvPr/>
        </p:nvGrpSpPr>
        <p:grpSpPr>
          <a:xfrm>
            <a:off x="719994" y="2225238"/>
            <a:ext cx="1819800" cy="957488"/>
            <a:chOff x="719994" y="2685663"/>
            <a:chExt cx="1819800" cy="957488"/>
          </a:xfrm>
        </p:grpSpPr>
        <p:sp>
          <p:nvSpPr>
            <p:cNvPr id="201" name="Google Shape;201;p17"/>
            <p:cNvSpPr txBox="1"/>
            <p:nvPr/>
          </p:nvSpPr>
          <p:spPr>
            <a:xfrm>
              <a:off x="720906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719994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Sun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2681398" y="2225238"/>
            <a:ext cx="1820109" cy="957488"/>
            <a:chOff x="2681398" y="2685663"/>
            <a:chExt cx="1820109" cy="957488"/>
          </a:xfrm>
        </p:grpSpPr>
        <p:sp>
          <p:nvSpPr>
            <p:cNvPr id="204" name="Google Shape;204;p17"/>
            <p:cNvSpPr txBox="1"/>
            <p:nvPr/>
          </p:nvSpPr>
          <p:spPr>
            <a:xfrm>
              <a:off x="2681706" y="3072250"/>
              <a:ext cx="18198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2681398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Venus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4642802" y="2225238"/>
            <a:ext cx="1819800" cy="957488"/>
            <a:chOff x="4642802" y="2685663"/>
            <a:chExt cx="1819800" cy="957488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4644307" y="30722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cold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642802" y="26856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Mars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6604206" y="2225238"/>
            <a:ext cx="1819800" cy="957488"/>
            <a:chOff x="6604206" y="2457063"/>
            <a:chExt cx="1819800" cy="957488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6605107" y="2843650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6604206" y="245706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Saturn</a:t>
              </a:r>
              <a:endParaRPr sz="24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sp>
        <p:nvSpPr>
          <p:cNvPr id="212" name="Google Shape;212;p17"/>
          <p:cNvSpPr txBox="1"/>
          <p:nvPr/>
        </p:nvSpPr>
        <p:spPr>
          <a:xfrm>
            <a:off x="3662102" y="1416388"/>
            <a:ext cx="18198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Mercury</a:t>
            </a:r>
            <a:endParaRPr sz="2400" dirty="0">
              <a:solidFill>
                <a:schemeClr val="accent3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5616407" y="3491288"/>
            <a:ext cx="1819800" cy="955813"/>
            <a:chOff x="5616407" y="3799313"/>
            <a:chExt cx="1819800" cy="955813"/>
          </a:xfrm>
        </p:grpSpPr>
        <p:sp>
          <p:nvSpPr>
            <p:cNvPr id="214" name="Google Shape;214;p17"/>
            <p:cNvSpPr txBox="1"/>
            <p:nvPr/>
          </p:nvSpPr>
          <p:spPr>
            <a:xfrm>
              <a:off x="5617906" y="4184225"/>
              <a:ext cx="1818000" cy="5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it’s big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5616407" y="3799313"/>
              <a:ext cx="1819800" cy="38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Anek Devanagari"/>
                  <a:ea typeface="Anek Devanagari"/>
                  <a:cs typeface="Anek Devanagari"/>
                  <a:sym typeface="Anek Devanagari"/>
                </a:rPr>
                <a:t>Jupiter</a:t>
              </a:r>
              <a:endParaRPr sz="2500">
                <a:solidFill>
                  <a:schemeClr val="accent3"/>
                </a:solidFill>
                <a:latin typeface="Anek Devanagari"/>
                <a:ea typeface="Anek Devanagari"/>
                <a:cs typeface="Anek Devanagari"/>
                <a:sym typeface="Anek Devanagari"/>
              </a:endParaRPr>
            </a:p>
          </p:txBody>
        </p:sp>
      </p:grpSp>
      <p:cxnSp>
        <p:nvCxnSpPr>
          <p:cNvPr id="216" name="Google Shape;216;p17"/>
          <p:cNvCxnSpPr>
            <a:stCxn id="212" idx="1"/>
            <a:endCxn id="202" idx="0"/>
          </p:cNvCxnSpPr>
          <p:nvPr/>
        </p:nvCxnSpPr>
        <p:spPr>
          <a:xfrm flipH="1">
            <a:off x="1629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" name="Google Shape;217;p17"/>
          <p:cNvCxnSpPr>
            <a:stCxn id="212" idx="3"/>
            <a:endCxn id="211" idx="0"/>
          </p:cNvCxnSpPr>
          <p:nvPr/>
        </p:nvCxnSpPr>
        <p:spPr>
          <a:xfrm>
            <a:off x="5481902" y="1608838"/>
            <a:ext cx="2032200" cy="616500"/>
          </a:xfrm>
          <a:prstGeom prst="bentConnector2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" name="Google Shape;218;p17"/>
          <p:cNvCxnSpPr>
            <a:stCxn id="212" idx="2"/>
            <a:endCxn id="208" idx="0"/>
          </p:cNvCxnSpPr>
          <p:nvPr/>
        </p:nvCxnSpPr>
        <p:spPr>
          <a:xfrm rot="-5400000" flipH="1">
            <a:off x="4850402" y="1522888"/>
            <a:ext cx="423900" cy="980700"/>
          </a:xfrm>
          <a:prstGeom prst="bentConnector3">
            <a:avLst>
              <a:gd name="adj1" fmla="val 4628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9" name="Google Shape;219;p17"/>
          <p:cNvCxnSpPr>
            <a:stCxn id="212" idx="2"/>
            <a:endCxn id="205" idx="0"/>
          </p:cNvCxnSpPr>
          <p:nvPr/>
        </p:nvCxnSpPr>
        <p:spPr>
          <a:xfrm rot="5400000">
            <a:off x="3869702" y="1522888"/>
            <a:ext cx="423900" cy="9807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17"/>
          <p:cNvCxnSpPr>
            <a:stCxn id="207" idx="2"/>
            <a:endCxn id="215" idx="0"/>
          </p:cNvCxnSpPr>
          <p:nvPr/>
        </p:nvCxnSpPr>
        <p:spPr>
          <a:xfrm rot="-5400000" flipH="1">
            <a:off x="5885407" y="2850625"/>
            <a:ext cx="308700" cy="972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Google Shape;221;p17"/>
          <p:cNvCxnSpPr>
            <a:stCxn id="210" idx="2"/>
            <a:endCxn id="215" idx="0"/>
          </p:cNvCxnSpPr>
          <p:nvPr/>
        </p:nvCxnSpPr>
        <p:spPr>
          <a:xfrm rot="5400000">
            <a:off x="6865807" y="2843125"/>
            <a:ext cx="308700" cy="987900"/>
          </a:xfrm>
          <a:prstGeom prst="bentConnector3">
            <a:avLst>
              <a:gd name="adj1" fmla="val 4997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E8756C27-5F06-E5BE-662B-74E230B43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7937F"/>
                </a:solidFill>
              </a:rPr>
              <a:t>Project Workflow</a:t>
            </a:r>
            <a:endParaRPr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4482D0C2-2ACA-D2A8-69F4-F1F27170893E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2E77E-0F68-C72C-856B-20DB7719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1;p16">
            <a:extLst>
              <a:ext uri="{FF2B5EF4-FFF2-40B4-BE49-F238E27FC236}">
                <a16:creationId xmlns:a16="http://schemas.microsoft.com/office/drawing/2014/main" id="{66593AB2-A474-7F66-8F65-7A5F2DC49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Business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8" name="Google Shape;182;p16">
            <a:extLst>
              <a:ext uri="{FF2B5EF4-FFF2-40B4-BE49-F238E27FC236}">
                <a16:creationId xmlns:a16="http://schemas.microsoft.com/office/drawing/2014/main" id="{3FC0CD50-8B72-EA4D-2008-121F6BC4D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883" y="1610349"/>
            <a:ext cx="8108690" cy="133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Customer churn, the rate at which customers terminate services with a company, presents a significant challenge for telecom companies like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It impacts revenue, marketing expenses, and brand perception, directly affecting financial stability and market standing. </a:t>
            </a:r>
          </a:p>
        </p:txBody>
      </p:sp>
      <p:sp>
        <p:nvSpPr>
          <p:cNvPr id="9" name="Google Shape;818;p37">
            <a:extLst>
              <a:ext uri="{FF2B5EF4-FFF2-40B4-BE49-F238E27FC236}">
                <a16:creationId xmlns:a16="http://schemas.microsoft.com/office/drawing/2014/main" id="{BAB30869-642F-155C-F683-8BD819042AF4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1;p16">
            <a:extLst>
              <a:ext uri="{FF2B5EF4-FFF2-40B4-BE49-F238E27FC236}">
                <a16:creationId xmlns:a16="http://schemas.microsoft.com/office/drawing/2014/main" id="{A8CC025B-767B-4FFA-6E30-202302EC008B}"/>
              </a:ext>
            </a:extLst>
          </p:cNvPr>
          <p:cNvSpPr txBox="1">
            <a:spLocks/>
          </p:cNvSpPr>
          <p:nvPr/>
        </p:nvSpPr>
        <p:spPr>
          <a:xfrm>
            <a:off x="777804" y="1078276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Business Problem</a:t>
            </a:r>
          </a:p>
        </p:txBody>
      </p:sp>
      <p:sp>
        <p:nvSpPr>
          <p:cNvPr id="12" name="Google Shape;181;p16">
            <a:extLst>
              <a:ext uri="{FF2B5EF4-FFF2-40B4-BE49-F238E27FC236}">
                <a16:creationId xmlns:a16="http://schemas.microsoft.com/office/drawing/2014/main" id="{401D0085-9A07-7F2E-2BCD-A7C3F4055E78}"/>
              </a:ext>
            </a:extLst>
          </p:cNvPr>
          <p:cNvSpPr txBox="1">
            <a:spLocks/>
          </p:cNvSpPr>
          <p:nvPr/>
        </p:nvSpPr>
        <p:spPr>
          <a:xfrm>
            <a:off x="780427" y="2988538"/>
            <a:ext cx="7704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None/>
              <a:defRPr sz="28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algn="l"/>
            <a:r>
              <a:rPr lang="en-US" sz="2000" dirty="0">
                <a:solidFill>
                  <a:srgbClr val="68C5C3"/>
                </a:solidFill>
              </a:rPr>
              <a:t>Objectives</a:t>
            </a:r>
          </a:p>
        </p:txBody>
      </p:sp>
      <p:sp>
        <p:nvSpPr>
          <p:cNvPr id="13" name="Google Shape;182;p16">
            <a:extLst>
              <a:ext uri="{FF2B5EF4-FFF2-40B4-BE49-F238E27FC236}">
                <a16:creationId xmlns:a16="http://schemas.microsoft.com/office/drawing/2014/main" id="{BBB005AA-2D6B-AD01-C6CE-0A93831C7D43}"/>
              </a:ext>
            </a:extLst>
          </p:cNvPr>
          <p:cNvSpPr txBox="1">
            <a:spLocks/>
          </p:cNvSpPr>
          <p:nvPr/>
        </p:nvSpPr>
        <p:spPr>
          <a:xfrm>
            <a:off x="730505" y="3489084"/>
            <a:ext cx="8108690" cy="75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E07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0604"/>
              </a:buClr>
              <a:buSzPts val="1600"/>
              <a:buFont typeface="Krub Medium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Develop a precise machine learning model for forecasting customer churn, leveraging pertinent dataset features and classification training to identify customers prone to churn.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1FB32-3444-A204-3958-C0F6EF59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grpSp>
        <p:nvGrpSpPr>
          <p:cNvPr id="2" name="Google Shape;121;p15">
            <a:extLst>
              <a:ext uri="{FF2B5EF4-FFF2-40B4-BE49-F238E27FC236}">
                <a16:creationId xmlns:a16="http://schemas.microsoft.com/office/drawing/2014/main" id="{7C57CF7D-A5C0-D9AE-74ED-A564BDCDBDCD}"/>
              </a:ext>
            </a:extLst>
          </p:cNvPr>
          <p:cNvGrpSpPr/>
          <p:nvPr/>
        </p:nvGrpSpPr>
        <p:grpSpPr>
          <a:xfrm>
            <a:off x="7673100" y="432360"/>
            <a:ext cx="750900" cy="750900"/>
            <a:chOff x="3821100" y="1415250"/>
            <a:chExt cx="750900" cy="750900"/>
          </a:xfrm>
        </p:grpSpPr>
        <p:sp>
          <p:nvSpPr>
            <p:cNvPr id="3" name="Google Shape;122;p15">
              <a:extLst>
                <a:ext uri="{FF2B5EF4-FFF2-40B4-BE49-F238E27FC236}">
                  <a16:creationId xmlns:a16="http://schemas.microsoft.com/office/drawing/2014/main" id="{ECB6B1E5-7DD9-EEBB-D181-F138855074D0}"/>
                </a:ext>
              </a:extLst>
            </p:cNvPr>
            <p:cNvSpPr/>
            <p:nvPr/>
          </p:nvSpPr>
          <p:spPr>
            <a:xfrm>
              <a:off x="3821100" y="1415250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23;p15">
              <a:extLst>
                <a:ext uri="{FF2B5EF4-FFF2-40B4-BE49-F238E27FC236}">
                  <a16:creationId xmlns:a16="http://schemas.microsoft.com/office/drawing/2014/main" id="{6E0A8171-354B-ABEE-88C1-60CFDD877015}"/>
                </a:ext>
              </a:extLst>
            </p:cNvPr>
            <p:cNvGrpSpPr/>
            <p:nvPr/>
          </p:nvGrpSpPr>
          <p:grpSpPr>
            <a:xfrm>
              <a:off x="4009422" y="1607598"/>
              <a:ext cx="456363" cy="476465"/>
              <a:chOff x="1828975" y="460775"/>
              <a:chExt cx="1185050" cy="1237250"/>
            </a:xfrm>
          </p:grpSpPr>
          <p:sp>
            <p:nvSpPr>
              <p:cNvPr id="5" name="Google Shape;124;p15">
                <a:extLst>
                  <a:ext uri="{FF2B5EF4-FFF2-40B4-BE49-F238E27FC236}">
                    <a16:creationId xmlns:a16="http://schemas.microsoft.com/office/drawing/2014/main" id="{1AF85D1F-4A1F-80C3-1F0D-188C76E4D037}"/>
                  </a:ext>
                </a:extLst>
              </p:cNvPr>
              <p:cNvSpPr/>
              <p:nvPr/>
            </p:nvSpPr>
            <p:spPr>
              <a:xfrm>
                <a:off x="1828975" y="460875"/>
                <a:ext cx="924850" cy="85960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34384" extrusionOk="0">
                    <a:moveTo>
                      <a:pt x="18479" y="1"/>
                    </a:moveTo>
                    <a:cubicBezTo>
                      <a:pt x="10211" y="1"/>
                      <a:pt x="2945" y="5976"/>
                      <a:pt x="1535" y="14407"/>
                    </a:cubicBezTo>
                    <a:cubicBezTo>
                      <a:pt x="1" y="23780"/>
                      <a:pt x="6338" y="32620"/>
                      <a:pt x="15712" y="34154"/>
                    </a:cubicBezTo>
                    <a:cubicBezTo>
                      <a:pt x="16654" y="34308"/>
                      <a:pt x="17591" y="34383"/>
                      <a:pt x="18516" y="34383"/>
                    </a:cubicBezTo>
                    <a:cubicBezTo>
                      <a:pt x="26783" y="34383"/>
                      <a:pt x="34049" y="28408"/>
                      <a:pt x="35459" y="19977"/>
                    </a:cubicBezTo>
                    <a:cubicBezTo>
                      <a:pt x="36994" y="10637"/>
                      <a:pt x="30656" y="1798"/>
                      <a:pt x="21282" y="230"/>
                    </a:cubicBezTo>
                    <a:cubicBezTo>
                      <a:pt x="20340" y="76"/>
                      <a:pt x="19403" y="1"/>
                      <a:pt x="18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5;p15">
                <a:extLst>
                  <a:ext uri="{FF2B5EF4-FFF2-40B4-BE49-F238E27FC236}">
                    <a16:creationId xmlns:a16="http://schemas.microsoft.com/office/drawing/2014/main" id="{5C8DB8A7-BF95-CD1D-0603-861281C82866}"/>
                  </a:ext>
                </a:extLst>
              </p:cNvPr>
              <p:cNvSpPr/>
              <p:nvPr/>
            </p:nvSpPr>
            <p:spPr>
              <a:xfrm>
                <a:off x="2109175" y="460775"/>
                <a:ext cx="362775" cy="858975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34359" fill="none" extrusionOk="0">
                    <a:moveTo>
                      <a:pt x="14511" y="17179"/>
                    </a:moveTo>
                    <a:cubicBezTo>
                      <a:pt x="14511" y="26686"/>
                      <a:pt x="11275" y="34358"/>
                      <a:pt x="7272" y="34358"/>
                    </a:cubicBezTo>
                    <a:cubicBezTo>
                      <a:pt x="3270" y="34358"/>
                      <a:pt x="1" y="26686"/>
                      <a:pt x="1" y="17179"/>
                    </a:cubicBezTo>
                    <a:cubicBezTo>
                      <a:pt x="1" y="7706"/>
                      <a:pt x="3270" y="0"/>
                      <a:pt x="7272" y="0"/>
                    </a:cubicBezTo>
                    <a:cubicBezTo>
                      <a:pt x="11275" y="0"/>
                      <a:pt x="14511" y="7706"/>
                      <a:pt x="14511" y="17179"/>
                    </a:cubicBezTo>
                    <a:close/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6;p15">
                <a:extLst>
                  <a:ext uri="{FF2B5EF4-FFF2-40B4-BE49-F238E27FC236}">
                    <a16:creationId xmlns:a16="http://schemas.microsoft.com/office/drawing/2014/main" id="{6739F889-0EE7-7BB5-6D70-31903D90253C}"/>
                  </a:ext>
                </a:extLst>
              </p:cNvPr>
              <p:cNvSpPr/>
              <p:nvPr/>
            </p:nvSpPr>
            <p:spPr>
              <a:xfrm>
                <a:off x="2290975" y="460775"/>
                <a:ext cx="25" cy="859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92" fill="none" extrusionOk="0">
                    <a:moveTo>
                      <a:pt x="0" y="0"/>
                    </a:moveTo>
                    <a:lnTo>
                      <a:pt x="0" y="34392"/>
                    </a:lnTo>
                  </a:path>
                </a:pathLst>
              </a:custGeom>
              <a:noFill/>
              <a:ln w="5000" cap="rnd" cmpd="sng">
                <a:solidFill>
                  <a:srgbClr val="1D1D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7;p15">
                <a:extLst>
                  <a:ext uri="{FF2B5EF4-FFF2-40B4-BE49-F238E27FC236}">
                    <a16:creationId xmlns:a16="http://schemas.microsoft.com/office/drawing/2014/main" id="{9A21AB43-082F-9B42-8BA0-99440511267F}"/>
                  </a:ext>
                </a:extLst>
              </p:cNvPr>
              <p:cNvSpPr/>
              <p:nvPr/>
            </p:nvSpPr>
            <p:spPr>
              <a:xfrm>
                <a:off x="1861500" y="890250"/>
                <a:ext cx="858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59" h="1" fill="none" extrusionOk="0">
                    <a:moveTo>
                      <a:pt x="34358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8;p15">
                <a:extLst>
                  <a:ext uri="{FF2B5EF4-FFF2-40B4-BE49-F238E27FC236}">
                    <a16:creationId xmlns:a16="http://schemas.microsoft.com/office/drawing/2014/main" id="{574368EF-1F90-242C-E69C-6FD4B1F9C3BD}"/>
                  </a:ext>
                </a:extLst>
              </p:cNvPr>
              <p:cNvSpPr/>
              <p:nvPr/>
            </p:nvSpPr>
            <p:spPr>
              <a:xfrm>
                <a:off x="1906525" y="700950"/>
                <a:ext cx="7705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823" h="1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9;p15">
                <a:extLst>
                  <a:ext uri="{FF2B5EF4-FFF2-40B4-BE49-F238E27FC236}">
                    <a16:creationId xmlns:a16="http://schemas.microsoft.com/office/drawing/2014/main" id="{C41731C6-92D3-3C73-F1EC-DFC28D21772D}"/>
                  </a:ext>
                </a:extLst>
              </p:cNvPr>
              <p:cNvSpPr/>
              <p:nvPr/>
            </p:nvSpPr>
            <p:spPr>
              <a:xfrm>
                <a:off x="1906525" y="1087900"/>
                <a:ext cx="770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823" fill="none" extrusionOk="0">
                    <a:moveTo>
                      <a:pt x="30823" y="0"/>
                    </a:moveTo>
                    <a:lnTo>
                      <a:pt x="1" y="0"/>
                    </a:ln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0;p15">
                <a:extLst>
                  <a:ext uri="{FF2B5EF4-FFF2-40B4-BE49-F238E27FC236}">
                    <a16:creationId xmlns:a16="http://schemas.microsoft.com/office/drawing/2014/main" id="{94815273-7E33-1C45-E747-72126A541B55}"/>
                  </a:ext>
                </a:extLst>
              </p:cNvPr>
              <p:cNvSpPr/>
              <p:nvPr/>
            </p:nvSpPr>
            <p:spPr>
              <a:xfrm>
                <a:off x="2300575" y="1001450"/>
                <a:ext cx="713450" cy="696575"/>
              </a:xfrm>
              <a:custGeom>
                <a:avLst/>
                <a:gdLst/>
                <a:ahLst/>
                <a:cxnLst/>
                <a:rect l="l" t="t" r="r" b="b"/>
                <a:pathLst>
                  <a:path w="28538" h="27863" extrusionOk="0">
                    <a:moveTo>
                      <a:pt x="1572" y="0"/>
                    </a:moveTo>
                    <a:cubicBezTo>
                      <a:pt x="693" y="0"/>
                      <a:pt x="1" y="935"/>
                      <a:pt x="417" y="1823"/>
                    </a:cubicBezTo>
                    <a:lnTo>
                      <a:pt x="11592" y="27142"/>
                    </a:lnTo>
                    <a:cubicBezTo>
                      <a:pt x="11809" y="27634"/>
                      <a:pt x="12252" y="27862"/>
                      <a:pt x="12695" y="27862"/>
                    </a:cubicBezTo>
                    <a:cubicBezTo>
                      <a:pt x="13273" y="27862"/>
                      <a:pt x="13851" y="27473"/>
                      <a:pt x="13927" y="26775"/>
                    </a:cubicBezTo>
                    <a:lnTo>
                      <a:pt x="15294" y="15000"/>
                    </a:lnTo>
                    <a:lnTo>
                      <a:pt x="27036" y="13632"/>
                    </a:lnTo>
                    <a:cubicBezTo>
                      <a:pt x="28304" y="13499"/>
                      <a:pt x="28537" y="11797"/>
                      <a:pt x="27436" y="11297"/>
                    </a:cubicBezTo>
                    <a:lnTo>
                      <a:pt x="2118" y="122"/>
                    </a:lnTo>
                    <a:cubicBezTo>
                      <a:pt x="1934" y="38"/>
                      <a:pt x="1749" y="0"/>
                      <a:pt x="1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7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259EFEA-A7AC-8982-48C1-3052AC787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Understanding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6" name="Google Shape;818;p37">
            <a:extLst>
              <a:ext uri="{FF2B5EF4-FFF2-40B4-BE49-F238E27FC236}">
                <a16:creationId xmlns:a16="http://schemas.microsoft.com/office/drawing/2014/main" id="{F4E8B71C-D1DF-70A4-358A-7B44FFE1D06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6C0426-493C-E5B5-D8BA-1D26DAC8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81DF722B-E5C3-9146-BDD2-F522CAC97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9264"/>
            <a:ext cx="8053510" cy="3166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 for this project comes from the "Churn in Telecom" Kaggle dataset and focuses on customer activity and churn, which is when a customer cancels their service.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This data will be used to build models that help </a:t>
            </a:r>
            <a:r>
              <a:rPr lang="en-US" dirty="0" err="1">
                <a:solidFill>
                  <a:schemeClr val="dk1"/>
                </a:solidFill>
              </a:rPr>
              <a:t>SyriaTel</a:t>
            </a:r>
            <a:r>
              <a:rPr lang="en-US" dirty="0">
                <a:solidFill>
                  <a:schemeClr val="dk1"/>
                </a:solidFill>
              </a:rPr>
              <a:t> reduce financial losses from customer churn.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dataset includes </a:t>
            </a:r>
            <a:r>
              <a:rPr lang="en-US" dirty="0">
                <a:solidFill>
                  <a:srgbClr val="68C5C3"/>
                </a:solidFill>
              </a:rPr>
              <a:t>3,333</a:t>
            </a:r>
            <a:r>
              <a:rPr lang="en-US" dirty="0">
                <a:solidFill>
                  <a:schemeClr val="dk1"/>
                </a:solidFill>
              </a:rPr>
              <a:t> customer records with </a:t>
            </a:r>
            <a:r>
              <a:rPr lang="en-US" dirty="0">
                <a:solidFill>
                  <a:srgbClr val="68C5C3"/>
                </a:solidFill>
              </a:rPr>
              <a:t>21</a:t>
            </a:r>
            <a:r>
              <a:rPr lang="en-US" dirty="0">
                <a:solidFill>
                  <a:schemeClr val="dk1"/>
                </a:solidFill>
              </a:rPr>
              <a:t> features about each customer, including demographics, service plans, call metrics, and a key variable indicating whether they churned (cancelled).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target column, "churn," is a </a:t>
            </a:r>
            <a:r>
              <a:rPr lang="en-US" dirty="0" err="1">
                <a:solidFill>
                  <a:schemeClr val="dk1"/>
                </a:solidFill>
              </a:rPr>
              <a:t>boolean</a:t>
            </a:r>
            <a:r>
              <a:rPr lang="en-US" dirty="0">
                <a:solidFill>
                  <a:schemeClr val="dk1"/>
                </a:solidFill>
              </a:rPr>
              <a:t> column. In this context, "True" indicates that the customer churned, while "False" signifies that the customer did not churn. Thus, this situation presents a binary classification problem.</a:t>
            </a:r>
          </a:p>
        </p:txBody>
      </p:sp>
      <p:grpSp>
        <p:nvGrpSpPr>
          <p:cNvPr id="2" name="Google Shape;115;p15">
            <a:extLst>
              <a:ext uri="{FF2B5EF4-FFF2-40B4-BE49-F238E27FC236}">
                <a16:creationId xmlns:a16="http://schemas.microsoft.com/office/drawing/2014/main" id="{E5F14923-A122-4083-880E-62E7EB4F224C}"/>
              </a:ext>
            </a:extLst>
          </p:cNvPr>
          <p:cNvGrpSpPr/>
          <p:nvPr/>
        </p:nvGrpSpPr>
        <p:grpSpPr>
          <a:xfrm>
            <a:off x="370491" y="4070426"/>
            <a:ext cx="750900" cy="750900"/>
            <a:chOff x="2332975" y="586838"/>
            <a:chExt cx="750900" cy="750900"/>
          </a:xfrm>
        </p:grpSpPr>
        <p:sp>
          <p:nvSpPr>
            <p:cNvPr id="3" name="Google Shape;116;p15">
              <a:extLst>
                <a:ext uri="{FF2B5EF4-FFF2-40B4-BE49-F238E27FC236}">
                  <a16:creationId xmlns:a16="http://schemas.microsoft.com/office/drawing/2014/main" id="{DD19086E-75B8-BC97-3BF7-675D77FD0F3C}"/>
                </a:ext>
              </a:extLst>
            </p:cNvPr>
            <p:cNvSpPr/>
            <p:nvPr/>
          </p:nvSpPr>
          <p:spPr>
            <a:xfrm>
              <a:off x="2332975" y="586838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17;p15">
              <a:extLst>
                <a:ext uri="{FF2B5EF4-FFF2-40B4-BE49-F238E27FC236}">
                  <a16:creationId xmlns:a16="http://schemas.microsoft.com/office/drawing/2014/main" id="{961CD1C5-4E68-1ACF-8FF1-1CB04E400FFE}"/>
                </a:ext>
              </a:extLst>
            </p:cNvPr>
            <p:cNvGrpSpPr/>
            <p:nvPr/>
          </p:nvGrpSpPr>
          <p:grpSpPr>
            <a:xfrm>
              <a:off x="2448791" y="705258"/>
              <a:ext cx="456431" cy="455543"/>
              <a:chOff x="4918675" y="349025"/>
              <a:chExt cx="1284275" cy="1281775"/>
            </a:xfrm>
          </p:grpSpPr>
          <p:sp>
            <p:nvSpPr>
              <p:cNvPr id="7" name="Google Shape;118;p15">
                <a:extLst>
                  <a:ext uri="{FF2B5EF4-FFF2-40B4-BE49-F238E27FC236}">
                    <a16:creationId xmlns:a16="http://schemas.microsoft.com/office/drawing/2014/main" id="{4B6FA05F-5638-BD66-19AD-E7AC0E0CFDC4}"/>
                  </a:ext>
                </a:extLst>
              </p:cNvPr>
              <p:cNvSpPr/>
              <p:nvPr/>
            </p:nvSpPr>
            <p:spPr>
              <a:xfrm>
                <a:off x="5100475" y="527475"/>
                <a:ext cx="1102475" cy="1103325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44133" extrusionOk="0">
                    <a:moveTo>
                      <a:pt x="22050" y="1"/>
                    </a:moveTo>
                    <a:cubicBezTo>
                      <a:pt x="9874" y="1"/>
                      <a:pt x="1" y="9908"/>
                      <a:pt x="1" y="22083"/>
                    </a:cubicBezTo>
                    <a:cubicBezTo>
                      <a:pt x="1" y="34259"/>
                      <a:pt x="9874" y="44133"/>
                      <a:pt x="22050" y="44133"/>
                    </a:cubicBezTo>
                    <a:cubicBezTo>
                      <a:pt x="34225" y="44133"/>
                      <a:pt x="44099" y="34259"/>
                      <a:pt x="44099" y="22083"/>
                    </a:cubicBezTo>
                    <a:cubicBezTo>
                      <a:pt x="44099" y="9908"/>
                      <a:pt x="34225" y="1"/>
                      <a:pt x="22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19;p15">
                <a:extLst>
                  <a:ext uri="{FF2B5EF4-FFF2-40B4-BE49-F238E27FC236}">
                    <a16:creationId xmlns:a16="http://schemas.microsoft.com/office/drawing/2014/main" id="{894A3412-4C08-2CCA-A9B0-B88F3ADFBA2D}"/>
                  </a:ext>
                </a:extLst>
              </p:cNvPr>
              <p:cNvSpPr/>
              <p:nvPr/>
            </p:nvSpPr>
            <p:spPr>
              <a:xfrm>
                <a:off x="5377350" y="805175"/>
                <a:ext cx="548750" cy="547925"/>
              </a:xfrm>
              <a:custGeom>
                <a:avLst/>
                <a:gdLst/>
                <a:ahLst/>
                <a:cxnLst/>
                <a:rect l="l" t="t" r="r" b="b"/>
                <a:pathLst>
                  <a:path w="21950" h="21917" extrusionOk="0">
                    <a:moveTo>
                      <a:pt x="10975" y="1"/>
                    </a:moveTo>
                    <a:cubicBezTo>
                      <a:pt x="4904" y="1"/>
                      <a:pt x="0" y="4904"/>
                      <a:pt x="0" y="10975"/>
                    </a:cubicBezTo>
                    <a:cubicBezTo>
                      <a:pt x="0" y="17013"/>
                      <a:pt x="4904" y="21917"/>
                      <a:pt x="10975" y="21917"/>
                    </a:cubicBezTo>
                    <a:cubicBezTo>
                      <a:pt x="17046" y="21917"/>
                      <a:pt x="21949" y="17013"/>
                      <a:pt x="21949" y="10975"/>
                    </a:cubicBezTo>
                    <a:cubicBezTo>
                      <a:pt x="21949" y="4904"/>
                      <a:pt x="17046" y="1"/>
                      <a:pt x="10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0;p15">
                <a:extLst>
                  <a:ext uri="{FF2B5EF4-FFF2-40B4-BE49-F238E27FC236}">
                    <a16:creationId xmlns:a16="http://schemas.microsoft.com/office/drawing/2014/main" id="{7F7B4A42-BCEE-65D3-B38E-B6C9D5FD044A}"/>
                  </a:ext>
                </a:extLst>
              </p:cNvPr>
              <p:cNvSpPr/>
              <p:nvPr/>
            </p:nvSpPr>
            <p:spPr>
              <a:xfrm>
                <a:off x="4918675" y="349025"/>
                <a:ext cx="818950" cy="808100"/>
              </a:xfrm>
              <a:custGeom>
                <a:avLst/>
                <a:gdLst/>
                <a:ahLst/>
                <a:cxnLst/>
                <a:rect l="l" t="t" r="r" b="b"/>
                <a:pathLst>
                  <a:path w="32758" h="32324" extrusionOk="0">
                    <a:moveTo>
                      <a:pt x="12777" y="1"/>
                    </a:moveTo>
                    <a:lnTo>
                      <a:pt x="10975" y="10875"/>
                    </a:lnTo>
                    <a:lnTo>
                      <a:pt x="10909" y="10775"/>
                    </a:lnTo>
                    <a:lnTo>
                      <a:pt x="1" y="12576"/>
                    </a:lnTo>
                    <a:lnTo>
                      <a:pt x="9641" y="22216"/>
                    </a:lnTo>
                    <a:lnTo>
                      <a:pt x="19782" y="20549"/>
                    </a:lnTo>
                    <a:lnTo>
                      <a:pt x="26787" y="27554"/>
                    </a:lnTo>
                    <a:cubicBezTo>
                      <a:pt x="25986" y="28754"/>
                      <a:pt x="26119" y="30389"/>
                      <a:pt x="27154" y="31423"/>
                    </a:cubicBezTo>
                    <a:cubicBezTo>
                      <a:pt x="27754" y="32023"/>
                      <a:pt x="28546" y="32324"/>
                      <a:pt x="29338" y="32324"/>
                    </a:cubicBezTo>
                    <a:cubicBezTo>
                      <a:pt x="30131" y="32324"/>
                      <a:pt x="30923" y="32023"/>
                      <a:pt x="31523" y="31423"/>
                    </a:cubicBezTo>
                    <a:cubicBezTo>
                      <a:pt x="32758" y="30222"/>
                      <a:pt x="32758" y="28254"/>
                      <a:pt x="31523" y="27087"/>
                    </a:cubicBezTo>
                    <a:cubicBezTo>
                      <a:pt x="30936" y="26499"/>
                      <a:pt x="30144" y="26202"/>
                      <a:pt x="29355" y="26202"/>
                    </a:cubicBezTo>
                    <a:cubicBezTo>
                      <a:pt x="28756" y="26202"/>
                      <a:pt x="28158" y="26374"/>
                      <a:pt x="27654" y="26720"/>
                    </a:cubicBezTo>
                    <a:lnTo>
                      <a:pt x="20749" y="19748"/>
                    </a:lnTo>
                    <a:lnTo>
                      <a:pt x="22417" y="9607"/>
                    </a:lnTo>
                    <a:lnTo>
                      <a:pt x="127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1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5EDFEDD6-5338-DC8E-838A-B82F8C3F4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7C02386D-A712-02CC-A5D8-1751E397A82A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ADB2-011F-0A04-5661-3FF49718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14" name="Google Shape;182;p16">
            <a:extLst>
              <a:ext uri="{FF2B5EF4-FFF2-40B4-BE49-F238E27FC236}">
                <a16:creationId xmlns:a16="http://schemas.microsoft.com/office/drawing/2014/main" id="{B60C4F50-4496-75A3-40D1-FDF3D8896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6496" y="445025"/>
            <a:ext cx="3697013" cy="406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Univariate EDA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Total customer count: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3,333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Count of churned customers: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483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Churn rate: 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14.5%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14328-E8BB-7BFC-E7DE-E02C41F3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3" y="1236958"/>
            <a:ext cx="4868152" cy="39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6BFFA0EA-A6D6-602D-9FC2-C7C5BF7E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19655589-D61C-172C-B42D-BA3F2408B292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C3D63-C7E9-6051-F970-C52FEE70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38" y="445025"/>
            <a:ext cx="6160362" cy="4528764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1A47469D-7ABB-2074-E1FB-A8D5EB1B7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5686" y="1213399"/>
            <a:ext cx="2135032" cy="334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400" u="sng" dirty="0">
                <a:solidFill>
                  <a:srgbClr val="68C5C3"/>
                </a:solidFill>
              </a:rPr>
              <a:t>Bivariate Analysis</a:t>
            </a:r>
          </a:p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400" u="sng" dirty="0">
              <a:solidFill>
                <a:srgbClr val="68C5C3"/>
              </a:solidFill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The majority of churned customers are from New Jersey, Texas, Maryland, Miami, and New York.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BA3A4-5F09-DA8D-49AD-D121DA05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989A2977-17C6-9E67-3654-6C7DA1BC6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Data Analysis 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8476ADDD-F02E-1457-A2AA-AB842727140C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BD667-20E3-00EF-3E6B-9C881A55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2377-7E06-F6DB-4F5D-F8D2F411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40" y="1611733"/>
            <a:ext cx="4235571" cy="3649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EFE600-5347-FE89-8295-CA6215AAC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" y="1611733"/>
            <a:ext cx="4235571" cy="3473395"/>
          </a:xfrm>
          <a:prstGeom prst="rect">
            <a:avLst/>
          </a:prstGeom>
        </p:spPr>
      </p:pic>
      <p:sp>
        <p:nvSpPr>
          <p:cNvPr id="11" name="Google Shape;182;p16">
            <a:extLst>
              <a:ext uri="{FF2B5EF4-FFF2-40B4-BE49-F238E27FC236}">
                <a16:creationId xmlns:a16="http://schemas.microsoft.com/office/drawing/2014/main" id="{5D2C355B-0B84-6094-5D6C-35A164FA3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1537" y="77681"/>
            <a:ext cx="5823283" cy="129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u="sng" dirty="0">
                <a:solidFill>
                  <a:srgbClr val="68C5C3"/>
                </a:solidFill>
              </a:rPr>
              <a:t>Bivariate Analysis</a:t>
            </a:r>
            <a:endParaRPr lang="en-US" sz="1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Subscribers to the international plan exhibit a notably higher likelihood of churning.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For the voice mail plan, there is a reduced likelihood of churning compared to the general churn rate.</a:t>
            </a:r>
          </a:p>
        </p:txBody>
      </p:sp>
    </p:spTree>
    <p:extLst>
      <p:ext uri="{BB962C8B-B14F-4D97-AF65-F5344CB8AC3E}">
        <p14:creationId xmlns:p14="http://schemas.microsoft.com/office/powerpoint/2010/main" val="409661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1;p16">
            <a:extLst>
              <a:ext uri="{FF2B5EF4-FFF2-40B4-BE49-F238E27FC236}">
                <a16:creationId xmlns:a16="http://schemas.microsoft.com/office/drawing/2014/main" id="{DC0212FF-593A-14C1-2C10-1F4278CBC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F7937F"/>
                </a:solidFill>
              </a:rPr>
              <a:t>Modeling</a:t>
            </a:r>
            <a:endParaRPr u="sng" dirty="0">
              <a:solidFill>
                <a:srgbClr val="F7937F"/>
              </a:solidFill>
            </a:endParaRPr>
          </a:p>
        </p:txBody>
      </p:sp>
      <p:sp>
        <p:nvSpPr>
          <p:cNvPr id="5" name="Google Shape;818;p37">
            <a:extLst>
              <a:ext uri="{FF2B5EF4-FFF2-40B4-BE49-F238E27FC236}">
                <a16:creationId xmlns:a16="http://schemas.microsoft.com/office/drawing/2014/main" id="{E7D165F3-B284-4E1C-6088-AE6725835BF1}"/>
              </a:ext>
            </a:extLst>
          </p:cNvPr>
          <p:cNvSpPr/>
          <p:nvPr/>
        </p:nvSpPr>
        <p:spPr>
          <a:xfrm rot="5400000">
            <a:off x="213769" y="621006"/>
            <a:ext cx="875785" cy="136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7E012-0B91-34D5-E4FA-2F27BF57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92585"/>
            <a:ext cx="1644828" cy="14447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75CED7-79B7-D717-5FB4-0E949F8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6700"/>
            <a:ext cx="7704000" cy="2819762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data posed a binary classification challenge, where various classification models were applied, and the one demonstrating the highest accuracy was chosen.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The project employed classification models such as: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Decision Tree.</a:t>
            </a:r>
          </a:p>
          <a:p>
            <a:r>
              <a:rPr lang="en-US" dirty="0"/>
              <a:t>Random Forest,.</a:t>
            </a:r>
          </a:p>
          <a:p>
            <a:r>
              <a:rPr lang="en-US" dirty="0"/>
              <a:t>XG Boost.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XGBoost</a:t>
            </a:r>
            <a:r>
              <a:rPr lang="en-US" dirty="0"/>
              <a:t> was </a:t>
            </a:r>
            <a:r>
              <a:rPr lang="en-US" dirty="0" err="1"/>
              <a:t>choosen</a:t>
            </a:r>
            <a:r>
              <a:rPr lang="en-US" dirty="0"/>
              <a:t> as it proved a better model due to its </a:t>
            </a:r>
            <a:r>
              <a:rPr lang="en-US" dirty="0" err="1"/>
              <a:t>higer</a:t>
            </a:r>
            <a:r>
              <a:rPr lang="en-US" dirty="0"/>
              <a:t> accuracy. </a:t>
            </a:r>
          </a:p>
          <a:p>
            <a:pPr marL="139700" indent="0">
              <a:buNone/>
            </a:pPr>
            <a:endParaRPr lang="en-KE" dirty="0"/>
          </a:p>
          <a:p>
            <a:endParaRPr lang="en-KE" dirty="0"/>
          </a:p>
        </p:txBody>
      </p:sp>
      <p:grpSp>
        <p:nvGrpSpPr>
          <p:cNvPr id="8" name="Google Shape;104;p15">
            <a:extLst>
              <a:ext uri="{FF2B5EF4-FFF2-40B4-BE49-F238E27FC236}">
                <a16:creationId xmlns:a16="http://schemas.microsoft.com/office/drawing/2014/main" id="{7F15C089-2F54-75BC-344F-1C41B8D70C61}"/>
              </a:ext>
            </a:extLst>
          </p:cNvPr>
          <p:cNvGrpSpPr/>
          <p:nvPr/>
        </p:nvGrpSpPr>
        <p:grpSpPr>
          <a:xfrm>
            <a:off x="7225356" y="462499"/>
            <a:ext cx="750900" cy="750900"/>
            <a:chOff x="305025" y="1253463"/>
            <a:chExt cx="750900" cy="750900"/>
          </a:xfrm>
        </p:grpSpPr>
        <p:sp>
          <p:nvSpPr>
            <p:cNvPr id="10" name="Google Shape;105;p15">
              <a:extLst>
                <a:ext uri="{FF2B5EF4-FFF2-40B4-BE49-F238E27FC236}">
                  <a16:creationId xmlns:a16="http://schemas.microsoft.com/office/drawing/2014/main" id="{AB663FC9-58CB-A87C-9B51-B40B8BE564B7}"/>
                </a:ext>
              </a:extLst>
            </p:cNvPr>
            <p:cNvSpPr/>
            <p:nvPr/>
          </p:nvSpPr>
          <p:spPr>
            <a:xfrm>
              <a:off x="305025" y="1253463"/>
              <a:ext cx="750900" cy="75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06;p15">
              <a:extLst>
                <a:ext uri="{FF2B5EF4-FFF2-40B4-BE49-F238E27FC236}">
                  <a16:creationId xmlns:a16="http://schemas.microsoft.com/office/drawing/2014/main" id="{67E81952-0209-8419-634B-7D6B3B3A7466}"/>
                </a:ext>
              </a:extLst>
            </p:cNvPr>
            <p:cNvGrpSpPr/>
            <p:nvPr/>
          </p:nvGrpSpPr>
          <p:grpSpPr>
            <a:xfrm>
              <a:off x="511965" y="1475499"/>
              <a:ext cx="337024" cy="306780"/>
              <a:chOff x="4917025" y="635075"/>
              <a:chExt cx="521225" cy="474525"/>
            </a:xfrm>
          </p:grpSpPr>
          <p:sp>
            <p:nvSpPr>
              <p:cNvPr id="13" name="Google Shape;107;p15">
                <a:extLst>
                  <a:ext uri="{FF2B5EF4-FFF2-40B4-BE49-F238E27FC236}">
                    <a16:creationId xmlns:a16="http://schemas.microsoft.com/office/drawing/2014/main" id="{4937C850-87C7-E4B7-DCE7-02A92760E881}"/>
                  </a:ext>
                </a:extLst>
              </p:cNvPr>
              <p:cNvSpPr/>
              <p:nvPr/>
            </p:nvSpPr>
            <p:spPr>
              <a:xfrm>
                <a:off x="4917850" y="635075"/>
                <a:ext cx="4111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5238" extrusionOk="0">
                    <a:moveTo>
                      <a:pt x="0" y="0"/>
                    </a:moveTo>
                    <a:lnTo>
                      <a:pt x="0" y="5237"/>
                    </a:lnTo>
                    <a:lnTo>
                      <a:pt x="16446" y="5237"/>
                    </a:lnTo>
                    <a:lnTo>
                      <a:pt x="16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8;p15">
                <a:extLst>
                  <a:ext uri="{FF2B5EF4-FFF2-40B4-BE49-F238E27FC236}">
                    <a16:creationId xmlns:a16="http://schemas.microsoft.com/office/drawing/2014/main" id="{EFD33A44-664E-79B5-BF0C-F3DD740A9FCF}"/>
                  </a:ext>
                </a:extLst>
              </p:cNvPr>
              <p:cNvSpPr/>
              <p:nvPr/>
            </p:nvSpPr>
            <p:spPr>
              <a:xfrm>
                <a:off x="4917025" y="977800"/>
                <a:ext cx="521225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20849" h="5272" extrusionOk="0">
                    <a:moveTo>
                      <a:pt x="0" y="1"/>
                    </a:moveTo>
                    <a:lnTo>
                      <a:pt x="0" y="5271"/>
                    </a:lnTo>
                    <a:lnTo>
                      <a:pt x="20848" y="5271"/>
                    </a:lnTo>
                    <a:lnTo>
                      <a:pt x="20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9;p15">
                <a:extLst>
                  <a:ext uri="{FF2B5EF4-FFF2-40B4-BE49-F238E27FC236}">
                    <a16:creationId xmlns:a16="http://schemas.microsoft.com/office/drawing/2014/main" id="{F850FD38-1C22-738F-B1EE-B06128EC20A3}"/>
                  </a:ext>
                </a:extLst>
              </p:cNvPr>
              <p:cNvSpPr/>
              <p:nvPr/>
            </p:nvSpPr>
            <p:spPr>
              <a:xfrm>
                <a:off x="4917850" y="807675"/>
                <a:ext cx="20517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8207" h="5239" extrusionOk="0">
                    <a:moveTo>
                      <a:pt x="0" y="1"/>
                    </a:moveTo>
                    <a:lnTo>
                      <a:pt x="0" y="5238"/>
                    </a:lnTo>
                    <a:lnTo>
                      <a:pt x="8206" y="5238"/>
                    </a:lnTo>
                    <a:lnTo>
                      <a:pt x="8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9258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rategy Project Proposal by Slidesgo">
  <a:themeElements>
    <a:clrScheme name="Simple Light">
      <a:dk1>
        <a:srgbClr val="1D1D1B"/>
      </a:dk1>
      <a:lt1>
        <a:srgbClr val="68C5C3"/>
      </a:lt1>
      <a:dk2>
        <a:srgbClr val="FFBDCD"/>
      </a:dk2>
      <a:lt2>
        <a:srgbClr val="B3D8F9"/>
      </a:lt2>
      <a:accent1>
        <a:srgbClr val="FFC577"/>
      </a:accent1>
      <a:accent2>
        <a:srgbClr val="F7937F"/>
      </a:accent2>
      <a:accent3>
        <a:srgbClr val="FFFFFF"/>
      </a:accent3>
      <a:accent4>
        <a:srgbClr val="EFEFEF"/>
      </a:accent4>
      <a:accent5>
        <a:srgbClr val="6EABE9"/>
      </a:accent5>
      <a:accent6>
        <a:srgbClr val="FFFFFF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841</Words>
  <Application>Microsoft Office PowerPoint</Application>
  <PresentationFormat>On-screen Show (16:9)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Roboto</vt:lpstr>
      <vt:lpstr>Anek Devanagari</vt:lpstr>
      <vt:lpstr>Krub Medium</vt:lpstr>
      <vt:lpstr>Poppins</vt:lpstr>
      <vt:lpstr>Bebas Neue</vt:lpstr>
      <vt:lpstr>Arial</vt:lpstr>
      <vt:lpstr>Data Strategy Project Proposal by Slidesgo</vt:lpstr>
      <vt:lpstr>   SYRIATEL CUSTOMER CHURN PREDICTION</vt:lpstr>
      <vt:lpstr>Overview</vt:lpstr>
      <vt:lpstr>Project Workflow</vt:lpstr>
      <vt:lpstr>Business Understanding </vt:lpstr>
      <vt:lpstr>Data Understanding </vt:lpstr>
      <vt:lpstr>Data Analysis </vt:lpstr>
      <vt:lpstr>Data Analysis </vt:lpstr>
      <vt:lpstr>Data Analysis </vt:lpstr>
      <vt:lpstr>Modeling</vt:lpstr>
      <vt:lpstr>Model Evaluation</vt:lpstr>
      <vt:lpstr>Model Evaluation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Project Proposal Infographics</dc:title>
  <dc:creator>MATIVO</dc:creator>
  <cp:lastModifiedBy>Elleven Industries</cp:lastModifiedBy>
  <cp:revision>22</cp:revision>
  <dcterms:modified xsi:type="dcterms:W3CDTF">2024-03-10T06:22:06Z</dcterms:modified>
</cp:coreProperties>
</file>