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</p:sldIdLst>
  <p:sldSz cx="9144000" cy="5143500" type="screen16x9"/>
  <p:notesSz cx="6858000" cy="9144000"/>
  <p:embeddedFontLst>
    <p:embeddedFont>
      <p:font typeface="Anek Devanagari" panose="020B0604020202020204" charset="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Krub Medium" panose="00000600000000000000" pitchFamily="2" charset="-34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5C3"/>
    <a:srgbClr val="F7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EC3AD-74FB-4EEC-904F-24E91B74160F}">
  <a:tblStyle styleId="{EDFEC3AD-74FB-4EEC-904F-24E91B741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3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854257"/>
            <a:ext cx="5102100" cy="289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600" dirty="0"/>
            </a:br>
            <a:br>
              <a:rPr lang="en" sz="6600" dirty="0"/>
            </a:br>
            <a:br>
              <a:rPr lang="en" sz="6600" dirty="0"/>
            </a:br>
            <a:r>
              <a:rPr lang="en" sz="7200" u="sng" dirty="0">
                <a:solidFill>
                  <a:srgbClr val="F7937F"/>
                </a:solidFill>
              </a:rPr>
              <a:t>SYRIATEL</a:t>
            </a:r>
            <a:br>
              <a:rPr lang="en" dirty="0"/>
            </a:br>
            <a:r>
              <a:rPr lang="en" sz="4400" dirty="0">
                <a:solidFill>
                  <a:srgbClr val="68C5C3"/>
                </a:solidFill>
              </a:rPr>
              <a:t>CUSTOMER CHURN PREDICTION</a:t>
            </a:r>
            <a:endParaRPr b="0" dirty="0">
              <a:solidFill>
                <a:srgbClr val="68C5C3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952226" y="4430190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Forecasting Client Turnover</a:t>
            </a: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6;p15">
            <a:extLst>
              <a:ext uri="{FF2B5EF4-FFF2-40B4-BE49-F238E27FC236}">
                <a16:creationId xmlns:a16="http://schemas.microsoft.com/office/drawing/2014/main" id="{BBA1BCF3-ABFD-84C2-CD53-1028206CB18A}"/>
              </a:ext>
            </a:extLst>
          </p:cNvPr>
          <p:cNvSpPr txBox="1">
            <a:spLocks/>
          </p:cNvSpPr>
          <p:nvPr/>
        </p:nvSpPr>
        <p:spPr>
          <a:xfrm>
            <a:off x="-1852612" y="1301"/>
            <a:ext cx="510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Phase 3 project</a:t>
            </a:r>
          </a:p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2024</a:t>
            </a: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CD2FA59-E9D4-3549-F58F-C8ED02E6D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2886C89D-DB0E-5CBB-30F6-8E7994D20E0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1742-0F9C-CF22-5BB9-E7DA153C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56599-99F3-6B1B-3B9B-766DAA2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0" y="689344"/>
            <a:ext cx="5136325" cy="1325995"/>
          </a:xfrm>
          <a:prstGeom prst="rect">
            <a:avLst/>
          </a:prstGeom>
        </p:spPr>
      </p:pic>
      <p:sp>
        <p:nvSpPr>
          <p:cNvPr id="12" name="Google Shape;182;p16">
            <a:extLst>
              <a:ext uri="{FF2B5EF4-FFF2-40B4-BE49-F238E27FC236}">
                <a16:creationId xmlns:a16="http://schemas.microsoft.com/office/drawing/2014/main" id="{1654B373-CE90-20D1-C313-4BF4C7755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323" y="2015339"/>
            <a:ext cx="6651254" cy="287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achieved the highest overall performance with a recall of 0.76, precision of 0.93, F1-score of 0.82, and accuracy of 0.95.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 follows closely with a recall of 0.64, precision of 0.85, F1-score of 0.73, and accuracy of 0.94.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 shows improvement over Logistic Regression but falls short of Random Forest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 performance details are missing from this section but were presumably reported earlier.</a:t>
            </a:r>
          </a:p>
        </p:txBody>
      </p:sp>
    </p:spTree>
    <p:extLst>
      <p:ext uri="{BB962C8B-B14F-4D97-AF65-F5344CB8AC3E}">
        <p14:creationId xmlns:p14="http://schemas.microsoft.com/office/powerpoint/2010/main" val="315461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CE49F084-4077-94E7-1D75-C17B7DDFB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8CDBA8B-DDDC-6DC1-1561-BD89361E088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98899-5D95-4198-9922-96BEBFD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BD4DB-5F63-311E-70EC-E3E4B72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2" y="1252769"/>
            <a:ext cx="5604643" cy="3847332"/>
          </a:xfrm>
          <a:prstGeom prst="rect">
            <a:avLst/>
          </a:prstGeom>
        </p:spPr>
      </p:pic>
      <p:sp>
        <p:nvSpPr>
          <p:cNvPr id="17" name="Google Shape;182;p16">
            <a:extLst>
              <a:ext uri="{FF2B5EF4-FFF2-40B4-BE49-F238E27FC236}">
                <a16:creationId xmlns:a16="http://schemas.microsoft.com/office/drawing/2014/main" id="{1C764A66-4218-3EFC-5289-4689C484F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29632" y="370491"/>
            <a:ext cx="3026056" cy="4461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ROC curve interpretation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Regression: AUC = 0.83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Tree: AUC = 0.89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Forest: AUC = 0.93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: AUC = 0.92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Random Forest model has the highest AUC value, indicating that it has the best performance among the four models according to this metric. </a:t>
            </a:r>
          </a:p>
        </p:txBody>
      </p:sp>
    </p:spTree>
    <p:extLst>
      <p:ext uri="{BB962C8B-B14F-4D97-AF65-F5344CB8AC3E}">
        <p14:creationId xmlns:p14="http://schemas.microsoft.com/office/powerpoint/2010/main" val="288818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1;p16">
            <a:extLst>
              <a:ext uri="{FF2B5EF4-FFF2-40B4-BE49-F238E27FC236}">
                <a16:creationId xmlns:a16="http://schemas.microsoft.com/office/drawing/2014/main" id="{936E1D03-2BA7-9734-31FA-E1DEBE26A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Conclusion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9" name="Google Shape;182;p16">
            <a:extLst>
              <a:ext uri="{FF2B5EF4-FFF2-40B4-BE49-F238E27FC236}">
                <a16:creationId xmlns:a16="http://schemas.microsoft.com/office/drawing/2014/main" id="{EFA272EB-2DB7-39E0-316D-70047A708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sp>
        <p:nvSpPr>
          <p:cNvPr id="10" name="Google Shape;818;p37">
            <a:extLst>
              <a:ext uri="{FF2B5EF4-FFF2-40B4-BE49-F238E27FC236}">
                <a16:creationId xmlns:a16="http://schemas.microsoft.com/office/drawing/2014/main" id="{1D5A5940-B0D8-D7AC-FDE2-5F4A3F38D6C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B47C-F585-212E-8A20-68D5B8C8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12" name="Google Shape;183;p16">
            <a:extLst>
              <a:ext uri="{FF2B5EF4-FFF2-40B4-BE49-F238E27FC236}">
                <a16:creationId xmlns:a16="http://schemas.microsoft.com/office/drawing/2014/main" id="{528A37C0-6B8F-4A63-5F5B-9C7F86E2F01A}"/>
              </a:ext>
            </a:extLst>
          </p:cNvPr>
          <p:cNvGrpSpPr/>
          <p:nvPr/>
        </p:nvGrpSpPr>
        <p:grpSpPr>
          <a:xfrm>
            <a:off x="7891760" y="445025"/>
            <a:ext cx="750900" cy="750900"/>
            <a:chOff x="621500" y="307363"/>
            <a:chExt cx="750900" cy="750900"/>
          </a:xfrm>
        </p:grpSpPr>
        <p:sp>
          <p:nvSpPr>
            <p:cNvPr id="13" name="Google Shape;184;p16">
              <a:extLst>
                <a:ext uri="{FF2B5EF4-FFF2-40B4-BE49-F238E27FC236}">
                  <a16:creationId xmlns:a16="http://schemas.microsoft.com/office/drawing/2014/main" id="{5D5B54E9-CB5D-4E6E-C14E-5B3FC5937640}"/>
                </a:ext>
              </a:extLst>
            </p:cNvPr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85;p16">
              <a:extLst>
                <a:ext uri="{FF2B5EF4-FFF2-40B4-BE49-F238E27FC236}">
                  <a16:creationId xmlns:a16="http://schemas.microsoft.com/office/drawing/2014/main" id="{C5FEC587-AA83-CA18-9C70-6D88D50940F9}"/>
                </a:ext>
              </a:extLst>
            </p:cNvPr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5" name="Google Shape;186;p16">
                <a:extLst>
                  <a:ext uri="{FF2B5EF4-FFF2-40B4-BE49-F238E27FC236}">
                    <a16:creationId xmlns:a16="http://schemas.microsoft.com/office/drawing/2014/main" id="{DD98BE1A-F892-F5D2-166A-B52696035A06}"/>
                  </a:ext>
                </a:extLst>
              </p:cNvPr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;p16">
                <a:extLst>
                  <a:ext uri="{FF2B5EF4-FFF2-40B4-BE49-F238E27FC236}">
                    <a16:creationId xmlns:a16="http://schemas.microsoft.com/office/drawing/2014/main" id="{182B8D5F-92E5-676F-F603-6023C024CC6D}"/>
                  </a:ext>
                </a:extLst>
              </p:cNvPr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8;p16">
                <a:extLst>
                  <a:ext uri="{FF2B5EF4-FFF2-40B4-BE49-F238E27FC236}">
                    <a16:creationId xmlns:a16="http://schemas.microsoft.com/office/drawing/2014/main" id="{0FCF2E39-73BE-BBD4-3FB4-B06F0058F52D}"/>
                  </a:ext>
                </a:extLst>
              </p:cNvPr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;p16">
                <a:extLst>
                  <a:ext uri="{FF2B5EF4-FFF2-40B4-BE49-F238E27FC236}">
                    <a16:creationId xmlns:a16="http://schemas.microsoft.com/office/drawing/2014/main" id="{F076F0D8-C764-7CA5-66B5-AC14A503EFFE}"/>
                  </a:ext>
                </a:extLst>
              </p:cNvPr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;p16">
                <a:extLst>
                  <a:ext uri="{FF2B5EF4-FFF2-40B4-BE49-F238E27FC236}">
                    <a16:creationId xmlns:a16="http://schemas.microsoft.com/office/drawing/2014/main" id="{C4588B89-D3D2-67BB-0FDE-DA415E155E16}"/>
                  </a:ext>
                </a:extLst>
              </p:cNvPr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1;p16">
                <a:extLst>
                  <a:ext uri="{FF2B5EF4-FFF2-40B4-BE49-F238E27FC236}">
                    <a16:creationId xmlns:a16="http://schemas.microsoft.com/office/drawing/2014/main" id="{E73C08E6-BBAD-FD9C-4554-F763693EFDFD}"/>
                  </a:ext>
                </a:extLst>
              </p:cNvPr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40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A23FFDF-AA6B-AA4A-D160-ABC926F81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Reccomendation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182;p16">
            <a:extLst>
              <a:ext uri="{FF2B5EF4-FFF2-40B4-BE49-F238E27FC236}">
                <a16:creationId xmlns:a16="http://schemas.microsoft.com/office/drawing/2014/main" id="{602E76F8-8DFF-D960-83F2-5316553E2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A28238B7-7E95-999F-1242-0B8A8746E1E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1A5DC-46C5-0146-18ED-ED08354F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8" name="Google Shape;192;p16">
            <a:extLst>
              <a:ext uri="{FF2B5EF4-FFF2-40B4-BE49-F238E27FC236}">
                <a16:creationId xmlns:a16="http://schemas.microsoft.com/office/drawing/2014/main" id="{B28A326B-66EE-61AD-BCA5-DA919307408A}"/>
              </a:ext>
            </a:extLst>
          </p:cNvPr>
          <p:cNvGrpSpPr/>
          <p:nvPr/>
        </p:nvGrpSpPr>
        <p:grpSpPr>
          <a:xfrm>
            <a:off x="8048550" y="3849664"/>
            <a:ext cx="750900" cy="750900"/>
            <a:chOff x="3953900" y="1018313"/>
            <a:chExt cx="750900" cy="750900"/>
          </a:xfrm>
        </p:grpSpPr>
        <p:sp>
          <p:nvSpPr>
            <p:cNvPr id="9" name="Google Shape;193;p16">
              <a:extLst>
                <a:ext uri="{FF2B5EF4-FFF2-40B4-BE49-F238E27FC236}">
                  <a16:creationId xmlns:a16="http://schemas.microsoft.com/office/drawing/2014/main" id="{2E25587D-38FC-729B-84BE-833E42074933}"/>
                </a:ext>
              </a:extLst>
            </p:cNvPr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;p16">
              <a:extLst>
                <a:ext uri="{FF2B5EF4-FFF2-40B4-BE49-F238E27FC236}">
                  <a16:creationId xmlns:a16="http://schemas.microsoft.com/office/drawing/2014/main" id="{0B1B4A4F-6AD5-9FC8-EE92-7266E400A409}"/>
                </a:ext>
              </a:extLst>
            </p:cNvPr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70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Overview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7">
            <a:extLst>
              <a:ext uri="{FF2B5EF4-FFF2-40B4-BE49-F238E27FC236}">
                <a16:creationId xmlns:a16="http://schemas.microsoft.com/office/drawing/2014/main" id="{73FA15DE-DF2C-4E8B-0C4D-65E30648B64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BC3A-B76A-EA25-0611-D755EAEE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719994" y="2225238"/>
            <a:ext cx="1819800" cy="957488"/>
            <a:chOff x="719994" y="2685663"/>
            <a:chExt cx="1819800" cy="957488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720906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719994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2681398" y="2225238"/>
            <a:ext cx="1820109" cy="957488"/>
            <a:chOff x="2681398" y="2685663"/>
            <a:chExt cx="1820109" cy="957488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2681706" y="3072250"/>
              <a:ext cx="18198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2681398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4642802" y="2225238"/>
            <a:ext cx="1819800" cy="957488"/>
            <a:chOff x="4642802" y="2685663"/>
            <a:chExt cx="1819800" cy="957488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4644307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642802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604206" y="2225238"/>
            <a:ext cx="1819800" cy="957488"/>
            <a:chOff x="6604206" y="2457063"/>
            <a:chExt cx="1819800" cy="957488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6605107" y="28436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6604206" y="24570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3662102" y="1416388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Mercury</a:t>
            </a:r>
            <a:endParaRPr sz="2400" dirty="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5616407" y="3491288"/>
            <a:ext cx="1819800" cy="955813"/>
            <a:chOff x="5616407" y="3799313"/>
            <a:chExt cx="1819800" cy="955813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5617906" y="4184225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it’s big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616407" y="379931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216" name="Google Shape;216;p17"/>
          <p:cNvCxnSpPr>
            <a:stCxn id="212" idx="1"/>
            <a:endCxn id="202" idx="0"/>
          </p:cNvCxnSpPr>
          <p:nvPr/>
        </p:nvCxnSpPr>
        <p:spPr>
          <a:xfrm flipH="1">
            <a:off x="1629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" name="Google Shape;217;p17"/>
          <p:cNvCxnSpPr>
            <a:stCxn id="212" idx="3"/>
            <a:endCxn id="211" idx="0"/>
          </p:cNvCxnSpPr>
          <p:nvPr/>
        </p:nvCxnSpPr>
        <p:spPr>
          <a:xfrm>
            <a:off x="5481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218;p17"/>
          <p:cNvCxnSpPr>
            <a:stCxn id="212" idx="2"/>
            <a:endCxn id="208" idx="0"/>
          </p:cNvCxnSpPr>
          <p:nvPr/>
        </p:nvCxnSpPr>
        <p:spPr>
          <a:xfrm rot="-5400000" flipH="1">
            <a:off x="48504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219;p17"/>
          <p:cNvCxnSpPr>
            <a:stCxn id="212" idx="2"/>
            <a:endCxn id="205" idx="0"/>
          </p:cNvCxnSpPr>
          <p:nvPr/>
        </p:nvCxnSpPr>
        <p:spPr>
          <a:xfrm rot="5400000">
            <a:off x="38697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17"/>
          <p:cNvCxnSpPr>
            <a:stCxn id="207" idx="2"/>
            <a:endCxn id="215" idx="0"/>
          </p:cNvCxnSpPr>
          <p:nvPr/>
        </p:nvCxnSpPr>
        <p:spPr>
          <a:xfrm rot="-5400000" flipH="1">
            <a:off x="5885407" y="2850625"/>
            <a:ext cx="308700" cy="972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Google Shape;221;p17"/>
          <p:cNvCxnSpPr>
            <a:stCxn id="210" idx="2"/>
            <a:endCxn id="215" idx="0"/>
          </p:cNvCxnSpPr>
          <p:nvPr/>
        </p:nvCxnSpPr>
        <p:spPr>
          <a:xfrm rot="5400000">
            <a:off x="6865807" y="2843125"/>
            <a:ext cx="308700" cy="987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E8756C27-5F06-E5BE-662B-74E230B43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7937F"/>
                </a:solidFill>
              </a:rPr>
              <a:t>Project Workflow</a:t>
            </a:r>
            <a:endParaRPr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4482D0C2-2ACA-D2A8-69F4-F1F27170893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2E77E-0F68-C72C-856B-20DB7719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66593AB2-A474-7F66-8F65-7A5F2DC4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Business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8" name="Google Shape;182;p16">
            <a:extLst>
              <a:ext uri="{FF2B5EF4-FFF2-40B4-BE49-F238E27FC236}">
                <a16:creationId xmlns:a16="http://schemas.microsoft.com/office/drawing/2014/main" id="{3FC0CD50-8B72-EA4D-2008-121F6BC4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883" y="1610349"/>
            <a:ext cx="8108690" cy="133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churn, the rate at which customers terminate services with a company, presents a significant challenge for telecom companies like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It impacts revenue, marketing expenses, and brand perception, directly affecting financial stability and market standing. </a:t>
            </a:r>
          </a:p>
        </p:txBody>
      </p:sp>
      <p:sp>
        <p:nvSpPr>
          <p:cNvPr id="9" name="Google Shape;818;p37">
            <a:extLst>
              <a:ext uri="{FF2B5EF4-FFF2-40B4-BE49-F238E27FC236}">
                <a16:creationId xmlns:a16="http://schemas.microsoft.com/office/drawing/2014/main" id="{BAB30869-642F-155C-F683-8BD819042AF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A8CC025B-767B-4FFA-6E30-202302EC008B}"/>
              </a:ext>
            </a:extLst>
          </p:cNvPr>
          <p:cNvSpPr txBox="1">
            <a:spLocks/>
          </p:cNvSpPr>
          <p:nvPr/>
        </p:nvSpPr>
        <p:spPr>
          <a:xfrm>
            <a:off x="777804" y="1078276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Business Problem</a:t>
            </a:r>
          </a:p>
        </p:txBody>
      </p:sp>
      <p:sp>
        <p:nvSpPr>
          <p:cNvPr id="12" name="Google Shape;181;p16">
            <a:extLst>
              <a:ext uri="{FF2B5EF4-FFF2-40B4-BE49-F238E27FC236}">
                <a16:creationId xmlns:a16="http://schemas.microsoft.com/office/drawing/2014/main" id="{401D0085-9A07-7F2E-2BCD-A7C3F4055E78}"/>
              </a:ext>
            </a:extLst>
          </p:cNvPr>
          <p:cNvSpPr txBox="1">
            <a:spLocks/>
          </p:cNvSpPr>
          <p:nvPr/>
        </p:nvSpPr>
        <p:spPr>
          <a:xfrm>
            <a:off x="780427" y="2988538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Objectives</a:t>
            </a:r>
          </a:p>
        </p:txBody>
      </p:sp>
      <p:sp>
        <p:nvSpPr>
          <p:cNvPr id="13" name="Google Shape;182;p16">
            <a:extLst>
              <a:ext uri="{FF2B5EF4-FFF2-40B4-BE49-F238E27FC236}">
                <a16:creationId xmlns:a16="http://schemas.microsoft.com/office/drawing/2014/main" id="{BBB005AA-2D6B-AD01-C6CE-0A93831C7D43}"/>
              </a:ext>
            </a:extLst>
          </p:cNvPr>
          <p:cNvSpPr txBox="1">
            <a:spLocks/>
          </p:cNvSpPr>
          <p:nvPr/>
        </p:nvSpPr>
        <p:spPr>
          <a:xfrm>
            <a:off x="730505" y="3489084"/>
            <a:ext cx="8108690" cy="75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Develop a precise machine learning model for forecasting customer churn, leveraging pertinent dataset features and classification training to identify customers prone to churn.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1FB32-3444-A204-3958-C0F6EF5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2" name="Google Shape;121;p15">
            <a:extLst>
              <a:ext uri="{FF2B5EF4-FFF2-40B4-BE49-F238E27FC236}">
                <a16:creationId xmlns:a16="http://schemas.microsoft.com/office/drawing/2014/main" id="{7C57CF7D-A5C0-D9AE-74ED-A564BDCDBDCD}"/>
              </a:ext>
            </a:extLst>
          </p:cNvPr>
          <p:cNvGrpSpPr/>
          <p:nvPr/>
        </p:nvGrpSpPr>
        <p:grpSpPr>
          <a:xfrm>
            <a:off x="7673100" y="432360"/>
            <a:ext cx="750900" cy="750900"/>
            <a:chOff x="3821100" y="1415250"/>
            <a:chExt cx="750900" cy="750900"/>
          </a:xfrm>
        </p:grpSpPr>
        <p:sp>
          <p:nvSpPr>
            <p:cNvPr id="3" name="Google Shape;122;p15">
              <a:extLst>
                <a:ext uri="{FF2B5EF4-FFF2-40B4-BE49-F238E27FC236}">
                  <a16:creationId xmlns:a16="http://schemas.microsoft.com/office/drawing/2014/main" id="{ECB6B1E5-7DD9-EEBB-D181-F138855074D0}"/>
                </a:ext>
              </a:extLst>
            </p:cNvPr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23;p15">
              <a:extLst>
                <a:ext uri="{FF2B5EF4-FFF2-40B4-BE49-F238E27FC236}">
                  <a16:creationId xmlns:a16="http://schemas.microsoft.com/office/drawing/2014/main" id="{6E0A8171-354B-ABEE-88C1-60CFDD877015}"/>
                </a:ext>
              </a:extLst>
            </p:cNvPr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5" name="Google Shape;124;p15">
                <a:extLst>
                  <a:ext uri="{FF2B5EF4-FFF2-40B4-BE49-F238E27FC236}">
                    <a16:creationId xmlns:a16="http://schemas.microsoft.com/office/drawing/2014/main" id="{1AF85D1F-4A1F-80C3-1F0D-188C76E4D037}"/>
                  </a:ext>
                </a:extLst>
              </p:cNvPr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5;p15">
                <a:extLst>
                  <a:ext uri="{FF2B5EF4-FFF2-40B4-BE49-F238E27FC236}">
                    <a16:creationId xmlns:a16="http://schemas.microsoft.com/office/drawing/2014/main" id="{5C8DB8A7-BF95-CD1D-0603-861281C82866}"/>
                  </a:ext>
                </a:extLst>
              </p:cNvPr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6;p15">
                <a:extLst>
                  <a:ext uri="{FF2B5EF4-FFF2-40B4-BE49-F238E27FC236}">
                    <a16:creationId xmlns:a16="http://schemas.microsoft.com/office/drawing/2014/main" id="{6739F889-0EE7-7BB5-6D70-31903D90253C}"/>
                  </a:ext>
                </a:extLst>
              </p:cNvPr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7;p15">
                <a:extLst>
                  <a:ext uri="{FF2B5EF4-FFF2-40B4-BE49-F238E27FC236}">
                    <a16:creationId xmlns:a16="http://schemas.microsoft.com/office/drawing/2014/main" id="{9A21AB43-082F-9B42-8BA0-99440511267F}"/>
                  </a:ext>
                </a:extLst>
              </p:cNvPr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;p15">
                <a:extLst>
                  <a:ext uri="{FF2B5EF4-FFF2-40B4-BE49-F238E27FC236}">
                    <a16:creationId xmlns:a16="http://schemas.microsoft.com/office/drawing/2014/main" id="{574368EF-1F90-242C-E69C-6FD4B1F9C3BD}"/>
                  </a:ext>
                </a:extLst>
              </p:cNvPr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;p15">
                <a:extLst>
                  <a:ext uri="{FF2B5EF4-FFF2-40B4-BE49-F238E27FC236}">
                    <a16:creationId xmlns:a16="http://schemas.microsoft.com/office/drawing/2014/main" id="{C41731C6-92D3-3C73-F1EC-DFC28D21772D}"/>
                  </a:ext>
                </a:extLst>
              </p:cNvPr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0;p15">
                <a:extLst>
                  <a:ext uri="{FF2B5EF4-FFF2-40B4-BE49-F238E27FC236}">
                    <a16:creationId xmlns:a16="http://schemas.microsoft.com/office/drawing/2014/main" id="{94815273-7E33-1C45-E747-72126A541B55}"/>
                  </a:ext>
                </a:extLst>
              </p:cNvPr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7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259EFEA-A7AC-8982-48C1-3052AC787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4E8B71C-D1DF-70A4-358A-7B44FFE1D06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C0426-493C-E5B5-D8BA-1D26DAC8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81DF722B-E5C3-9146-BDD2-F522CAC9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8053510" cy="316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 for this project comes from the "Churn in Telecom" Kaggle dataset and focuses on customer activity and churn, which is when a customer cancels their service.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This data will be used to build models that help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reduce financial losses from customer churn.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includes </a:t>
            </a:r>
            <a:r>
              <a:rPr lang="en-US" dirty="0">
                <a:solidFill>
                  <a:srgbClr val="68C5C3"/>
                </a:solidFill>
              </a:rPr>
              <a:t>3,333</a:t>
            </a:r>
            <a:r>
              <a:rPr lang="en-US" dirty="0">
                <a:solidFill>
                  <a:schemeClr val="dk1"/>
                </a:solidFill>
              </a:rPr>
              <a:t> customer records with </a:t>
            </a:r>
            <a:r>
              <a:rPr lang="en-US" dirty="0">
                <a:solidFill>
                  <a:srgbClr val="68C5C3"/>
                </a:solidFill>
              </a:rPr>
              <a:t>21</a:t>
            </a:r>
            <a:r>
              <a:rPr lang="en-US" dirty="0">
                <a:solidFill>
                  <a:schemeClr val="dk1"/>
                </a:solidFill>
              </a:rPr>
              <a:t> features about each customer, including demographics, service plans, call metrics, and a key variable indicating whether they churned (cancelled).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target column, "churn,"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column. In this context, "True" indicates that the customer churned, while "False" signifies that the customer did not churn. Thus, this situation presents a binary classification problem.</a:t>
            </a:r>
          </a:p>
        </p:txBody>
      </p:sp>
      <p:grpSp>
        <p:nvGrpSpPr>
          <p:cNvPr id="2" name="Google Shape;115;p15">
            <a:extLst>
              <a:ext uri="{FF2B5EF4-FFF2-40B4-BE49-F238E27FC236}">
                <a16:creationId xmlns:a16="http://schemas.microsoft.com/office/drawing/2014/main" id="{E5F14923-A122-4083-880E-62E7EB4F224C}"/>
              </a:ext>
            </a:extLst>
          </p:cNvPr>
          <p:cNvGrpSpPr/>
          <p:nvPr/>
        </p:nvGrpSpPr>
        <p:grpSpPr>
          <a:xfrm>
            <a:off x="370491" y="4070426"/>
            <a:ext cx="750900" cy="750900"/>
            <a:chOff x="2332975" y="586838"/>
            <a:chExt cx="750900" cy="750900"/>
          </a:xfrm>
        </p:grpSpPr>
        <p:sp>
          <p:nvSpPr>
            <p:cNvPr id="3" name="Google Shape;116;p15">
              <a:extLst>
                <a:ext uri="{FF2B5EF4-FFF2-40B4-BE49-F238E27FC236}">
                  <a16:creationId xmlns:a16="http://schemas.microsoft.com/office/drawing/2014/main" id="{DD19086E-75B8-BC97-3BF7-675D77FD0F3C}"/>
                </a:ext>
              </a:extLst>
            </p:cNvPr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17;p15">
              <a:extLst>
                <a:ext uri="{FF2B5EF4-FFF2-40B4-BE49-F238E27FC236}">
                  <a16:creationId xmlns:a16="http://schemas.microsoft.com/office/drawing/2014/main" id="{961CD1C5-4E68-1ACF-8FF1-1CB04E400FFE}"/>
                </a:ext>
              </a:extLst>
            </p:cNvPr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7" name="Google Shape;118;p15">
                <a:extLst>
                  <a:ext uri="{FF2B5EF4-FFF2-40B4-BE49-F238E27FC236}">
                    <a16:creationId xmlns:a16="http://schemas.microsoft.com/office/drawing/2014/main" id="{4B6FA05F-5638-BD66-19AD-E7AC0E0CFDC4}"/>
                  </a:ext>
                </a:extLst>
              </p:cNvPr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9;p15">
                <a:extLst>
                  <a:ext uri="{FF2B5EF4-FFF2-40B4-BE49-F238E27FC236}">
                    <a16:creationId xmlns:a16="http://schemas.microsoft.com/office/drawing/2014/main" id="{894A3412-4C08-2CCA-A9B0-B88F3ADFBA2D}"/>
                  </a:ext>
                </a:extLst>
              </p:cNvPr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0;p15">
                <a:extLst>
                  <a:ext uri="{FF2B5EF4-FFF2-40B4-BE49-F238E27FC236}">
                    <a16:creationId xmlns:a16="http://schemas.microsoft.com/office/drawing/2014/main" id="{7F7B4A42-BCEE-65D3-B38E-B6C9D5FD044A}"/>
                  </a:ext>
                </a:extLst>
              </p:cNvPr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1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EDFEDD6-5338-DC8E-838A-B82F8C3F4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7C02386D-A712-02CC-A5D8-1751E397A82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ADB2-011F-0A04-5661-3FF4971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B60C4F50-4496-75A3-40D1-FDF3D8896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6496" y="445025"/>
            <a:ext cx="3697013" cy="406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Univariate EDA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Total customer count: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3,333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Count of churned customers: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483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Churn rate: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14.5%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14328-E8BB-7BFC-E7DE-E02C41F3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" y="1236958"/>
            <a:ext cx="4868152" cy="39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BFFA0EA-A6D6-602D-9FC2-C7C5BF7E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19655589-D61C-172C-B42D-BA3F2408B292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C3D63-C7E9-6051-F970-C52FEE70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38" y="445025"/>
            <a:ext cx="6160362" cy="4528764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1A47469D-7ABB-2074-E1FB-A8D5EB1B7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5686" y="1213399"/>
            <a:ext cx="2135032" cy="334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Bivariate Analysis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The majority of churned customers are from New Jersey, Texas, Maryland, Miami, and New York.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BA3A4-5F09-DA8D-49AD-D121DA05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989A2977-17C6-9E67-3654-6C7DA1BC6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8476ADDD-F02E-1457-A2AA-AB842727140C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BD667-20E3-00EF-3E6B-9C881A55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2377-7E06-F6DB-4F5D-F8D2F411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40" y="1611733"/>
            <a:ext cx="4235571" cy="3649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E600-5347-FE89-8295-CA6215AA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" y="1611733"/>
            <a:ext cx="4235571" cy="3473395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5D2C355B-0B84-6094-5D6C-35A164FA3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1537" y="77681"/>
            <a:ext cx="5823283" cy="129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Bivariate Analysis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Subscribers to the international plan exhibit a notably higher likelihood of churning.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For the voice mail plan, there is a reduced likelihood of churning compared to the general churn rate.</a:t>
            </a:r>
          </a:p>
        </p:txBody>
      </p:sp>
    </p:spTree>
    <p:extLst>
      <p:ext uri="{BB962C8B-B14F-4D97-AF65-F5344CB8AC3E}">
        <p14:creationId xmlns:p14="http://schemas.microsoft.com/office/powerpoint/2010/main" val="409661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C0212FF-593A-14C1-2C10-1F4278CBC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Modeling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E7D165F3-B284-4E1C-6088-AE6725835BF1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7E012-0B91-34D5-E4FA-2F27BF57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75CED7-79B7-D717-5FB4-0E949F8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6700"/>
            <a:ext cx="7704000" cy="28197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data posed a binary classification challenge, where various classification models were applied, and the one demonstrating the highest accuracy was chosen.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The project employed classification models such as: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Decision Tree.</a:t>
            </a:r>
          </a:p>
          <a:p>
            <a:r>
              <a:rPr lang="en-US" dirty="0"/>
              <a:t>Random Forest,.</a:t>
            </a:r>
          </a:p>
          <a:p>
            <a:r>
              <a:rPr lang="en-US" dirty="0"/>
              <a:t>XG Boost.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XGBoost</a:t>
            </a:r>
            <a:r>
              <a:rPr lang="en-US" dirty="0"/>
              <a:t> was </a:t>
            </a:r>
            <a:r>
              <a:rPr lang="en-US" dirty="0" err="1"/>
              <a:t>choosen</a:t>
            </a:r>
            <a:r>
              <a:rPr lang="en-US" dirty="0"/>
              <a:t> as it proved a better model due to its </a:t>
            </a:r>
            <a:r>
              <a:rPr lang="en-US" dirty="0" err="1"/>
              <a:t>higer</a:t>
            </a:r>
            <a:r>
              <a:rPr lang="en-US" dirty="0"/>
              <a:t> accuracy. </a:t>
            </a:r>
          </a:p>
          <a:p>
            <a:pPr marL="139700" indent="0">
              <a:buNone/>
            </a:pPr>
            <a:endParaRPr lang="en-KE" dirty="0"/>
          </a:p>
          <a:p>
            <a:endParaRPr lang="en-KE" dirty="0"/>
          </a:p>
        </p:txBody>
      </p:sp>
      <p:grpSp>
        <p:nvGrpSpPr>
          <p:cNvPr id="8" name="Google Shape;104;p15">
            <a:extLst>
              <a:ext uri="{FF2B5EF4-FFF2-40B4-BE49-F238E27FC236}">
                <a16:creationId xmlns:a16="http://schemas.microsoft.com/office/drawing/2014/main" id="{7F15C089-2F54-75BC-344F-1C41B8D70C61}"/>
              </a:ext>
            </a:extLst>
          </p:cNvPr>
          <p:cNvGrpSpPr/>
          <p:nvPr/>
        </p:nvGrpSpPr>
        <p:grpSpPr>
          <a:xfrm>
            <a:off x="7225356" y="462499"/>
            <a:ext cx="750900" cy="750900"/>
            <a:chOff x="305025" y="1253463"/>
            <a:chExt cx="750900" cy="750900"/>
          </a:xfrm>
        </p:grpSpPr>
        <p:sp>
          <p:nvSpPr>
            <p:cNvPr id="10" name="Google Shape;105;p15">
              <a:extLst>
                <a:ext uri="{FF2B5EF4-FFF2-40B4-BE49-F238E27FC236}">
                  <a16:creationId xmlns:a16="http://schemas.microsoft.com/office/drawing/2014/main" id="{AB663FC9-58CB-A87C-9B51-B40B8BE564B7}"/>
                </a:ext>
              </a:extLst>
            </p:cNvPr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06;p15">
              <a:extLst>
                <a:ext uri="{FF2B5EF4-FFF2-40B4-BE49-F238E27FC236}">
                  <a16:creationId xmlns:a16="http://schemas.microsoft.com/office/drawing/2014/main" id="{67E81952-0209-8419-634B-7D6B3B3A7466}"/>
                </a:ext>
              </a:extLst>
            </p:cNvPr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3" name="Google Shape;107;p15">
                <a:extLst>
                  <a:ext uri="{FF2B5EF4-FFF2-40B4-BE49-F238E27FC236}">
                    <a16:creationId xmlns:a16="http://schemas.microsoft.com/office/drawing/2014/main" id="{4937C850-87C7-E4B7-DCE7-02A92760E881}"/>
                  </a:ext>
                </a:extLst>
              </p:cNvPr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8;p15">
                <a:extLst>
                  <a:ext uri="{FF2B5EF4-FFF2-40B4-BE49-F238E27FC236}">
                    <a16:creationId xmlns:a16="http://schemas.microsoft.com/office/drawing/2014/main" id="{EFD33A44-664E-79B5-BF0C-F3DD740A9FCF}"/>
                  </a:ext>
                </a:extLst>
              </p:cNvPr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9;p15">
                <a:extLst>
                  <a:ext uri="{FF2B5EF4-FFF2-40B4-BE49-F238E27FC236}">
                    <a16:creationId xmlns:a16="http://schemas.microsoft.com/office/drawing/2014/main" id="{F850FD38-1C22-738F-B1EE-B06128EC20A3}"/>
                  </a:ext>
                </a:extLst>
              </p:cNvPr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92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776</Words>
  <Application>Microsoft Office PowerPoint</Application>
  <PresentationFormat>On-screen Show (16:9)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Anek Devanagari</vt:lpstr>
      <vt:lpstr>Arial</vt:lpstr>
      <vt:lpstr>Poppins</vt:lpstr>
      <vt:lpstr>Bebas Neue</vt:lpstr>
      <vt:lpstr>Krub Medium</vt:lpstr>
      <vt:lpstr>-apple-system</vt:lpstr>
      <vt:lpstr>Data Strategy Project Proposal by Slidesgo</vt:lpstr>
      <vt:lpstr>   SYRIATEL CUSTOMER CHURN PREDICTION</vt:lpstr>
      <vt:lpstr>Overview</vt:lpstr>
      <vt:lpstr>Project Workflow</vt:lpstr>
      <vt:lpstr>Business Understanding </vt:lpstr>
      <vt:lpstr>Data Understanding </vt:lpstr>
      <vt:lpstr>Data Analysis </vt:lpstr>
      <vt:lpstr>Data Analysis </vt:lpstr>
      <vt:lpstr>Data Analysis </vt:lpstr>
      <vt:lpstr>Modeling</vt:lpstr>
      <vt:lpstr>Model Evaluation</vt:lpstr>
      <vt:lpstr>Model Evaluation</vt:lpstr>
      <vt:lpstr>Conclusion</vt:lpstr>
      <vt:lpstr>Reccomendation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Project Proposal Infographics</dc:title>
  <dc:creator>MATIVO</dc:creator>
  <cp:lastModifiedBy>Elleven Industries</cp:lastModifiedBy>
  <cp:revision>20</cp:revision>
  <dcterms:modified xsi:type="dcterms:W3CDTF">2024-03-10T03:47:14Z</dcterms:modified>
</cp:coreProperties>
</file>