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5" r:id="rId2"/>
    <p:sldId id="284" r:id="rId3"/>
    <p:sldId id="286" r:id="rId4"/>
    <p:sldId id="287" r:id="rId5"/>
    <p:sldId id="288" r:id="rId6"/>
    <p:sldId id="289" r:id="rId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/>
    <p:restoredTop sz="94660"/>
  </p:normalViewPr>
  <p:slideViewPr>
    <p:cSldViewPr snapToGrid="0" showGuides="1">
      <p:cViewPr varScale="1">
        <p:scale>
          <a:sx n="89" d="100"/>
          <a:sy n="89" d="100"/>
        </p:scale>
        <p:origin x="-3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F25A8C7-CC1A-4A08-9B4B-31F43B054C7F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2019/11/12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A7769D-2EAF-4F08-A2DB-03FF8F78EF9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0730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2019/11/12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57AD8-5C0C-4E83-ADBF-9D6CFF73F4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2019/11/12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57AD8-5C0C-4E83-ADBF-9D6CFF73F4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2019/11/12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57AD8-5C0C-4E83-ADBF-9D6CFF73F4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2019/11/12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57AD8-5C0C-4E83-ADBF-9D6CFF73F4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2019/11/12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57AD8-5C0C-4E83-ADBF-9D6CFF73F4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2019/11/12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57AD8-5C0C-4E83-ADBF-9D6CFF73F4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13673"/>
            <a:ext cx="4681654" cy="1428161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2019/11/12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57AD8-5C0C-4E83-ADBF-9D6CFF73F4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2019/11/12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57AD8-5C0C-4E83-ADBF-9D6CFF73F4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2019/11/12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57AD8-5C0C-4E83-ADBF-9D6CFF73F4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200" noProof="1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2019/11/12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200" noProof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200" noProof="1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57AD8-5C0C-4E83-ADBF-9D6CFF73F4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1"/>
          <p:cNvSpPr txBox="1"/>
          <p:nvPr/>
        </p:nvSpPr>
        <p:spPr>
          <a:xfrm>
            <a:off x="2168525" y="1727200"/>
            <a:ext cx="835025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6000" dirty="0">
                <a:latin typeface="Arial" panose="020B0604020202020204" pitchFamily="34" charset="0"/>
              </a:rPr>
              <a:t>R</a:t>
            </a:r>
            <a:r>
              <a:rPr lang="zh-CN" altLang="en-US" sz="6000" dirty="0">
                <a:latin typeface="Arial" panose="020B0604020202020204" pitchFamily="34" charset="0"/>
              </a:rPr>
              <a:t>语言回归分析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3" y="547688"/>
            <a:ext cx="10123487" cy="5762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79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613" y="1204913"/>
            <a:ext cx="6391275" cy="510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0" name="文本框 3"/>
          <p:cNvSpPr txBox="1"/>
          <p:nvPr/>
        </p:nvSpPr>
        <p:spPr>
          <a:xfrm>
            <a:off x="5343525" y="5156200"/>
            <a:ext cx="20637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相关系数</a:t>
            </a:r>
          </a:p>
        </p:txBody>
      </p:sp>
      <p:sp>
        <p:nvSpPr>
          <p:cNvPr id="50181" name="文本框 4"/>
          <p:cNvSpPr txBox="1"/>
          <p:nvPr/>
        </p:nvSpPr>
        <p:spPr>
          <a:xfrm>
            <a:off x="2095500" y="4168775"/>
            <a:ext cx="16351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数据输入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1"/>
          <p:cNvSpPr txBox="1"/>
          <p:nvPr/>
        </p:nvSpPr>
        <p:spPr>
          <a:xfrm>
            <a:off x="633413" y="958850"/>
            <a:ext cx="9420225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yx=read.table("clipboard",header=T)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fm=lm(y~x1+x2+x3,data=yx)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7775575" y="692150"/>
          <a:ext cx="2867024" cy="453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756"/>
                <a:gridCol w="716756"/>
                <a:gridCol w="716756"/>
                <a:gridCol w="716756"/>
              </a:tblGrid>
              <a:tr h="243908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x1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x2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x3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y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999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40.5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1170.80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48.25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2835.57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634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36.6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1707.20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193.72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1947.97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999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35.5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1908.80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413.94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1538.10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634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37.5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2072.40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358.60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1756.79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999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35.4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2136.40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615.04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1317.64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634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33.8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930.80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752.42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1167.44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999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35.6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2025.10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435.43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1632.93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634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36.6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1397.80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238.55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1594.28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999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39.8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1477.20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87.85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2005.45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634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36.1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1517.20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316.00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1410.15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999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34.2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1410.00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503.73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1318.59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70" name="文本框 3"/>
          <p:cNvSpPr txBox="1"/>
          <p:nvPr/>
        </p:nvSpPr>
        <p:spPr>
          <a:xfrm>
            <a:off x="622300" y="1582738"/>
            <a:ext cx="6743700" cy="2584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fm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Call: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lm(formula = y ~ x1 + x2 + x3, data = yx)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Coefficients: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(Intercept)           x1           x2           x3 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 -4.007e+03    1.637e+02   -9.316e-02   -3.761e-01  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71" name="文本框 4"/>
          <p:cNvSpPr txBox="1"/>
          <p:nvPr/>
        </p:nvSpPr>
        <p:spPr>
          <a:xfrm>
            <a:off x="960438" y="461963"/>
            <a:ext cx="6529387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excel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中，选中数据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copy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到剪切板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读取数据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回归分析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绘制散点图</a:t>
            </a:r>
          </a:p>
        </p:txBody>
      </p:sp>
      <p:sp>
        <p:nvSpPr>
          <p:cNvPr id="51272" name="文本框 5"/>
          <p:cNvSpPr txBox="1"/>
          <p:nvPr/>
        </p:nvSpPr>
        <p:spPr>
          <a:xfrm>
            <a:off x="701675" y="4340225"/>
            <a:ext cx="254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plot(y~x1,data=yx)</a:t>
            </a:r>
          </a:p>
        </p:txBody>
      </p:sp>
      <p:pic>
        <p:nvPicPr>
          <p:cNvPr id="51273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8" y="4167188"/>
            <a:ext cx="2195512" cy="2295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4239895" y="1235710"/>
            <a:ext cx="2468880" cy="36830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 eaLnBrk="1" fontAlgn="auto" hangingPunct="1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建立多元线性回归方程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文本框 1"/>
          <p:cNvSpPr txBox="1"/>
          <p:nvPr/>
        </p:nvSpPr>
        <p:spPr>
          <a:xfrm>
            <a:off x="2193925" y="1301750"/>
            <a:ext cx="6832600" cy="3692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anova(fm)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Analysis of Variance Table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Response: y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          Df  Sum Sq Mean Sq F value   Pr(&gt;F)   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x1         1 1731998 1731998 31.5044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0.000805 ***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x2         1   14045   14045  0.2555 0.628772   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x3         1   15061   15061  0.2740 0.616846   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Residuals  7  384835   54976                    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---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Signif. codes:  0 ‘***’ 0.001 ‘**’ 0.01 ‘*’ 0.05 ‘.’ 0.1 ‘ ’ 1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</a:t>
            </a:r>
          </a:p>
        </p:txBody>
      </p:sp>
      <p:sp>
        <p:nvSpPr>
          <p:cNvPr id="5" name="矩形 6"/>
          <p:cNvSpPr/>
          <p:nvPr/>
        </p:nvSpPr>
        <p:spPr>
          <a:xfrm>
            <a:off x="1078865" y="363855"/>
            <a:ext cx="6309995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模型的方差分析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(ANOVA)</a:t>
            </a:r>
            <a:endParaRPr kumimoji="0" lang="en-US" altLang="zh-CN" sz="28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本框 1"/>
          <p:cNvSpPr txBox="1"/>
          <p:nvPr/>
        </p:nvSpPr>
        <p:spPr>
          <a:xfrm>
            <a:off x="3232150" y="225425"/>
            <a:ext cx="8042275" cy="5907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summary(fm)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Call: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lm(formula = y ~ x1 + x2 + x3, data = yx)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Residuals: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   Min     1Q Median     3Q    Max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-332.6 -109.0   10.7  115.5  339.5 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Coefficients: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              Estimate Std. Error t value Pr(&gt;|t|) 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(Intercept) -4.007e+03  2.952e+03  -1.357   0.2168 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x1           1.637e+02  7.403e+01   2.211   0.0627 .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x2          -9.316e-02  1.905e-01  -0.489   0.6397 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x3          -3.761e-01  7.186e-01  -0.523   0.6168 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---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Signif. codes:  0 ‘***’ 0.001 ‘**’ 0.01 ‘*’ 0.05 ‘.’ 0.1 ‘ ’ 1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Residual standard error: 234.5 on 7 degrees of freedom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Multiple R-squared:  0.8207,    Adjusted R-squared:  0.7438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F-statistic: 10.68 on 3 and 7 DF,  p-value: 0.005274</a:t>
            </a:r>
          </a:p>
        </p:txBody>
      </p:sp>
      <p:sp>
        <p:nvSpPr>
          <p:cNvPr id="53251" name="文本框 2"/>
          <p:cNvSpPr txBox="1"/>
          <p:nvPr/>
        </p:nvSpPr>
        <p:spPr>
          <a:xfrm>
            <a:off x="977900" y="295275"/>
            <a:ext cx="1649413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" altLang="zh-CN" b="1" dirty="0">
                <a:solidFill>
                  <a:srgbClr val="0053EC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回归系数t检验</a:t>
            </a:r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框 1"/>
          <p:cNvSpPr txBox="1"/>
          <p:nvPr/>
        </p:nvSpPr>
        <p:spPr>
          <a:xfrm>
            <a:off x="463550" y="657225"/>
            <a:ext cx="8969375" cy="1754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x=seq(-7.5,7.5,by=0.5)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y=seq(-7.5,7.5,by=0.5)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f=function(x,y){z=sin(sqrt(x^2+y^2))/sqrt(x^2+y^2)}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z=outer(x,y,f)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persp(x,y,z,theta=30,phi=15,col="lightblue",xlab="X",ylab="Y",zlab="Z")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</a:t>
            </a:r>
          </a:p>
        </p:txBody>
      </p:sp>
      <p:pic>
        <p:nvPicPr>
          <p:cNvPr id="5427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0" y="138113"/>
            <a:ext cx="2332038" cy="2395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6" name="矩形 1"/>
          <p:cNvSpPr/>
          <p:nvPr/>
        </p:nvSpPr>
        <p:spPr>
          <a:xfrm>
            <a:off x="604838" y="2871788"/>
            <a:ext cx="6096000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s-ES" altLang="zh-CN" dirty="0">
                <a:latin typeface="Arial" panose="020B0604020202020204" pitchFamily="34" charset="0"/>
              </a:rPr>
              <a:t>&gt; x=seq(95,110,by=0.5)</a:t>
            </a:r>
          </a:p>
          <a:p>
            <a:pPr eaLnBrk="1" hangingPunct="1"/>
            <a:r>
              <a:rPr lang="es-ES" altLang="zh-CN" dirty="0">
                <a:latin typeface="Arial" panose="020B0604020202020204" pitchFamily="34" charset="0"/>
              </a:rPr>
              <a:t>&gt; y=seq(33,41,by=0.5)</a:t>
            </a:r>
          </a:p>
          <a:p>
            <a:pPr eaLnBrk="1" hangingPunct="1"/>
            <a:r>
              <a:rPr lang="es-ES" altLang="zh-CN" dirty="0">
                <a:latin typeface="Arial" panose="020B0604020202020204" pitchFamily="34" charset="0"/>
              </a:rPr>
              <a:t>&gt; f=function(x,y){z=-2727287.154+50570.74076*x+86124.05239*y-388.3530457*x*x-1457.42849*y*y-651.3849152*x*y+1.147742472*x*x*x+7.977018791*y*y*y+1.20961094*x*x*y+5.651203992*x*y*y}</a:t>
            </a:r>
          </a:p>
          <a:p>
            <a:pPr eaLnBrk="1" hangingPunct="1"/>
            <a:r>
              <a:rPr lang="es-ES" altLang="zh-CN" dirty="0">
                <a:latin typeface="Arial" panose="020B0604020202020204" pitchFamily="34" charset="0"/>
              </a:rPr>
              <a:t>&gt; z=outer(x,y,f)</a:t>
            </a:r>
          </a:p>
          <a:p>
            <a:pPr eaLnBrk="1" hangingPunct="1"/>
            <a:r>
              <a:rPr lang="es-ES" altLang="zh-CN" dirty="0">
                <a:latin typeface="Arial" panose="020B0604020202020204" pitchFamily="34" charset="0"/>
              </a:rPr>
              <a:t>&gt; persp(x,y,z,theta=30,phi=15,col="lightblue",xlab="X",ylab="Y",zlab="Z")</a:t>
            </a:r>
          </a:p>
          <a:p>
            <a:pPr eaLnBrk="1" hangingPunct="1"/>
            <a:r>
              <a:rPr lang="es-ES" altLang="zh-CN" dirty="0">
                <a:latin typeface="Arial" panose="020B0604020202020204" pitchFamily="34" charset="0"/>
              </a:rPr>
              <a:t>&gt; </a:t>
            </a:r>
          </a:p>
        </p:txBody>
      </p:sp>
      <p:pic>
        <p:nvPicPr>
          <p:cNvPr id="54277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25" y="2597150"/>
            <a:ext cx="7364413" cy="4260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Office PowerPoint</Application>
  <PresentationFormat>自定义</PresentationFormat>
  <Paragraphs>111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5.1 一元线性回归</dc:title>
  <dc:creator/>
  <cp:lastModifiedBy>HBSD</cp:lastModifiedBy>
  <cp:revision>18</cp:revision>
  <dcterms:created xsi:type="dcterms:W3CDTF">2018-03-01T02:03:00Z</dcterms:created>
  <dcterms:modified xsi:type="dcterms:W3CDTF">2019-11-11T23:49:29Z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