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3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28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9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1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5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3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A532-0F74-4F93-A524-B438EBAB1D6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126F-BA35-4B4E-95F8-E75712124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4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内容占位符 41985"/>
          <p:cNvGraphicFramePr>
            <a:graphicFrameLocks noGrp="1" noChangeAspect="1"/>
          </p:cNvGraphicFramePr>
          <p:nvPr>
            <p:ph idx="4294967295"/>
          </p:nvPr>
        </p:nvGraphicFramePr>
        <p:xfrm>
          <a:off x="5715000" y="7508160"/>
          <a:ext cx="3429000" cy="146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029335" imgH="457835" progId="Equation.3">
                  <p:embed/>
                </p:oleObj>
              </mc:Choice>
              <mc:Fallback>
                <p:oleObj r:id="rId3" imgW="1029335" imgH="45783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715000" y="7508160"/>
                        <a:ext cx="3429000" cy="14644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矩形 41986"/>
          <p:cNvSpPr>
            <a:spLocks noGrp="1"/>
          </p:cNvSpPr>
          <p:nvPr/>
        </p:nvSpPr>
        <p:spPr>
          <a:xfrm>
            <a:off x="236538" y="838081"/>
            <a:ext cx="8678862" cy="144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914400" indent="-914400"/>
            <a:r>
              <a:rPr lang="zh-CN" altLang="en-US" sz="24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例如：</a:t>
            </a:r>
            <a:r>
              <a:rPr lang="zh-CN" altLang="en-US" sz="2400" dirty="0">
                <a:latin typeface="宋体" panose="0201060003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对于表中的数据，分别计算极差、离差、离差平方和、方差、标准差、标准差的无偏估计，以及变异系数。</a:t>
            </a:r>
            <a:r>
              <a:rPr lang="zh-CN" altLang="en-US" sz="28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 </a:t>
            </a:r>
          </a:p>
        </p:txBody>
      </p:sp>
      <p:sp>
        <p:nvSpPr>
          <p:cNvPr id="29700" name="文本框 41987"/>
          <p:cNvSpPr txBox="1"/>
          <p:nvPr/>
        </p:nvSpPr>
        <p:spPr>
          <a:xfrm>
            <a:off x="1295400" y="3123360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9701" name="文本框 41988"/>
          <p:cNvSpPr txBox="1"/>
          <p:nvPr/>
        </p:nvSpPr>
        <p:spPr>
          <a:xfrm>
            <a:off x="1371600" y="3885840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9702" name="矩形 41989"/>
          <p:cNvSpPr/>
          <p:nvPr/>
        </p:nvSpPr>
        <p:spPr>
          <a:xfrm>
            <a:off x="0" y="333936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1991" name="表格 41990"/>
          <p:cNvGraphicFramePr/>
          <p:nvPr/>
        </p:nvGraphicFramePr>
        <p:xfrm>
          <a:off x="107950" y="3276720"/>
          <a:ext cx="9036050" cy="2803872"/>
        </p:xfrm>
        <a:graphic>
          <a:graphicData uri="http://schemas.openxmlformats.org/drawingml/2006/table">
            <a:tbl>
              <a:tblPr/>
              <a:tblGrid>
                <a:gridCol w="1060450"/>
                <a:gridCol w="454025"/>
                <a:gridCol w="495300"/>
                <a:gridCol w="496888"/>
                <a:gridCol w="495300"/>
                <a:gridCol w="495300"/>
                <a:gridCol w="495300"/>
                <a:gridCol w="495300"/>
                <a:gridCol w="498475"/>
                <a:gridCol w="495300"/>
                <a:gridCol w="579437"/>
                <a:gridCol w="495300"/>
                <a:gridCol w="495300"/>
                <a:gridCol w="828675"/>
                <a:gridCol w="660400"/>
                <a:gridCol w="495300"/>
              </a:tblGrid>
              <a:tr h="8577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>
                          <a:latin typeface="宋体" panose="02010600030101010101" pitchFamily="2" charset="-122"/>
                        </a:rPr>
                        <a:t>地块编号</a:t>
                      </a:r>
                      <a:r>
                        <a:rPr lang="zh-CN" altLang="en-US" sz="2200"/>
                        <a:t> </a:t>
                      </a:r>
                    </a:p>
                  </a:txBody>
                  <a:tcPr marL="90170" marR="90170" marT="63936" marB="6393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2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3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4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5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6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7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8</a:t>
                      </a: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9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10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11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12</a:t>
                      </a: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/>
                        <a:t>平均值</a:t>
                      </a:r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/>
                        <a:t>中位数</a:t>
                      </a:r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/>
                        <a:t>众数</a:t>
                      </a:r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</a:tr>
              <a:tr h="165455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>
                          <a:latin typeface="宋体" panose="02010600030101010101" pitchFamily="2" charset="-122"/>
                        </a:rPr>
                        <a:t>面积</a:t>
                      </a:r>
                      <a:r>
                        <a:rPr lang="en-US" altLang="zh-CN" sz="2200">
                          <a:latin typeface="宋体" panose="02010600030101010101" pitchFamily="2" charset="-122"/>
                        </a:rPr>
                        <a:t>/hm</a:t>
                      </a:r>
                      <a:r>
                        <a:rPr lang="en-US" altLang="zh-CN" sz="2200" baseline="30000">
                          <a:latin typeface="宋体" panose="02010600030101010101" pitchFamily="2" charset="-122"/>
                        </a:rPr>
                        <a:t>2</a:t>
                      </a:r>
                      <a:endParaRPr lang="zh-CN" altLang="en-US" sz="2200" baseline="30000">
                        <a:latin typeface="宋体" panose="02010600030101010101" pitchFamily="2" charset="-122"/>
                      </a:endParaRPr>
                    </a:p>
                  </a:txBody>
                  <a:tcPr marL="90170" marR="90170" marT="63936" marB="6393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12</a:t>
                      </a:r>
                    </a:p>
                    <a:p>
                      <a:pPr marL="0" lvl="0" indent="0" algn="ctr">
                        <a:buNone/>
                      </a:pPr>
                      <a:endParaRPr lang="en-US" altLang="zh-CN" sz="2200" b="1"/>
                    </a:p>
                    <a:p>
                      <a:pPr marL="0" lvl="0" indent="0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83</a:t>
                      </a: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50</a:t>
                      </a:r>
                    </a:p>
                    <a:p>
                      <a:pPr marL="0" lvl="0" indent="0" algn="ctr">
                        <a:buNone/>
                      </a:pPr>
                      <a:endParaRPr lang="en-US" altLang="zh-CN" sz="2200" b="1"/>
                    </a:p>
                    <a:p>
                      <a:pPr marL="0" lvl="0" indent="0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35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55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50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72</a:t>
                      </a: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40</a:t>
                      </a: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85</a:t>
                      </a:r>
                    </a:p>
                    <a:p>
                      <a:pPr marL="0" lvl="0" indent="0" algn="ctr">
                        <a:buNone/>
                      </a:pPr>
                      <a:endParaRPr lang="en-US" altLang="zh-CN" sz="2200" b="1"/>
                    </a:p>
                    <a:p>
                      <a:pPr marL="0" lvl="0" indent="0">
                        <a:buNone/>
                      </a:pPr>
                      <a:endParaRPr lang="en-US" altLang="zh-CN" sz="2200" b="1"/>
                    </a:p>
                    <a:p>
                      <a:pPr marL="0" lvl="0" indent="0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29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65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75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54.25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52.5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50</a:t>
                      </a:r>
                      <a:endParaRPr lang="zh-CN" altLang="en-US" sz="2200" b="1"/>
                    </a:p>
                  </a:txBody>
                  <a:tcPr marL="90170" marR="90170" marT="63936" marB="639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756" name="矩形 42043"/>
          <p:cNvSpPr/>
          <p:nvPr/>
        </p:nvSpPr>
        <p:spPr>
          <a:xfrm>
            <a:off x="234951" y="2637361"/>
            <a:ext cx="4371975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某农场各农田地块的面积</a:t>
            </a:r>
          </a:p>
        </p:txBody>
      </p:sp>
    </p:spTree>
    <p:extLst>
      <p:ext uri="{BB962C8B-B14F-4D97-AF65-F5344CB8AC3E}">
        <p14:creationId xmlns:p14="http://schemas.microsoft.com/office/powerpoint/2010/main" val="327825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全屏显示(4:3)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主题​​</vt:lpstr>
      <vt:lpstr>Microsoft 公式 3.0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HBSD</dc:creator>
  <cp:lastModifiedBy>HBSD</cp:lastModifiedBy>
  <cp:revision>1</cp:revision>
  <dcterms:created xsi:type="dcterms:W3CDTF">2019-09-10T01:08:18Z</dcterms:created>
  <dcterms:modified xsi:type="dcterms:W3CDTF">2019-09-10T01:08:40Z</dcterms:modified>
</cp:coreProperties>
</file>