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6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3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3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4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650" y="475201"/>
            <a:ext cx="7704138" cy="1144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隶书" pitchFamily="49" charset="-122"/>
              </a:rPr>
              <a:t>想一想，练一练</a:t>
            </a:r>
          </a:p>
        </p:txBody>
      </p:sp>
      <p:sp>
        <p:nvSpPr>
          <p:cNvPr id="5427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2000" y="1524960"/>
            <a:ext cx="7704138" cy="1827360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某地理区有</a:t>
            </a:r>
            <a:r>
              <a:rPr lang="en-US" altLang="zh-CN" sz="1800" smtClean="0"/>
              <a:t>5</a:t>
            </a:r>
            <a:r>
              <a:rPr lang="zh-CN" altLang="en-US" sz="1800" smtClean="0"/>
              <a:t>个城镇</a:t>
            </a:r>
            <a:r>
              <a:rPr lang="en-US" altLang="zh-CN" sz="1800" smtClean="0"/>
              <a:t>A</a:t>
            </a:r>
            <a:r>
              <a:rPr lang="zh-CN" altLang="en-US" sz="1800" smtClean="0"/>
              <a:t>、</a:t>
            </a:r>
            <a:r>
              <a:rPr lang="en-US" altLang="zh-CN" sz="1800" smtClean="0"/>
              <a:t>B</a:t>
            </a:r>
            <a:r>
              <a:rPr lang="zh-CN" altLang="en-US" sz="1800" smtClean="0"/>
              <a:t>、</a:t>
            </a:r>
            <a:r>
              <a:rPr lang="en-US" altLang="zh-CN" sz="1800" smtClean="0"/>
              <a:t>C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</a:t>
            </a:r>
            <a:r>
              <a:rPr lang="zh-CN" altLang="en-US" sz="1800" smtClean="0"/>
              <a:t>、</a:t>
            </a:r>
            <a:r>
              <a:rPr lang="en-US" altLang="zh-CN" sz="1800" smtClean="0"/>
              <a:t>E</a:t>
            </a:r>
            <a:r>
              <a:rPr lang="zh-CN" altLang="en-US" sz="1800" smtClean="0"/>
              <a:t>，各城镇的地理位置及正负荷如图所示。现计划在该地区建一工厂，若使产品运往到各城镇的总运输量为最少，问这个工厂建在那个城镇更好？</a:t>
            </a:r>
          </a:p>
        </p:txBody>
      </p:sp>
      <p:sp>
        <p:nvSpPr>
          <p:cNvPr id="54276" name="Text Box 39"/>
          <p:cNvSpPr txBox="1">
            <a:spLocks noChangeArrowheads="1"/>
          </p:cNvSpPr>
          <p:nvPr/>
        </p:nvSpPr>
        <p:spPr bwMode="auto">
          <a:xfrm>
            <a:off x="1600200" y="365904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a(A)=1</a:t>
            </a:r>
            <a:endParaRPr lang="en-US" altLang="zh-CN" sz="2400" baseline="-25000">
              <a:solidFill>
                <a:schemeClr val="hlink"/>
              </a:solidFill>
            </a:endParaRPr>
          </a:p>
        </p:txBody>
      </p:sp>
      <p:grpSp>
        <p:nvGrpSpPr>
          <p:cNvPr id="54277" name="Group 57"/>
          <p:cNvGrpSpPr>
            <a:grpSpLocks/>
          </p:cNvGrpSpPr>
          <p:nvPr/>
        </p:nvGrpSpPr>
        <p:grpSpPr bwMode="auto">
          <a:xfrm>
            <a:off x="2514600" y="3276721"/>
            <a:ext cx="5334000" cy="2363040"/>
            <a:chOff x="0" y="0"/>
            <a:chExt cx="3360" cy="1488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240" y="12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2"/>
                  </a:solidFill>
                </a:rPr>
                <a:t>B</a:t>
              </a:r>
              <a:endParaRPr lang="en-US" altLang="zh-CN" sz="2400" baseline="-25000">
                <a:solidFill>
                  <a:schemeClr val="tx2"/>
                </a:solidFill>
              </a:endParaRPr>
            </a:p>
          </p:txBody>
        </p:sp>
        <p:sp>
          <p:nvSpPr>
            <p:cNvPr id="54278" name="Text Box 12"/>
            <p:cNvSpPr txBox="1">
              <a:spLocks noChangeArrowheads="1"/>
            </p:cNvSpPr>
            <p:nvPr/>
          </p:nvSpPr>
          <p:spPr bwMode="auto">
            <a:xfrm>
              <a:off x="1680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2"/>
                  </a:solidFill>
                </a:rPr>
                <a:t>C</a:t>
              </a:r>
              <a:endParaRPr lang="en-US" altLang="zh-CN" sz="2400" baseline="-25000">
                <a:solidFill>
                  <a:schemeClr val="tx2"/>
                </a:solidFill>
              </a:endParaRPr>
            </a:p>
          </p:txBody>
        </p:sp>
        <p:sp>
          <p:nvSpPr>
            <p:cNvPr id="54279" name="Text Box 13"/>
            <p:cNvSpPr txBox="1">
              <a:spLocks noChangeArrowheads="1"/>
            </p:cNvSpPr>
            <p:nvPr/>
          </p:nvSpPr>
          <p:spPr bwMode="auto">
            <a:xfrm>
              <a:off x="3024" y="7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2"/>
                  </a:solidFill>
                </a:rPr>
                <a:t>E</a:t>
              </a:r>
              <a:endParaRPr lang="en-US" altLang="zh-CN" sz="2400" baseline="-25000">
                <a:solidFill>
                  <a:schemeClr val="tx2"/>
                </a:solidFill>
              </a:endParaRPr>
            </a:p>
          </p:txBody>
        </p:sp>
        <p:sp>
          <p:nvSpPr>
            <p:cNvPr id="54280" name="Oval 15"/>
            <p:cNvSpPr>
              <a:spLocks noChangeArrowheads="1"/>
            </p:cNvSpPr>
            <p:nvPr/>
          </p:nvSpPr>
          <p:spPr bwMode="auto">
            <a:xfrm>
              <a:off x="480" y="127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Oval 17"/>
            <p:cNvSpPr>
              <a:spLocks noChangeArrowheads="1"/>
            </p:cNvSpPr>
            <p:nvPr/>
          </p:nvSpPr>
          <p:spPr bwMode="auto">
            <a:xfrm>
              <a:off x="96" y="24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2112" y="24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2976" y="8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Oval 22"/>
            <p:cNvSpPr>
              <a:spLocks noChangeArrowheads="1"/>
            </p:cNvSpPr>
            <p:nvPr/>
          </p:nvSpPr>
          <p:spPr bwMode="auto">
            <a:xfrm>
              <a:off x="1632" y="12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24"/>
            <p:cNvSpPr>
              <a:spLocks noChangeShapeType="1"/>
            </p:cNvSpPr>
            <p:nvPr/>
          </p:nvSpPr>
          <p:spPr bwMode="auto">
            <a:xfrm flipV="1">
              <a:off x="528" y="1269"/>
              <a:ext cx="1120" cy="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31"/>
            <p:cNvSpPr>
              <a:spLocks noChangeShapeType="1"/>
            </p:cNvSpPr>
            <p:nvPr/>
          </p:nvSpPr>
          <p:spPr bwMode="auto">
            <a:xfrm flipH="1" flipV="1">
              <a:off x="128" y="277"/>
              <a:ext cx="373" cy="9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35"/>
            <p:cNvSpPr>
              <a:spLocks noChangeShapeType="1"/>
            </p:cNvSpPr>
            <p:nvPr/>
          </p:nvSpPr>
          <p:spPr bwMode="auto">
            <a:xfrm flipH="1" flipV="1">
              <a:off x="2149" y="277"/>
              <a:ext cx="864" cy="55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2"/>
                  </a:solidFill>
                </a:rPr>
                <a:t>A</a:t>
              </a:r>
              <a:endParaRPr lang="en-US" altLang="zh-CN" sz="2400" baseline="-25000">
                <a:solidFill>
                  <a:schemeClr val="tx2"/>
                </a:solidFill>
              </a:endParaRPr>
            </a:p>
          </p:txBody>
        </p:sp>
        <p:sp>
          <p:nvSpPr>
            <p:cNvPr id="54289" name="Text Box 38"/>
            <p:cNvSpPr txBox="1">
              <a:spLocks noChangeArrowheads="1"/>
            </p:cNvSpPr>
            <p:nvPr/>
          </p:nvSpPr>
          <p:spPr bwMode="auto">
            <a:xfrm>
              <a:off x="2064" y="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2"/>
                  </a:solidFill>
                </a:rPr>
                <a:t>D</a:t>
              </a:r>
              <a:endParaRPr lang="en-US" altLang="zh-CN" sz="2400" baseline="-25000">
                <a:solidFill>
                  <a:schemeClr val="tx2"/>
                </a:solidFill>
              </a:endParaRPr>
            </a:p>
          </p:txBody>
        </p:sp>
        <p:sp>
          <p:nvSpPr>
            <p:cNvPr id="54290" name="Text Box 40"/>
            <p:cNvSpPr txBox="1">
              <a:spLocks noChangeArrowheads="1"/>
            </p:cNvSpPr>
            <p:nvPr/>
          </p:nvSpPr>
          <p:spPr bwMode="auto">
            <a:xfrm>
              <a:off x="1008" y="2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48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1" name="Text Box 41"/>
            <p:cNvSpPr txBox="1">
              <a:spLocks noChangeArrowheads="1"/>
            </p:cNvSpPr>
            <p:nvPr/>
          </p:nvSpPr>
          <p:spPr bwMode="auto">
            <a:xfrm>
              <a:off x="288" y="5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15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2" name="Text Box 43"/>
            <p:cNvSpPr txBox="1">
              <a:spLocks noChangeArrowheads="1"/>
            </p:cNvSpPr>
            <p:nvPr/>
          </p:nvSpPr>
          <p:spPr bwMode="auto">
            <a:xfrm>
              <a:off x="2496" y="28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15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3" name="Text Box 47"/>
            <p:cNvSpPr txBox="1">
              <a:spLocks noChangeArrowheads="1"/>
            </p:cNvSpPr>
            <p:nvPr/>
          </p:nvSpPr>
          <p:spPr bwMode="auto">
            <a:xfrm>
              <a:off x="1632" y="5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42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4" name="Text Box 48"/>
            <p:cNvSpPr txBox="1">
              <a:spLocks noChangeArrowheads="1"/>
            </p:cNvSpPr>
            <p:nvPr/>
          </p:nvSpPr>
          <p:spPr bwMode="auto">
            <a:xfrm>
              <a:off x="912" y="10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12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4295" name="Line 50"/>
            <p:cNvSpPr>
              <a:spLocks noChangeShapeType="1"/>
            </p:cNvSpPr>
            <p:nvPr/>
          </p:nvSpPr>
          <p:spPr bwMode="auto">
            <a:xfrm flipV="1">
              <a:off x="138" y="266"/>
              <a:ext cx="199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52"/>
            <p:cNvSpPr>
              <a:spLocks noChangeShapeType="1"/>
            </p:cNvSpPr>
            <p:nvPr/>
          </p:nvSpPr>
          <p:spPr bwMode="auto">
            <a:xfrm flipH="1">
              <a:off x="1685" y="277"/>
              <a:ext cx="459" cy="97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98" name="Text Box 53"/>
          <p:cNvSpPr txBox="1">
            <a:spLocks noChangeArrowheads="1"/>
          </p:cNvSpPr>
          <p:nvPr/>
        </p:nvSpPr>
        <p:spPr bwMode="auto">
          <a:xfrm>
            <a:off x="1752600" y="5106239"/>
            <a:ext cx="1219200" cy="45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a(B)=2</a:t>
            </a:r>
            <a:endParaRPr lang="en-US" altLang="zh-CN" sz="2400" baseline="-25000">
              <a:solidFill>
                <a:schemeClr val="hlink"/>
              </a:solidFill>
            </a:endParaRPr>
          </a:p>
        </p:txBody>
      </p:sp>
      <p:sp>
        <p:nvSpPr>
          <p:cNvPr id="54299" name="Text Box 54"/>
          <p:cNvSpPr txBox="1">
            <a:spLocks noChangeArrowheads="1"/>
          </p:cNvSpPr>
          <p:nvPr/>
        </p:nvSpPr>
        <p:spPr bwMode="auto">
          <a:xfrm>
            <a:off x="5486400" y="5106239"/>
            <a:ext cx="1219200" cy="45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a(C)=3</a:t>
            </a:r>
            <a:endParaRPr lang="en-US" altLang="zh-CN" sz="2400" baseline="-25000">
              <a:solidFill>
                <a:schemeClr val="hlink"/>
              </a:solidFill>
            </a:endParaRPr>
          </a:p>
        </p:txBody>
      </p:sp>
      <p:sp>
        <p:nvSpPr>
          <p:cNvPr id="54300" name="Text Box 55"/>
          <p:cNvSpPr txBox="1">
            <a:spLocks noChangeArrowheads="1"/>
          </p:cNvSpPr>
          <p:nvPr/>
        </p:nvSpPr>
        <p:spPr bwMode="auto">
          <a:xfrm>
            <a:off x="6096000" y="3276720"/>
            <a:ext cx="1219200" cy="45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a(D)=4</a:t>
            </a:r>
            <a:endParaRPr lang="en-US" altLang="zh-CN" sz="2400" baseline="-25000">
              <a:solidFill>
                <a:schemeClr val="hlink"/>
              </a:solidFill>
            </a:endParaRPr>
          </a:p>
        </p:txBody>
      </p:sp>
      <p:sp>
        <p:nvSpPr>
          <p:cNvPr id="54301" name="Text Box 56"/>
          <p:cNvSpPr txBox="1">
            <a:spLocks noChangeArrowheads="1"/>
          </p:cNvSpPr>
          <p:nvPr/>
        </p:nvSpPr>
        <p:spPr bwMode="auto">
          <a:xfrm>
            <a:off x="6934200" y="480168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a(E)=5</a:t>
            </a:r>
            <a:endParaRPr lang="en-US" altLang="zh-CN" sz="2400" baseline="-25000">
              <a:solidFill>
                <a:schemeClr val="hlink"/>
              </a:solidFill>
            </a:endParaRP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49E6817-EAFB-4E94-967B-82450B7461EA}" type="datetime1">
              <a:rPr lang="zh-CN" altLang="en-US" smtClean="0"/>
              <a:pPr/>
              <a:t>2019/9/24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71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98" grpId="0"/>
      <p:bldP spid="54299" grpId="0"/>
      <p:bldP spid="54300" grpId="0"/>
      <p:bldP spid="5430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想一想，练一练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标号法求最短路经练习</dc:title>
  <dc:creator>HBSD</dc:creator>
  <cp:lastModifiedBy>HBSD</cp:lastModifiedBy>
  <cp:revision>2</cp:revision>
  <dcterms:created xsi:type="dcterms:W3CDTF">2019-09-23T23:47:10Z</dcterms:created>
  <dcterms:modified xsi:type="dcterms:W3CDTF">2019-09-24T02:13:58Z</dcterms:modified>
</cp:coreProperties>
</file>