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5" autoAdjust="0"/>
  </p:normalViewPr>
  <p:slideViewPr>
    <p:cSldViewPr>
      <p:cViewPr varScale="1">
        <p:scale>
          <a:sx n="74" d="100"/>
          <a:sy n="74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创建数据表和管理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字段类型说明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主键和索引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创建数据表和管理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字段类型说明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主键和索引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E6881D7E-BDC7-4EA4-A7CF-53E4BD788D31}" type="presOf" srcId="{2B376AE5-9A04-4B7E-83A2-688418BDF749}" destId="{0C9FB6CB-428C-4F66-9518-3880F9CD9281}" srcOrd="1" destOrd="0" presId="urn:microsoft.com/office/officeart/2005/8/layout/list1"/>
    <dgm:cxn modelId="{13F33178-F187-4FC2-8E87-F078721E1EC1}" type="presOf" srcId="{2B376AE5-9A04-4B7E-83A2-688418BDF749}" destId="{FEEE4024-16EC-414D-BCCE-28FDE676920F}" srcOrd="0" destOrd="0" presId="urn:microsoft.com/office/officeart/2005/8/layout/list1"/>
    <dgm:cxn modelId="{A5A28D4D-72A3-4652-843D-1CE259D29FE8}" type="presOf" srcId="{3A31DE3D-1055-410C-A021-28A376FEACC2}" destId="{1CB36304-901A-485B-85D9-43DD03489844}" srcOrd="0" destOrd="0" presId="urn:microsoft.com/office/officeart/2005/8/layout/list1"/>
    <dgm:cxn modelId="{EA71DCD3-B7FF-4C4E-BFDF-42F35639D429}" type="presOf" srcId="{824338ED-EAC0-4DC0-94F8-1A473B708D4A}" destId="{14FD82B9-AA19-48EC-8DFB-98A3277A973B}" srcOrd="1" destOrd="0" presId="urn:microsoft.com/office/officeart/2005/8/layout/list1"/>
    <dgm:cxn modelId="{D19CCE46-B59C-42DC-8482-DC548EA47164}" type="presOf" srcId="{DC1359F4-B110-4F73-8ED8-94A32C5593FE}" destId="{DD7771EF-A4D4-4653-AA65-BC5CCF890128}" srcOrd="1" destOrd="0" presId="urn:microsoft.com/office/officeart/2005/8/layout/list1"/>
    <dgm:cxn modelId="{B4658D65-D293-46A9-B9B3-EAD7C537FEDB}" type="presOf" srcId="{824338ED-EAC0-4DC0-94F8-1A473B708D4A}" destId="{0187C9BD-A366-4C69-9498-6DCCC7FF9C30}" srcOrd="0" destOrd="0" presId="urn:microsoft.com/office/officeart/2005/8/layout/list1"/>
    <dgm:cxn modelId="{5C9CC291-D6BB-42A5-9D43-9A14FBD04766}" type="presOf" srcId="{DC1359F4-B110-4F73-8ED8-94A32C5593FE}" destId="{EB6DC83C-20B1-47DB-ADBB-B5F95C4BD389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58B5C84E-BF5E-4BCA-AD43-0A4BBCE2AC25}" type="presParOf" srcId="{1CB36304-901A-485B-85D9-43DD03489844}" destId="{336D71C5-A26A-4BEB-87A4-3A12BB128159}" srcOrd="0" destOrd="0" presId="urn:microsoft.com/office/officeart/2005/8/layout/list1"/>
    <dgm:cxn modelId="{9EB82DA5-9075-4086-AA69-A6E99627CE98}" type="presParOf" srcId="{336D71C5-A26A-4BEB-87A4-3A12BB128159}" destId="{0187C9BD-A366-4C69-9498-6DCCC7FF9C30}" srcOrd="0" destOrd="0" presId="urn:microsoft.com/office/officeart/2005/8/layout/list1"/>
    <dgm:cxn modelId="{ADD6225B-29C2-4280-8F29-17F9EFD42A02}" type="presParOf" srcId="{336D71C5-A26A-4BEB-87A4-3A12BB128159}" destId="{14FD82B9-AA19-48EC-8DFB-98A3277A973B}" srcOrd="1" destOrd="0" presId="urn:microsoft.com/office/officeart/2005/8/layout/list1"/>
    <dgm:cxn modelId="{E1841D3A-25CE-484C-897D-6D984DBE1644}" type="presParOf" srcId="{1CB36304-901A-485B-85D9-43DD03489844}" destId="{53FC005A-3351-4171-84D6-9B1185DE4925}" srcOrd="1" destOrd="0" presId="urn:microsoft.com/office/officeart/2005/8/layout/list1"/>
    <dgm:cxn modelId="{5DA70565-25A3-492B-B7A0-ECBFDB1FCDD7}" type="presParOf" srcId="{1CB36304-901A-485B-85D9-43DD03489844}" destId="{BACEA64F-CEF2-4277-840E-14A10808945C}" srcOrd="2" destOrd="0" presId="urn:microsoft.com/office/officeart/2005/8/layout/list1"/>
    <dgm:cxn modelId="{4BAE996C-6FBB-463F-A929-89F92D2555CA}" type="presParOf" srcId="{1CB36304-901A-485B-85D9-43DD03489844}" destId="{8AA38369-60EA-4EB1-8BA3-7D3E4DD63E74}" srcOrd="3" destOrd="0" presId="urn:microsoft.com/office/officeart/2005/8/layout/list1"/>
    <dgm:cxn modelId="{D1A739AF-8788-4136-927A-245E9373AF50}" type="presParOf" srcId="{1CB36304-901A-485B-85D9-43DD03489844}" destId="{BBF4DDC4-A50D-4C7A-B37D-3111E5B9E068}" srcOrd="4" destOrd="0" presId="urn:microsoft.com/office/officeart/2005/8/layout/list1"/>
    <dgm:cxn modelId="{4E39466F-691A-4814-AB60-FD3DFE9B8268}" type="presParOf" srcId="{BBF4DDC4-A50D-4C7A-B37D-3111E5B9E068}" destId="{EB6DC83C-20B1-47DB-ADBB-B5F95C4BD389}" srcOrd="0" destOrd="0" presId="urn:microsoft.com/office/officeart/2005/8/layout/list1"/>
    <dgm:cxn modelId="{C48D8DD3-030A-4AE2-AA92-C822D2971DB6}" type="presParOf" srcId="{BBF4DDC4-A50D-4C7A-B37D-3111E5B9E068}" destId="{DD7771EF-A4D4-4653-AA65-BC5CCF890128}" srcOrd="1" destOrd="0" presId="urn:microsoft.com/office/officeart/2005/8/layout/list1"/>
    <dgm:cxn modelId="{9890EA29-328D-4863-BE92-0E9C0A018564}" type="presParOf" srcId="{1CB36304-901A-485B-85D9-43DD03489844}" destId="{02F36BB2-88C1-4569-8A6E-02F96E2A1053}" srcOrd="5" destOrd="0" presId="urn:microsoft.com/office/officeart/2005/8/layout/list1"/>
    <dgm:cxn modelId="{CD8BFC67-AE3F-4351-9A47-944CF3B3ADE9}" type="presParOf" srcId="{1CB36304-901A-485B-85D9-43DD03489844}" destId="{EBB9C504-24CF-49D8-AD06-7A5B6C48489A}" srcOrd="6" destOrd="0" presId="urn:microsoft.com/office/officeart/2005/8/layout/list1"/>
    <dgm:cxn modelId="{DCDEE470-7C7F-4A34-82B7-63EBC1D9ED29}" type="presParOf" srcId="{1CB36304-901A-485B-85D9-43DD03489844}" destId="{B0D44A80-D485-46AD-9EC0-4692A5E7547C}" srcOrd="7" destOrd="0" presId="urn:microsoft.com/office/officeart/2005/8/layout/list1"/>
    <dgm:cxn modelId="{949ACF53-0F8D-4980-A5AC-AF6D67150440}" type="presParOf" srcId="{1CB36304-901A-485B-85D9-43DD03489844}" destId="{D1755172-1278-44C4-AEFC-94DE8CADD76E}" srcOrd="8" destOrd="0" presId="urn:microsoft.com/office/officeart/2005/8/layout/list1"/>
    <dgm:cxn modelId="{E5D72282-6F49-4E0A-AB1A-1B062E183F16}" type="presParOf" srcId="{D1755172-1278-44C4-AEFC-94DE8CADD76E}" destId="{FEEE4024-16EC-414D-BCCE-28FDE676920F}" srcOrd="0" destOrd="0" presId="urn:microsoft.com/office/officeart/2005/8/layout/list1"/>
    <dgm:cxn modelId="{DFB2568A-CF4C-4E44-AA42-7B2F48CB4C4A}" type="presParOf" srcId="{D1755172-1278-44C4-AEFC-94DE8CADD76E}" destId="{0C9FB6CB-428C-4F66-9518-3880F9CD9281}" srcOrd="1" destOrd="0" presId="urn:microsoft.com/office/officeart/2005/8/layout/list1"/>
    <dgm:cxn modelId="{AA263606-4A82-4CE9-A8E5-AD5F34E8FA1D}" type="presParOf" srcId="{1CB36304-901A-485B-85D9-43DD03489844}" destId="{69A99AFE-9AF5-43EF-9CC4-FD249178A531}" srcOrd="9" destOrd="0" presId="urn:microsoft.com/office/officeart/2005/8/layout/list1"/>
    <dgm:cxn modelId="{845C54C1-5AFC-411C-B599-4CBC1FD79D7B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创建数据表和管理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字段类型说明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主键和索引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21E817CB-E2DA-4653-8735-DD8EFACE21C7}" type="presOf" srcId="{DC1359F4-B110-4F73-8ED8-94A32C5593FE}" destId="{EB6DC83C-20B1-47DB-ADBB-B5F95C4BD389}" srcOrd="0" destOrd="0" presId="urn:microsoft.com/office/officeart/2005/8/layout/list1"/>
    <dgm:cxn modelId="{C4E653AE-7620-44D9-B73A-D29B8330FBCC}" type="presOf" srcId="{DC1359F4-B110-4F73-8ED8-94A32C5593FE}" destId="{DD7771EF-A4D4-4653-AA65-BC5CCF890128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D101B237-DC1B-4E87-8FEE-BBC58B3A2124}" type="presOf" srcId="{2B376AE5-9A04-4B7E-83A2-688418BDF749}" destId="{FEEE4024-16EC-414D-BCCE-28FDE676920F}" srcOrd="0" destOrd="0" presId="urn:microsoft.com/office/officeart/2005/8/layout/list1"/>
    <dgm:cxn modelId="{CB37287A-D036-48D7-8C14-5002C3BEE86C}" type="presOf" srcId="{2B376AE5-9A04-4B7E-83A2-688418BDF749}" destId="{0C9FB6CB-428C-4F66-9518-3880F9CD9281}" srcOrd="1" destOrd="0" presId="urn:microsoft.com/office/officeart/2005/8/layout/list1"/>
    <dgm:cxn modelId="{BD5DDB5D-AB3B-42F2-B86C-86F248E6CCFB}" type="presOf" srcId="{3A31DE3D-1055-410C-A021-28A376FEACC2}" destId="{1CB36304-901A-485B-85D9-43DD03489844}" srcOrd="0" destOrd="0" presId="urn:microsoft.com/office/officeart/2005/8/layout/list1"/>
    <dgm:cxn modelId="{B37112B5-2040-41E4-954F-FC7A811FBD49}" type="presOf" srcId="{824338ED-EAC0-4DC0-94F8-1A473B708D4A}" destId="{0187C9BD-A366-4C69-9498-6DCCC7FF9C30}" srcOrd="0" destOrd="0" presId="urn:microsoft.com/office/officeart/2005/8/layout/list1"/>
    <dgm:cxn modelId="{BD98B558-EB35-4B4E-B1D3-D7E0DE16A826}" type="presOf" srcId="{824338ED-EAC0-4DC0-94F8-1A473B708D4A}" destId="{14FD82B9-AA19-48EC-8DFB-98A3277A973B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0147D807-ECFC-4768-BE2B-AEF6A572C55B}" type="presParOf" srcId="{1CB36304-901A-485B-85D9-43DD03489844}" destId="{336D71C5-A26A-4BEB-87A4-3A12BB128159}" srcOrd="0" destOrd="0" presId="urn:microsoft.com/office/officeart/2005/8/layout/list1"/>
    <dgm:cxn modelId="{44C73677-6306-4900-80D4-6CAA90A132F3}" type="presParOf" srcId="{336D71C5-A26A-4BEB-87A4-3A12BB128159}" destId="{0187C9BD-A366-4C69-9498-6DCCC7FF9C30}" srcOrd="0" destOrd="0" presId="urn:microsoft.com/office/officeart/2005/8/layout/list1"/>
    <dgm:cxn modelId="{CFEC6366-E6FB-491D-8B12-F8007B8A78CD}" type="presParOf" srcId="{336D71C5-A26A-4BEB-87A4-3A12BB128159}" destId="{14FD82B9-AA19-48EC-8DFB-98A3277A973B}" srcOrd="1" destOrd="0" presId="urn:microsoft.com/office/officeart/2005/8/layout/list1"/>
    <dgm:cxn modelId="{F60448B6-B284-4133-B781-6DD1CD537FDF}" type="presParOf" srcId="{1CB36304-901A-485B-85D9-43DD03489844}" destId="{53FC005A-3351-4171-84D6-9B1185DE4925}" srcOrd="1" destOrd="0" presId="urn:microsoft.com/office/officeart/2005/8/layout/list1"/>
    <dgm:cxn modelId="{857160D8-152B-4EA5-9F3A-049B44921416}" type="presParOf" srcId="{1CB36304-901A-485B-85D9-43DD03489844}" destId="{BACEA64F-CEF2-4277-840E-14A10808945C}" srcOrd="2" destOrd="0" presId="urn:microsoft.com/office/officeart/2005/8/layout/list1"/>
    <dgm:cxn modelId="{F118CF07-3028-429D-972D-37BE20855E32}" type="presParOf" srcId="{1CB36304-901A-485B-85D9-43DD03489844}" destId="{8AA38369-60EA-4EB1-8BA3-7D3E4DD63E74}" srcOrd="3" destOrd="0" presId="urn:microsoft.com/office/officeart/2005/8/layout/list1"/>
    <dgm:cxn modelId="{39FA0335-5BE5-4741-8673-92C6378F0FDA}" type="presParOf" srcId="{1CB36304-901A-485B-85D9-43DD03489844}" destId="{BBF4DDC4-A50D-4C7A-B37D-3111E5B9E068}" srcOrd="4" destOrd="0" presId="urn:microsoft.com/office/officeart/2005/8/layout/list1"/>
    <dgm:cxn modelId="{24E51854-3327-437F-B3AD-A0947DA1CF93}" type="presParOf" srcId="{BBF4DDC4-A50D-4C7A-B37D-3111E5B9E068}" destId="{EB6DC83C-20B1-47DB-ADBB-B5F95C4BD389}" srcOrd="0" destOrd="0" presId="urn:microsoft.com/office/officeart/2005/8/layout/list1"/>
    <dgm:cxn modelId="{442AECCF-20E6-4ADB-84C8-EC75938D5FD5}" type="presParOf" srcId="{BBF4DDC4-A50D-4C7A-B37D-3111E5B9E068}" destId="{DD7771EF-A4D4-4653-AA65-BC5CCF890128}" srcOrd="1" destOrd="0" presId="urn:microsoft.com/office/officeart/2005/8/layout/list1"/>
    <dgm:cxn modelId="{70B875EE-DEC8-4994-B758-4F839AD02A84}" type="presParOf" srcId="{1CB36304-901A-485B-85D9-43DD03489844}" destId="{02F36BB2-88C1-4569-8A6E-02F96E2A1053}" srcOrd="5" destOrd="0" presId="urn:microsoft.com/office/officeart/2005/8/layout/list1"/>
    <dgm:cxn modelId="{E9859A9A-105C-4FD9-886F-234F00F645D9}" type="presParOf" srcId="{1CB36304-901A-485B-85D9-43DD03489844}" destId="{EBB9C504-24CF-49D8-AD06-7A5B6C48489A}" srcOrd="6" destOrd="0" presId="urn:microsoft.com/office/officeart/2005/8/layout/list1"/>
    <dgm:cxn modelId="{3E0D038B-E273-413A-ADF8-48F6B44F7E38}" type="presParOf" srcId="{1CB36304-901A-485B-85D9-43DD03489844}" destId="{B0D44A80-D485-46AD-9EC0-4692A5E7547C}" srcOrd="7" destOrd="0" presId="urn:microsoft.com/office/officeart/2005/8/layout/list1"/>
    <dgm:cxn modelId="{1D190546-6CDE-466E-B9D2-4E5AABC4F867}" type="presParOf" srcId="{1CB36304-901A-485B-85D9-43DD03489844}" destId="{D1755172-1278-44C4-AEFC-94DE8CADD76E}" srcOrd="8" destOrd="0" presId="urn:microsoft.com/office/officeart/2005/8/layout/list1"/>
    <dgm:cxn modelId="{8F3EE476-AC54-4419-86AE-EADC76DFE62A}" type="presParOf" srcId="{D1755172-1278-44C4-AEFC-94DE8CADD76E}" destId="{FEEE4024-16EC-414D-BCCE-28FDE676920F}" srcOrd="0" destOrd="0" presId="urn:microsoft.com/office/officeart/2005/8/layout/list1"/>
    <dgm:cxn modelId="{085FDA54-BB4D-4F32-B984-C08EC9FEB063}" type="presParOf" srcId="{D1755172-1278-44C4-AEFC-94DE8CADD76E}" destId="{0C9FB6CB-428C-4F66-9518-3880F9CD9281}" srcOrd="1" destOrd="0" presId="urn:microsoft.com/office/officeart/2005/8/layout/list1"/>
    <dgm:cxn modelId="{EC7C70EB-03AB-47A0-92AF-BADCDE25C1B8}" type="presParOf" srcId="{1CB36304-901A-485B-85D9-43DD03489844}" destId="{69A99AFE-9AF5-43EF-9CC4-FD249178A531}" srcOrd="9" destOrd="0" presId="urn:microsoft.com/office/officeart/2005/8/layout/list1"/>
    <dgm:cxn modelId="{6172F086-0A84-4FBD-8CB8-B618EC6350C1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创建数据表和管理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EBB9C504-24CF-49D8-AD06-7A5B6C48489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字段类型说明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36E0E154-44E7-4E3F-A04B-A8BBAC8951B7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主键和索引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创建数据表和管理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EBB9C504-24CF-49D8-AD06-7A5B6C48489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字段类型说明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36E0E154-44E7-4E3F-A04B-A8BBAC8951B7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主键和索引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创建数据表和管理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EBB9C504-24CF-49D8-AD06-7A5B6C48489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字段类型说明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36E0E154-44E7-4E3F-A04B-A8BBAC8951B7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主键和索引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3685-22AC-47D2-B584-A0C81CCEE58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A662-CEE9-409B-9261-3C1F1F7E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sp_help MyTable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删除约束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MyTable drop constraint DF__MyTable__value__0425A276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CA662-CEE9-409B-9261-3C1F1F7E8D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0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CA662-CEE9-409B-9261-3C1F1F7E8D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实</a:t>
            </a:r>
            <a:r>
              <a:rPr lang="zh-CN" altLang="zh-CN" dirty="0" smtClean="0">
                <a:solidFill>
                  <a:schemeClr val="bg1"/>
                </a:solidFill>
              </a:rPr>
              <a:t>验</a:t>
            </a:r>
            <a:r>
              <a:rPr lang="zh-CN" altLang="en-US" dirty="0" smtClean="0">
                <a:solidFill>
                  <a:schemeClr val="bg1"/>
                </a:solidFill>
              </a:rPr>
              <a:t>三 数</a:t>
            </a:r>
            <a:r>
              <a:rPr lang="zh-CN" altLang="en-US" dirty="0">
                <a:solidFill>
                  <a:schemeClr val="bg1"/>
                </a:solidFill>
              </a:rPr>
              <a:t>据表的创建和维</a:t>
            </a:r>
            <a:r>
              <a:rPr lang="zh-CN" altLang="en-US" dirty="0" smtClean="0">
                <a:solidFill>
                  <a:schemeClr val="bg1"/>
                </a:solidFill>
              </a:rPr>
              <a:t>护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字段类型说明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zh-CN" altLang="en-US" dirty="0"/>
              <a:t>日期时间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graphicFrame>
        <p:nvGraphicFramePr>
          <p:cNvPr id="4" name="Group 2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28950"/>
              </p:ext>
            </p:extLst>
          </p:nvPr>
        </p:nvGraphicFramePr>
        <p:xfrm>
          <a:off x="323528" y="2060849"/>
          <a:ext cx="8569325" cy="45622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60525"/>
                <a:gridCol w="1219795"/>
                <a:gridCol w="1990130"/>
                <a:gridCol w="3698875"/>
              </a:tblGrid>
              <a:tr h="4474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所占字节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日期范围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573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0001-01-01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~9999-12-31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用于表示日期，不含时间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573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datetime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1753-1-1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~9999-12-31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表示日期和时间的组合，其时间精度为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1/300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毫秒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43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datetime2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6~8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0001-01-01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~9999-12-31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精度小于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时为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个字节；精度为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和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时为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个字节。所有其他精度则需要 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个字节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7222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smalldatetime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1900-1-1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~2079-12-31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表示日期和时间的组合，其时间精度为分钟。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943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datetimeoffset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0001-01-01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~9999-12-31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用于定义一个与采用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 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小时制并可识别时区的一日内时间相组合的日期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039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字段类型说明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graphicFrame>
        <p:nvGraphicFramePr>
          <p:cNvPr id="4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41558"/>
              </p:ext>
            </p:extLst>
          </p:nvPr>
        </p:nvGraphicFramePr>
        <p:xfrm>
          <a:off x="467544" y="1916832"/>
          <a:ext cx="8409112" cy="44197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36931"/>
                <a:gridCol w="3247962"/>
                <a:gridCol w="1667835"/>
                <a:gridCol w="1856384"/>
              </a:tblGrid>
              <a:tr h="1516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类型名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所占字节数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存储范围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257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char[n]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（输入字符的字节数不足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部分用空格填充）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最多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8000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个字符，个数由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决定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的默认长度为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257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varchar[n]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（输入字符的字节数不足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时，不足部分为空）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55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字节数随输入数据的实际长度而变化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最多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个字符（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2147483647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用于存储长度大于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8000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的变长字符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936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nchar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Unicode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字符数据类型，无论汉字还是英文字符均以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个字节存储，与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型相似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最多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用法与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和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ntext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相似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6257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nvarchar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与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相似，属于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Unicode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字符数据类型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最多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57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ntext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属于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Unicode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字符的长文本类型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最多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6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个字符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62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字段类型说明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806170"/>
              </p:ext>
            </p:extLst>
          </p:nvPr>
        </p:nvGraphicFramePr>
        <p:xfrm>
          <a:off x="467544" y="2060848"/>
          <a:ext cx="8064896" cy="44862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2248"/>
                <a:gridCol w="5832648"/>
              </a:tblGrid>
              <a:tr h="717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存储数据范围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</a:tr>
              <a:tr h="1256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binary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 smtClean="0">
                          <a:effectLst/>
                        </a:rPr>
                        <a:t>长度为 </a:t>
                      </a:r>
                      <a:r>
                        <a:rPr lang="en-US" altLang="zh-CN" dirty="0" smtClean="0">
                          <a:effectLst/>
                        </a:rPr>
                        <a:t>n </a:t>
                      </a:r>
                      <a:r>
                        <a:rPr lang="zh-CN" altLang="en-US" dirty="0" smtClean="0">
                          <a:effectLst/>
                        </a:rPr>
                        <a:t>字节的固定长度二进制数据，其中 </a:t>
                      </a:r>
                      <a:r>
                        <a:rPr lang="en-US" altLang="zh-CN" dirty="0" smtClean="0">
                          <a:effectLst/>
                        </a:rPr>
                        <a:t>n </a:t>
                      </a:r>
                      <a:r>
                        <a:rPr lang="zh-CN" altLang="en-US" dirty="0" smtClean="0">
                          <a:effectLst/>
                        </a:rPr>
                        <a:t>是从 </a:t>
                      </a:r>
                      <a:r>
                        <a:rPr lang="en-US" altLang="zh-CN" dirty="0" smtClean="0">
                          <a:effectLst/>
                        </a:rPr>
                        <a:t>1 </a:t>
                      </a:r>
                      <a:r>
                        <a:rPr lang="zh-CN" altLang="en-US" dirty="0" smtClean="0">
                          <a:effectLst/>
                        </a:rPr>
                        <a:t>到 </a:t>
                      </a:r>
                      <a:r>
                        <a:rPr lang="en-US" altLang="zh-CN" dirty="0" smtClean="0">
                          <a:effectLst/>
                        </a:rPr>
                        <a:t>8,000 </a:t>
                      </a:r>
                      <a:r>
                        <a:rPr lang="zh-CN" altLang="en-US" dirty="0" smtClean="0">
                          <a:effectLst/>
                        </a:rPr>
                        <a:t>的值。存储大小为 </a:t>
                      </a:r>
                      <a:r>
                        <a:rPr lang="en-US" altLang="zh-CN" dirty="0" smtClean="0">
                          <a:effectLst/>
                        </a:rPr>
                        <a:t>n </a:t>
                      </a:r>
                      <a:r>
                        <a:rPr lang="zh-CN" altLang="en-US" dirty="0" smtClean="0">
                          <a:effectLst/>
                        </a:rPr>
                        <a:t>字节。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  <a:tr h="1256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varbinary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 smtClean="0">
                          <a:effectLst/>
                        </a:rPr>
                        <a:t>可变长度二进制数据。</a:t>
                      </a:r>
                      <a:r>
                        <a:rPr lang="en-US" altLang="zh-CN" dirty="0" smtClean="0">
                          <a:effectLst/>
                        </a:rPr>
                        <a:t>n </a:t>
                      </a:r>
                      <a:r>
                        <a:rPr lang="zh-CN" altLang="en-US" dirty="0" smtClean="0">
                          <a:effectLst/>
                        </a:rPr>
                        <a:t>可以是从 </a:t>
                      </a:r>
                      <a:r>
                        <a:rPr lang="en-US" altLang="zh-CN" dirty="0" smtClean="0">
                          <a:effectLst/>
                        </a:rPr>
                        <a:t>1 </a:t>
                      </a:r>
                      <a:r>
                        <a:rPr lang="zh-CN" altLang="en-US" dirty="0" smtClean="0">
                          <a:effectLst/>
                        </a:rPr>
                        <a:t>到 </a:t>
                      </a:r>
                      <a:r>
                        <a:rPr lang="en-US" altLang="zh-CN" dirty="0" smtClean="0">
                          <a:effectLst/>
                        </a:rPr>
                        <a:t>8,000 </a:t>
                      </a:r>
                      <a:r>
                        <a:rPr lang="zh-CN" altLang="en-US" dirty="0" smtClean="0">
                          <a:effectLst/>
                        </a:rPr>
                        <a:t>之间的值。</a:t>
                      </a:r>
                      <a:r>
                        <a:rPr lang="en-US" altLang="zh-CN" dirty="0" smtClean="0">
                          <a:effectLst/>
                        </a:rPr>
                        <a:t>max </a:t>
                      </a:r>
                      <a:r>
                        <a:rPr lang="zh-CN" altLang="en-US" dirty="0" smtClean="0">
                          <a:effectLst/>
                        </a:rPr>
                        <a:t>指示最大存储大小为 </a:t>
                      </a:r>
                      <a:r>
                        <a:rPr lang="en-US" altLang="zh-CN" dirty="0" smtClean="0">
                          <a:effectLst/>
                        </a:rPr>
                        <a:t>2^31-1 </a:t>
                      </a:r>
                      <a:r>
                        <a:rPr lang="zh-CN" altLang="en-US" dirty="0" smtClean="0">
                          <a:effectLst/>
                        </a:rPr>
                        <a:t>字节。存储大小为所输入数据的实际长度 </a:t>
                      </a:r>
                      <a:r>
                        <a:rPr lang="en-US" altLang="zh-CN" dirty="0" smtClean="0">
                          <a:effectLst/>
                        </a:rPr>
                        <a:t>+ 2 </a:t>
                      </a:r>
                      <a:r>
                        <a:rPr lang="zh-CN" altLang="en-US" dirty="0" smtClean="0">
                          <a:effectLst/>
                        </a:rPr>
                        <a:t>个字节。所输入数据的长度可以是 </a:t>
                      </a:r>
                      <a:r>
                        <a:rPr lang="en-US" altLang="zh-CN" dirty="0" smtClean="0">
                          <a:effectLst/>
                        </a:rPr>
                        <a:t>0 </a:t>
                      </a:r>
                      <a:r>
                        <a:rPr lang="zh-CN" altLang="en-US" dirty="0" smtClean="0">
                          <a:effectLst/>
                        </a:rPr>
                        <a:t>字节。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  <a:tr h="1256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image</a:t>
                      </a: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 smtClean="0">
                          <a:effectLst/>
                        </a:rPr>
                        <a:t>长度可变的二进制数据，从 </a:t>
                      </a:r>
                      <a:r>
                        <a:rPr lang="en-US" altLang="zh-CN" dirty="0" smtClean="0">
                          <a:effectLst/>
                        </a:rPr>
                        <a:t>0 </a:t>
                      </a:r>
                      <a:r>
                        <a:rPr lang="zh-CN" altLang="en-US" dirty="0" smtClean="0">
                          <a:effectLst/>
                        </a:rPr>
                        <a:t>到 </a:t>
                      </a:r>
                      <a:r>
                        <a:rPr lang="en-US" altLang="zh-CN" dirty="0" smtClean="0">
                          <a:effectLst/>
                        </a:rPr>
                        <a:t>2^31-1 (2,147,483,647) </a:t>
                      </a:r>
                      <a:r>
                        <a:rPr lang="zh-CN" altLang="en-US" dirty="0" smtClean="0">
                          <a:effectLst/>
                        </a:rPr>
                        <a:t>个字节</a:t>
                      </a:r>
                      <a:r>
                        <a:rPr lang="en-US" altLang="zh-CN" dirty="0" smtClean="0">
                          <a:effectLst/>
                        </a:rPr>
                        <a:t>(2GB)</a:t>
                      </a:r>
                      <a:r>
                        <a:rPr lang="zh-CN" altLang="en-US" dirty="0" smtClean="0">
                          <a:effectLst/>
                        </a:rPr>
                        <a:t>。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64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字段类型说明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83832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平面空间数据类</a:t>
            </a:r>
            <a:r>
              <a:rPr lang="zh-CN" altLang="en-US" sz="3200" dirty="0" smtClean="0"/>
              <a:t>型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1600" dirty="0"/>
              <a:t>IF OBJECT_ID ( 'dbo.SpatialTable', 'U' ) IS NOT NULL </a:t>
            </a:r>
          </a:p>
          <a:p>
            <a:pPr marL="0" indent="0">
              <a:buNone/>
            </a:pPr>
            <a:r>
              <a:rPr lang="en-US" altLang="zh-CN" sz="1600" dirty="0"/>
              <a:t>    DROP TABLE dbo.SpatialTable;</a:t>
            </a:r>
          </a:p>
          <a:p>
            <a:pPr marL="0" indent="0">
              <a:buNone/>
            </a:pPr>
            <a:r>
              <a:rPr lang="en-US" altLang="zh-CN" sz="1600" dirty="0"/>
              <a:t>GO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CREATE TABLE SpatialTable </a:t>
            </a:r>
          </a:p>
          <a:p>
            <a:pPr marL="0" indent="0">
              <a:buNone/>
            </a:pPr>
            <a:r>
              <a:rPr lang="en-US" altLang="zh-CN" sz="1600" dirty="0"/>
              <a:t>    ( id int IDENTITY (1,1),</a:t>
            </a:r>
          </a:p>
          <a:p>
            <a:pPr marL="0" indent="0">
              <a:buNone/>
            </a:pPr>
            <a:r>
              <a:rPr lang="en-US" altLang="zh-CN" sz="1600" dirty="0"/>
              <a:t>    GeomCol1 geometry, </a:t>
            </a:r>
          </a:p>
          <a:p>
            <a:pPr marL="0" indent="0">
              <a:buNone/>
            </a:pPr>
            <a:r>
              <a:rPr lang="en-US" altLang="zh-CN" sz="1600" dirty="0"/>
              <a:t>    GeomCol2 AS GeomCol1.STAsText() );</a:t>
            </a:r>
          </a:p>
          <a:p>
            <a:pPr marL="0" indent="0">
              <a:buNone/>
            </a:pPr>
            <a:r>
              <a:rPr lang="en-US" altLang="zh-CN" sz="1600" dirty="0"/>
              <a:t>GO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INSERT INTO SpatialTable (GeomCol1)</a:t>
            </a:r>
          </a:p>
          <a:p>
            <a:pPr marL="0" indent="0">
              <a:buNone/>
            </a:pPr>
            <a:r>
              <a:rPr lang="en-US" altLang="zh-CN" sz="1600" dirty="0"/>
              <a:t>VALUES (geometry::STGeomFromText('LINESTRING (100 100, 20 180, 180 180)', 0));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INSERT INTO SpatialTable (GeomCol1)</a:t>
            </a:r>
          </a:p>
          <a:p>
            <a:pPr marL="0" indent="0">
              <a:buNone/>
            </a:pPr>
            <a:r>
              <a:rPr lang="en-US" altLang="zh-CN" sz="1600" dirty="0"/>
              <a:t>VALUES (geometry::STGeomFromText('POLYGON ((0 0, 150 0, 150 150, 0 150, 0 0))', 0));</a:t>
            </a:r>
          </a:p>
          <a:p>
            <a:pPr marL="0" indent="0">
              <a:buNone/>
            </a:pPr>
            <a:r>
              <a:rPr lang="en-US" altLang="zh-CN" sz="1600" dirty="0"/>
              <a:t>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09167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4528145"/>
            <a:ext cx="6408712" cy="14211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84366647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951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主键和索引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zh-CN" altLang="en-US" dirty="0"/>
              <a:t>主键（</a:t>
            </a:r>
            <a:r>
              <a:rPr lang="en-US" altLang="zh-CN" dirty="0"/>
              <a:t>primary key</a:t>
            </a:r>
            <a:r>
              <a:rPr lang="zh-CN" altLang="en-US" dirty="0"/>
              <a:t>）约束</a:t>
            </a:r>
          </a:p>
          <a:p>
            <a:pPr lvl="1"/>
            <a:r>
              <a:rPr lang="zh-CN" altLang="en-US" dirty="0"/>
              <a:t>建立</a:t>
            </a:r>
            <a:r>
              <a:rPr lang="en-US" altLang="zh-CN" dirty="0"/>
              <a:t>primary key</a:t>
            </a:r>
            <a:r>
              <a:rPr lang="zh-CN" altLang="en-US" dirty="0"/>
              <a:t>约束的列可保证该列下的取值的唯一性，可实现实体完整性</a:t>
            </a:r>
          </a:p>
          <a:p>
            <a:pPr lvl="1"/>
            <a:r>
              <a:rPr lang="zh-CN" altLang="en-US" dirty="0"/>
              <a:t>一张表只能有一个主键约束，主键约束的列不允许空</a:t>
            </a:r>
          </a:p>
          <a:p>
            <a:pPr lvl="1"/>
            <a:r>
              <a:rPr lang="zh-CN" altLang="en-US" dirty="0"/>
              <a:t>每张表都应有一个主键，主键可以是一列或多列组合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6696744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138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主键和索引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zh-CN" altLang="en-US" dirty="0"/>
              <a:t>索引</a:t>
            </a:r>
          </a:p>
          <a:p>
            <a:pPr lvl="1"/>
            <a:r>
              <a:rPr lang="zh-CN" altLang="en-US" dirty="0"/>
              <a:t>数据库中的索引与书籍中的目录类似。</a:t>
            </a:r>
          </a:p>
          <a:p>
            <a:pPr lvl="1"/>
            <a:r>
              <a:rPr lang="zh-CN" altLang="en-US" dirty="0"/>
              <a:t>在一本书中，利用索引可以快速查找所需信息，无须阅读整本书。书中的目录是一个词语列表，其中注明了包含各个词的页码。</a:t>
            </a:r>
          </a:p>
          <a:p>
            <a:pPr lvl="1"/>
            <a:r>
              <a:rPr lang="zh-CN" altLang="en-US" dirty="0"/>
              <a:t>在数据库中，索引使数据库程序无须对整个表进行扫描，就可以在其中找到所需数据。而数据库中的索引是一个表中所包含的值的列表，其中注明了表中包含各个值的行所在的存储位置。</a:t>
            </a:r>
          </a:p>
        </p:txBody>
      </p:sp>
    </p:spTree>
    <p:extLst>
      <p:ext uri="{BB962C8B-B14F-4D97-AF65-F5344CB8AC3E}">
        <p14:creationId xmlns:p14="http://schemas.microsoft.com/office/powerpoint/2010/main" val="4999518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r>
              <a:rPr lang="zh-CN" altLang="en-US" dirty="0"/>
              <a:t>控</a:t>
            </a:r>
            <a:r>
              <a:rPr lang="zh-CN" altLang="en-US" dirty="0" smtClean="0"/>
              <a:t>件（</a:t>
            </a:r>
            <a:r>
              <a:rPr lang="en-US" altLang="zh-CN" dirty="0"/>
              <a:t>System.Windows.Forms.Timer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Enabled //</a:t>
            </a:r>
            <a:r>
              <a:rPr lang="zh-CN" altLang="en-US" dirty="0" smtClean="0"/>
              <a:t>控制启用和停止定时触发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Interval  //</a:t>
            </a:r>
            <a:r>
              <a:rPr lang="zh-CN" altLang="en-US" dirty="0" smtClean="0"/>
              <a:t>获</a:t>
            </a:r>
            <a:r>
              <a:rPr lang="zh-CN" altLang="en-US" dirty="0"/>
              <a:t>取或设置在相对于上一次发生的 </a:t>
            </a:r>
            <a:r>
              <a:rPr lang="en-US" altLang="zh-CN" dirty="0" smtClean="0"/>
              <a:t>Tick </a:t>
            </a:r>
            <a:r>
              <a:rPr lang="zh-CN" altLang="en-US" dirty="0"/>
              <a:t>事件引发 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事</a:t>
            </a:r>
            <a:r>
              <a:rPr lang="zh-CN" altLang="en-US" dirty="0"/>
              <a:t>件之前的时间（以毫秒为单位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/>
              <a:t>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Tick   //</a:t>
            </a:r>
            <a:r>
              <a:rPr lang="zh-CN" altLang="en-US" dirty="0" smtClean="0"/>
              <a:t>当</a:t>
            </a:r>
            <a:r>
              <a:rPr lang="zh-CN" altLang="en-US" dirty="0"/>
              <a:t>指定的计时器间隔已过去而且计时器处于启用状态时发生。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199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//</a:t>
            </a:r>
            <a:r>
              <a:rPr lang="zh-CN" altLang="en-US" dirty="0"/>
              <a:t>伪随机数生成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Next() //</a:t>
            </a:r>
            <a:r>
              <a:rPr lang="zh-CN" altLang="en-US" dirty="0"/>
              <a:t>返回非负随</a:t>
            </a:r>
            <a:r>
              <a:rPr lang="zh-CN" altLang="en-US" dirty="0" smtClean="0"/>
              <a:t>机整数。</a:t>
            </a:r>
            <a:endParaRPr lang="en-US" altLang="zh-CN" dirty="0" smtClean="0"/>
          </a:p>
          <a:p>
            <a:pPr lvl="1"/>
            <a:r>
              <a:rPr lang="en-US" altLang="zh-CN" dirty="0"/>
              <a:t>Next(int maxValue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返</a:t>
            </a:r>
            <a:r>
              <a:rPr lang="zh-CN" altLang="en-US" dirty="0"/>
              <a:t>回一个小于所指定最大值的非负随机数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Next(int minValue, int maxValue</a:t>
            </a:r>
            <a:r>
              <a:rPr lang="en-US" altLang="zh-CN" dirty="0" smtClean="0"/>
              <a:t>) //</a:t>
            </a:r>
            <a:r>
              <a:rPr lang="zh-CN" altLang="en-US" dirty="0"/>
              <a:t>返回一个指定范围内的随</a:t>
            </a:r>
            <a:r>
              <a:rPr lang="zh-CN" altLang="en-US" dirty="0" smtClean="0"/>
              <a:t>机整数。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sz="2800" dirty="0"/>
              <a:t>Random rd = new Random();</a:t>
            </a:r>
          </a:p>
          <a:p>
            <a:r>
              <a:rPr lang="en-US" altLang="zh-CN" sz="2800" dirty="0" smtClean="0"/>
              <a:t>int </a:t>
            </a:r>
            <a:r>
              <a:rPr lang="en-US" altLang="zh-CN" sz="2800" dirty="0"/>
              <a:t>i = rd.Next();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lstStyle/>
          <a:p>
            <a:r>
              <a:rPr lang="en-US" altLang="zh-CN" dirty="0"/>
              <a:t>GDI+</a:t>
            </a:r>
            <a:r>
              <a:rPr lang="zh-CN" altLang="en-US" dirty="0"/>
              <a:t>是</a:t>
            </a:r>
            <a:r>
              <a:rPr lang="en-US" altLang="zh-CN" dirty="0"/>
              <a:t>.NETFramework</a:t>
            </a:r>
            <a:r>
              <a:rPr lang="zh-CN" altLang="en-US" dirty="0"/>
              <a:t>的绘图技术，可将应用程序和绘图硬件分离，让我们能够编写与设备无关的应用程序。它可以让我们不需注意特定显示设备的详细数据，便可在屏幕上或打印机上显示信息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9978"/>
              </p:ext>
            </p:extLst>
          </p:nvPr>
        </p:nvGraphicFramePr>
        <p:xfrm>
          <a:off x="827584" y="3284984"/>
          <a:ext cx="7597102" cy="2919232"/>
        </p:xfrm>
        <a:graphic>
          <a:graphicData uri="http://schemas.openxmlformats.org/drawingml/2006/table">
            <a:tbl>
              <a:tblPr/>
              <a:tblGrid>
                <a:gridCol w="2016224"/>
                <a:gridCol w="5580878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Bitmap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用于处理有像素数据定义的图像的对象。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Brush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定义用于填充图形形状的内部对象。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Font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定义特定的文本格式。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Graphics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封装一个</a:t>
                      </a:r>
                      <a:r>
                        <a:rPr lang="en-US" sz="1700"/>
                        <a:t>GDI+</a:t>
                      </a:r>
                      <a:r>
                        <a:rPr lang="zh-CN" altLang="en-US" sz="1700"/>
                        <a:t>绘图图画，无法继承此类。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23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Pen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用于绘制直线和曲线的对象，无法继承此类。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Region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指示由矩形和路径构成的图形形状的内部，无法继承此类。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Color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/>
                        <a:t>表示</a:t>
                      </a:r>
                      <a:r>
                        <a:rPr lang="en-US" sz="1700"/>
                        <a:t>RGB</a:t>
                      </a:r>
                      <a:r>
                        <a:rPr lang="zh-CN" altLang="en-US" sz="1700"/>
                        <a:t>颜色。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Point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定义二维平面中定义的点。</a:t>
                      </a:r>
                    </a:p>
                  </a:txBody>
                  <a:tcPr marL="84412" marR="84412" marT="42206" marB="42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6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647825"/>
            <a:ext cx="6408712" cy="14211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89667996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r>
              <a:rPr lang="en-US" altLang="zh-CN" dirty="0"/>
              <a:t>Graphics</a:t>
            </a:r>
            <a:r>
              <a:rPr lang="zh-CN" altLang="en-US" dirty="0"/>
              <a:t>类的常用方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63898"/>
              </p:ext>
            </p:extLst>
          </p:nvPr>
        </p:nvGraphicFramePr>
        <p:xfrm>
          <a:off x="457200" y="2301081"/>
          <a:ext cx="8229600" cy="3657600"/>
        </p:xfrm>
        <a:graphic>
          <a:graphicData uri="http://schemas.openxmlformats.org/drawingml/2006/table">
            <a:tbl>
              <a:tblPr/>
              <a:tblGrid>
                <a:gridCol w="1954560"/>
                <a:gridCol w="6275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Dispose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释放</a:t>
                      </a:r>
                      <a:r>
                        <a:rPr lang="en-US"/>
                        <a:t>Graphics</a:t>
                      </a:r>
                      <a:r>
                        <a:rPr lang="zh-CN" altLang="en-US"/>
                        <a:t>使用的所有资源。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DrawEllipse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绘制椭圆，有高度，宽度，一对坐标。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DrawArc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绘制弧形。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绘制一条直线，由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个点指定。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DrawPolygon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绘制由一组</a:t>
                      </a:r>
                      <a:r>
                        <a:rPr lang="en-US"/>
                        <a:t>Point</a:t>
                      </a:r>
                      <a:r>
                        <a:rPr lang="zh-CN" altLang="en-US"/>
                        <a:t>结构定义的多边形。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DrawRectangle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绘制矩形。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DrawPie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绘制一个扇形。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绘制曲线，由参数</a:t>
                      </a:r>
                      <a:r>
                        <a:rPr lang="en-US"/>
                        <a:t>Point</a:t>
                      </a:r>
                      <a:r>
                        <a:rPr lang="zh-CN" altLang="en-US"/>
                        <a:t>数组指定。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FillEllipse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填充边框所定义的椭圆的内部。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FillRegion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填充</a:t>
                      </a:r>
                      <a:r>
                        <a:rPr lang="en-US" dirty="0"/>
                        <a:t>Region</a:t>
                      </a:r>
                      <a:r>
                        <a:rPr lang="zh-CN" altLang="en-US" dirty="0"/>
                        <a:t>的内部。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21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绘图工具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/>
              <a:t>画</a:t>
            </a:r>
            <a:r>
              <a:rPr lang="zh-CN" altLang="en-US" dirty="0" smtClean="0"/>
              <a:t>矩形</a:t>
            </a:r>
            <a:endParaRPr lang="en-US" altLang="zh-CN" dirty="0" smtClean="0"/>
          </a:p>
          <a:p>
            <a:r>
              <a:rPr lang="en-US" altLang="zh-CN" dirty="0" smtClean="0"/>
              <a:t>Graphics</a:t>
            </a:r>
            <a:r>
              <a:rPr lang="en-US" altLang="zh-CN" dirty="0"/>
              <a:t> gra = this.CreateGraphics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Pen</a:t>
            </a:r>
            <a:r>
              <a:rPr lang="en-US" altLang="zh-CN" dirty="0"/>
              <a:t> pen = new Pen(Color.Red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gra.DrawRectangle(pen</a:t>
            </a:r>
            <a:r>
              <a:rPr lang="en-US" altLang="zh-CN" dirty="0"/>
              <a:t>, 20,50, 100,100); </a:t>
            </a:r>
            <a:endParaRPr lang="en-US" altLang="zh-CN" dirty="0" smtClean="0"/>
          </a:p>
          <a:p>
            <a:r>
              <a:rPr lang="en-US" altLang="zh-CN" dirty="0" smtClean="0"/>
              <a:t>pen.Dispose</a:t>
            </a:r>
            <a:r>
              <a:rPr lang="en-US" altLang="zh-CN" dirty="0"/>
              <a:t>(); </a:t>
            </a:r>
            <a:endParaRPr lang="en-US" altLang="zh-CN" dirty="0" smtClean="0"/>
          </a:p>
          <a:p>
            <a:r>
              <a:rPr lang="en-US" altLang="zh-CN" dirty="0" smtClean="0"/>
              <a:t>gra.Dispose</a:t>
            </a:r>
            <a:r>
              <a:rPr lang="en-US" altLang="zh-CN" dirty="0"/>
              <a:t>(); 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52036"/>
              </p:ext>
            </p:extLst>
          </p:nvPr>
        </p:nvGraphicFramePr>
        <p:xfrm>
          <a:off x="539552" y="2636912"/>
          <a:ext cx="8115300" cy="853440"/>
        </p:xfrm>
        <a:graphic>
          <a:graphicData uri="http://schemas.openxmlformats.org/drawingml/2006/table">
            <a:tbl>
              <a:tblPr/>
              <a:tblGrid>
                <a:gridCol w="1656184"/>
                <a:gridCol w="645911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Pen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设置画笔的颜色，线条粗细和线条样式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实线和虚线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Brush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用于填充图形，设置笔刷的样式，颜色及线条的粗细。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创建数据表和管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图形化方式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2514607" cy="33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30609"/>
            <a:ext cx="3783508" cy="348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416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创建数据表和管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图形化方式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9052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55" y="2348880"/>
            <a:ext cx="4440473" cy="280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22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创建数据表和管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命令方式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新建</a:t>
            </a:r>
            <a:endParaRPr lang="en-US" altLang="zh-CN" dirty="0" smtClean="0"/>
          </a:p>
          <a:p>
            <a:pPr lvl="1"/>
            <a:r>
              <a:rPr lang="en-US" altLang="zh-CN" dirty="0"/>
              <a:t>create table </a:t>
            </a:r>
            <a:r>
              <a:rPr lang="zh-CN" altLang="en-US" dirty="0"/>
              <a:t>表名 </a:t>
            </a:r>
            <a:r>
              <a:rPr lang="en-US" altLang="zh-CN" dirty="0"/>
              <a:t>( </a:t>
            </a:r>
            <a:r>
              <a:rPr lang="zh-CN" altLang="en-US" dirty="0"/>
              <a:t>列名 数据类型</a:t>
            </a:r>
            <a:r>
              <a:rPr lang="en-US" altLang="zh-CN" dirty="0"/>
              <a:t>[(</a:t>
            </a:r>
            <a:r>
              <a:rPr lang="zh-CN" altLang="en-US" dirty="0"/>
              <a:t>长度</a:t>
            </a:r>
            <a:r>
              <a:rPr lang="en-US" altLang="zh-CN" dirty="0"/>
              <a:t>) null | not null identity(</a:t>
            </a:r>
            <a:r>
              <a:rPr lang="zh-CN" altLang="en-US" dirty="0"/>
              <a:t>初始值，步长</a:t>
            </a:r>
            <a:r>
              <a:rPr lang="en-US" altLang="zh-CN" dirty="0"/>
              <a:t>) </a:t>
            </a:r>
            <a:r>
              <a:rPr lang="zh-CN" altLang="en-US" dirty="0"/>
              <a:t>列约束</a:t>
            </a:r>
            <a:r>
              <a:rPr lang="en-US" altLang="zh-CN" dirty="0"/>
              <a:t>)]  [, </a:t>
            </a:r>
            <a:r>
              <a:rPr lang="en-US" altLang="zh-CN" dirty="0" smtClean="0"/>
              <a:t>...])</a:t>
            </a:r>
          </a:p>
          <a:p>
            <a:pPr lvl="1"/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create table MyTable</a:t>
            </a:r>
          </a:p>
          <a:p>
            <a:pPr marL="393192" lvl="1" indent="0">
              <a:buNone/>
            </a:pPr>
            <a:r>
              <a:rPr lang="en-US" altLang="zh-CN" dirty="0"/>
              <a:t>(</a:t>
            </a:r>
          </a:p>
          <a:p>
            <a:pPr marL="393192" lvl="1" indent="0">
              <a:buNone/>
            </a:pPr>
            <a:r>
              <a:rPr lang="en-US" altLang="zh-CN" dirty="0"/>
              <a:t>	id int primary key,</a:t>
            </a:r>
          </a:p>
          <a:p>
            <a:pPr marL="393192" lvl="1" indent="0">
              <a:buNone/>
            </a:pPr>
            <a:r>
              <a:rPr lang="en-US" altLang="zh-CN" dirty="0"/>
              <a:t>	name varchar(20) not null,</a:t>
            </a:r>
          </a:p>
          <a:p>
            <a:pPr marL="393192" lvl="1" indent="0">
              <a:buNone/>
            </a:pPr>
            <a:r>
              <a:rPr lang="en-US" altLang="zh-CN" dirty="0"/>
              <a:t>	value int default 0</a:t>
            </a:r>
          </a:p>
          <a:p>
            <a:pPr marL="393192" lvl="1" indent="0">
              <a:buNone/>
            </a:pPr>
            <a:r>
              <a:rPr lang="en-US" altLang="zh-CN" dirty="0" smtClean="0"/>
              <a:t>)</a:t>
            </a:r>
          </a:p>
          <a:p>
            <a:r>
              <a:rPr lang="zh-CN" altLang="en-US" dirty="0"/>
              <a:t>删除数据表</a:t>
            </a:r>
            <a:endParaRPr lang="en-US" altLang="zh-CN" dirty="0"/>
          </a:p>
          <a:p>
            <a:pPr lvl="1"/>
            <a:r>
              <a:rPr lang="en-US" altLang="zh-CN" dirty="0"/>
              <a:t>DROP TABLE </a:t>
            </a:r>
            <a:r>
              <a:rPr lang="zh-CN" altLang="en-US" dirty="0"/>
              <a:t>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应用：创建脚本、开发程序时按时间创建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453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创建数据表和管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命令方式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ALTER TABLE </a:t>
            </a:r>
            <a:r>
              <a:rPr lang="zh-CN" altLang="en-US" sz="2400" dirty="0">
                <a:cs typeface="Times New Roman" pitchFamily="18" charset="0"/>
              </a:rPr>
              <a:t>表名</a:t>
            </a:r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ADD (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字段名 数据类型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[(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宽度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) null|not null) ]</a:t>
            </a:r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|ALTER COLUMN 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字段名 新数据类型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([(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新宽度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) null|not null])</a:t>
            </a:r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|DROP COLUMN 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字段</a:t>
            </a: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名</a:t>
            </a: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加一个字段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/>
              <a:t>ALTER TABLE MyTable ADD Email nvarchar(100)</a:t>
            </a:r>
            <a:endParaRPr lang="en-US" altLang="zh-CN" dirty="0" smtClean="0"/>
          </a:p>
          <a:p>
            <a:pPr lvl="1"/>
            <a:r>
              <a:rPr lang="en-US" altLang="zh-CN" dirty="0"/>
              <a:t>ALTER </a:t>
            </a:r>
            <a:r>
              <a:rPr lang="en-US" altLang="zh-CN" dirty="0" smtClean="0"/>
              <a:t>Table </a:t>
            </a:r>
            <a:r>
              <a:rPr lang="en-US" altLang="zh-CN" dirty="0"/>
              <a:t>MyTable DROP COLUMN Email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2438" lvl="1" indent="0">
              <a:lnSpc>
                <a:spcPct val="80000"/>
              </a:lnSpc>
              <a:buClr>
                <a:schemeClr val="accent3"/>
              </a:buClr>
              <a:buSzPct val="9500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重命名字段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/>
              <a:t>sp_rename 'mytable.Email','</a:t>
            </a:r>
            <a:r>
              <a:rPr lang="zh-CN" altLang="en-US" dirty="0"/>
              <a:t>电子邮件</a:t>
            </a:r>
            <a:r>
              <a:rPr lang="en-US" altLang="zh-CN" dirty="0"/>
              <a:t>','COLUMN'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9132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087985"/>
            <a:ext cx="6408712" cy="14211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84366647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951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字段类型说明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zh-CN" altLang="en-US" dirty="0" smtClean="0"/>
              <a:t>整型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位型</a:t>
            </a:r>
            <a:r>
              <a:rPr lang="en-US" altLang="zh-CN" dirty="0"/>
              <a:t>(bit</a:t>
            </a:r>
            <a:r>
              <a:rPr lang="en-US" altLang="zh-CN" dirty="0" smtClean="0"/>
              <a:t>):</a:t>
            </a:r>
            <a:r>
              <a:rPr lang="zh-CN" altLang="en-US" dirty="0" smtClean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</a:t>
            </a:r>
            <a:r>
              <a:rPr lang="en-US" altLang="zh-CN" dirty="0"/>
              <a:t>,</a:t>
            </a:r>
            <a:r>
              <a:rPr lang="zh-CN" altLang="en-US" dirty="0"/>
              <a:t>常用于表示逻辑类型数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/>
              <a:t>带固定精度和小数位数的数值数据类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graphicFrame>
        <p:nvGraphicFramePr>
          <p:cNvPr id="4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327354"/>
              </p:ext>
            </p:extLst>
          </p:nvPr>
        </p:nvGraphicFramePr>
        <p:xfrm>
          <a:off x="1907704" y="1412776"/>
          <a:ext cx="4114800" cy="2067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63725"/>
                <a:gridCol w="22510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存储数据范围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Bigint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Tinyint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255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07926"/>
              </p:ext>
            </p:extLst>
          </p:nvPr>
        </p:nvGraphicFramePr>
        <p:xfrm>
          <a:off x="1835696" y="4869160"/>
          <a:ext cx="4248472" cy="11220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43866"/>
                <a:gridCol w="1904606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存储数据范围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effectLst/>
                        </a:rPr>
                        <a:t>decimal 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effectLst/>
                        </a:rPr>
                        <a:t>-10</a:t>
                      </a:r>
                      <a:r>
                        <a:rPr lang="en-US" altLang="zh-CN" baseline="30000" dirty="0" smtClean="0">
                          <a:effectLst/>
                        </a:rPr>
                        <a:t>38</a:t>
                      </a:r>
                      <a:r>
                        <a:rPr lang="en-US" altLang="zh-CN" dirty="0" smtClean="0">
                          <a:effectLst/>
                        </a:rPr>
                        <a:t>+1</a:t>
                      </a:r>
                      <a:r>
                        <a:rPr lang="zh-CN" altLang="en-US" dirty="0" smtClean="0">
                          <a:effectLst/>
                        </a:rPr>
                        <a:t>到</a:t>
                      </a:r>
                      <a:r>
                        <a:rPr lang="en-US" altLang="zh-CN" dirty="0" smtClean="0">
                          <a:effectLst/>
                        </a:rPr>
                        <a:t>10</a:t>
                      </a:r>
                      <a:r>
                        <a:rPr lang="en-US" altLang="zh-CN" baseline="30000" dirty="0" smtClean="0">
                          <a:effectLst/>
                        </a:rPr>
                        <a:t>38</a:t>
                      </a:r>
                      <a:r>
                        <a:rPr lang="en-US" altLang="zh-CN" dirty="0" smtClean="0">
                          <a:effectLst/>
                        </a:rPr>
                        <a:t>- 1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dirty="0" smtClean="0">
                          <a:effectLst/>
                        </a:rPr>
                        <a:t>numeric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dirty="0" smtClean="0">
                          <a:effectLst/>
                        </a:rPr>
                        <a:t>等价于 </a:t>
                      </a:r>
                      <a:r>
                        <a:rPr lang="en-US" altLang="zh-CN" dirty="0" smtClean="0">
                          <a:effectLst/>
                        </a:rPr>
                        <a:t>decimal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570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字段类型说明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zh-CN" altLang="en-US" sz="2400" dirty="0"/>
              <a:t>货币型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浮点型</a:t>
            </a:r>
            <a:endParaRPr lang="zh-CN" altLang="en-US" dirty="0"/>
          </a:p>
        </p:txBody>
      </p:sp>
      <p:graphicFrame>
        <p:nvGraphicFramePr>
          <p:cNvPr id="5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460532"/>
              </p:ext>
            </p:extLst>
          </p:nvPr>
        </p:nvGraphicFramePr>
        <p:xfrm>
          <a:off x="467544" y="1988840"/>
          <a:ext cx="8064896" cy="13963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2248"/>
                <a:gridCol w="5832648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存储数据范围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money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effectLst/>
                        </a:rPr>
                        <a:t>-922,337,203,685,477.5808 </a:t>
                      </a:r>
                      <a:r>
                        <a:rPr lang="zh-CN" altLang="en-US" dirty="0" smtClean="0">
                          <a:effectLst/>
                        </a:rPr>
                        <a:t>到 </a:t>
                      </a:r>
                      <a:r>
                        <a:rPr lang="en-US" altLang="zh-CN" dirty="0" smtClean="0">
                          <a:effectLst/>
                        </a:rPr>
                        <a:t>922,337,203,685,477.5807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smallmoney</a:t>
                      </a:r>
                      <a:endParaRPr kumimoji="1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effectLst/>
                        </a:rPr>
                        <a:t>-214,748.3648 </a:t>
                      </a:r>
                      <a:r>
                        <a:rPr lang="zh-CN" altLang="en-US" dirty="0" smtClean="0">
                          <a:effectLst/>
                        </a:rPr>
                        <a:t>到 </a:t>
                      </a:r>
                      <a:r>
                        <a:rPr lang="en-US" altLang="zh-CN" dirty="0" smtClean="0">
                          <a:effectLst/>
                        </a:rPr>
                        <a:t>214,748.3647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209246"/>
              </p:ext>
            </p:extLst>
          </p:nvPr>
        </p:nvGraphicFramePr>
        <p:xfrm>
          <a:off x="539552" y="4509120"/>
          <a:ext cx="8064896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2248"/>
                <a:gridCol w="5832648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存储数据范围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/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float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effectLst/>
                        </a:rPr>
                        <a:t>-1.79E + 308 </a:t>
                      </a:r>
                      <a:r>
                        <a:rPr lang="zh-CN" altLang="en-US" dirty="0" smtClean="0">
                          <a:effectLst/>
                        </a:rPr>
                        <a:t>至 </a:t>
                      </a:r>
                      <a:r>
                        <a:rPr lang="en-US" altLang="zh-CN" dirty="0" smtClean="0">
                          <a:effectLst/>
                        </a:rPr>
                        <a:t>-2.23E - 308</a:t>
                      </a:r>
                      <a:r>
                        <a:rPr lang="zh-CN" altLang="en-US" dirty="0" smtClean="0">
                          <a:effectLst/>
                        </a:rPr>
                        <a:t>、</a:t>
                      </a:r>
                      <a:r>
                        <a:rPr lang="en-US" altLang="zh-CN" dirty="0" smtClean="0">
                          <a:effectLst/>
                        </a:rPr>
                        <a:t>0 </a:t>
                      </a:r>
                      <a:r>
                        <a:rPr lang="zh-CN" altLang="en-US" dirty="0" smtClean="0">
                          <a:effectLst/>
                        </a:rPr>
                        <a:t>以及 </a:t>
                      </a:r>
                      <a:r>
                        <a:rPr lang="en-US" altLang="zh-CN" dirty="0" smtClean="0">
                          <a:effectLst/>
                        </a:rPr>
                        <a:t>2.23E - 308 </a:t>
                      </a:r>
                      <a:r>
                        <a:rPr lang="zh-CN" altLang="en-US" dirty="0" smtClean="0">
                          <a:effectLst/>
                        </a:rPr>
                        <a:t>至 </a:t>
                      </a:r>
                      <a:r>
                        <a:rPr lang="en-US" altLang="zh-CN" dirty="0" smtClean="0">
                          <a:effectLst/>
                        </a:rPr>
                        <a:t>1.79E + 308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real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effectLst/>
                        </a:rPr>
                        <a:t>-3.40E + 38 </a:t>
                      </a:r>
                      <a:r>
                        <a:rPr lang="zh-CN" altLang="en-US" dirty="0" smtClean="0">
                          <a:effectLst/>
                        </a:rPr>
                        <a:t>至 </a:t>
                      </a:r>
                      <a:r>
                        <a:rPr lang="en-US" altLang="zh-CN" dirty="0" smtClean="0">
                          <a:effectLst/>
                        </a:rPr>
                        <a:t>-1.18E - 38</a:t>
                      </a:r>
                      <a:r>
                        <a:rPr lang="zh-CN" altLang="en-US" dirty="0" smtClean="0">
                          <a:effectLst/>
                        </a:rPr>
                        <a:t>、</a:t>
                      </a:r>
                      <a:r>
                        <a:rPr lang="en-US" altLang="zh-CN" dirty="0" smtClean="0">
                          <a:effectLst/>
                        </a:rPr>
                        <a:t>0 </a:t>
                      </a:r>
                      <a:r>
                        <a:rPr lang="zh-CN" altLang="en-US" dirty="0" smtClean="0">
                          <a:effectLst/>
                        </a:rPr>
                        <a:t>以及 </a:t>
                      </a:r>
                      <a:r>
                        <a:rPr lang="en-US" altLang="zh-CN" dirty="0" smtClean="0">
                          <a:effectLst/>
                        </a:rPr>
                        <a:t>1.18E - 38 </a:t>
                      </a:r>
                      <a:r>
                        <a:rPr lang="zh-CN" altLang="en-US" dirty="0" smtClean="0">
                          <a:effectLst/>
                        </a:rPr>
                        <a:t>至 </a:t>
                      </a:r>
                      <a:r>
                        <a:rPr lang="en-US" altLang="zh-CN" dirty="0" smtClean="0">
                          <a:effectLst/>
                        </a:rPr>
                        <a:t>3.40E + 38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050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1837</TotalTime>
  <Words>1366</Words>
  <Application>Microsoft Office PowerPoint</Application>
  <PresentationFormat>全屏显示(4:3)</PresentationFormat>
  <Paragraphs>259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宋体</vt:lpstr>
      <vt:lpstr>微软雅黑</vt:lpstr>
      <vt:lpstr>Calibri</vt:lpstr>
      <vt:lpstr>Franklin Gothic Book</vt:lpstr>
      <vt:lpstr>Franklin Gothic Medium</vt:lpstr>
      <vt:lpstr>Tahoma</vt:lpstr>
      <vt:lpstr>Times New Roman</vt:lpstr>
      <vt:lpstr>Wingdings</vt:lpstr>
      <vt:lpstr>Wingdings 2</vt:lpstr>
      <vt:lpstr>流畅</vt:lpstr>
      <vt:lpstr>地理数据库技术实验 </vt:lpstr>
      <vt:lpstr>目录</vt:lpstr>
      <vt:lpstr>创建数据表和管理</vt:lpstr>
      <vt:lpstr>创建数据表和管理</vt:lpstr>
      <vt:lpstr>创建数据表和管理</vt:lpstr>
      <vt:lpstr>创建数据表和管理</vt:lpstr>
      <vt:lpstr>目录</vt:lpstr>
      <vt:lpstr>字段类型说明</vt:lpstr>
      <vt:lpstr>字段类型说明</vt:lpstr>
      <vt:lpstr>字段类型说明</vt:lpstr>
      <vt:lpstr>字段类型说明</vt:lpstr>
      <vt:lpstr>字段类型说明</vt:lpstr>
      <vt:lpstr>字段类型说明</vt:lpstr>
      <vt:lpstr>目录</vt:lpstr>
      <vt:lpstr>主键和索引</vt:lpstr>
      <vt:lpstr>主键和索引</vt:lpstr>
      <vt:lpstr>扩展知识</vt:lpstr>
      <vt:lpstr>扩展知识</vt:lpstr>
      <vt:lpstr>扩展知识</vt:lpstr>
      <vt:lpstr>扩展知识</vt:lpstr>
      <vt:lpstr>扩展知识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pc</cp:lastModifiedBy>
  <cp:revision>92</cp:revision>
  <dcterms:created xsi:type="dcterms:W3CDTF">2015-09-09T01:39:06Z</dcterms:created>
  <dcterms:modified xsi:type="dcterms:W3CDTF">2019-09-29T08:51:21Z</dcterms:modified>
</cp:coreProperties>
</file>