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2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728F-6B81-4F3E-BC6E-94E94F82CC04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028D2-97C0-4458-8514-7988C65C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2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Rationally: có</a:t>
            </a:r>
            <a:r>
              <a:rPr lang="en-US" baseline="0" smtClean="0"/>
              <a:t> lý lẽ, lí trí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028D2-97C0-4458-8514-7988C65C59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2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0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6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7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2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6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4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9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0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2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What is AI?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</a:t>
            </a:r>
            <a:r>
              <a:rPr lang="en-US" smtClean="0"/>
              <a:t>1a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57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Rational agents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An agent is an entity that perceives and acts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This </a:t>
            </a:r>
            <a:r>
              <a:rPr lang="en-US" sz="2400"/>
              <a:t>course is about designing rational agents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Abstractly</a:t>
            </a:r>
            <a:r>
              <a:rPr lang="en-US" sz="2400"/>
              <a:t>, an agent is a function </a:t>
            </a:r>
            <a:r>
              <a:rPr lang="en-US" sz="2400"/>
              <a:t>from </a:t>
            </a:r>
            <a:r>
              <a:rPr lang="en-US" sz="2400" smtClean="0"/>
              <a:t>percept histories </a:t>
            </a:r>
            <a:r>
              <a:rPr lang="en-US" sz="2400"/>
              <a:t>to actions:</a:t>
            </a:r>
          </a:p>
          <a:p>
            <a:pPr marL="201168" lvl="1" indent="0">
              <a:buNone/>
            </a:pPr>
            <a:r>
              <a:rPr lang="en-US" sz="2000" smtClean="0"/>
              <a:t>	[</a:t>
            </a:r>
            <a:r>
              <a:rPr lang="en-US" sz="2000" i="1"/>
              <a:t>f</a:t>
            </a:r>
            <a:r>
              <a:rPr lang="en-US" sz="2000"/>
              <a:t>: P</a:t>
            </a:r>
            <a:r>
              <a:rPr lang="en-US" sz="2000"/>
              <a:t>* </a:t>
            </a:r>
            <a:r>
              <a:rPr lang="en-US" sz="2000" smtClean="0"/>
              <a:t>-&gt; </a:t>
            </a:r>
            <a:r>
              <a:rPr lang="en-US" sz="2000"/>
              <a:t>A]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For </a:t>
            </a:r>
            <a:r>
              <a:rPr lang="en-US" sz="2400"/>
              <a:t>any given class of environments </a:t>
            </a:r>
            <a:r>
              <a:rPr lang="en-US" sz="2400"/>
              <a:t>and </a:t>
            </a:r>
            <a:r>
              <a:rPr lang="en-US" sz="2400" smtClean="0"/>
              <a:t>tasks, we </a:t>
            </a:r>
            <a:r>
              <a:rPr lang="en-US" sz="2400"/>
              <a:t>seek the agent (or class of agents) with the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best 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Caveat</a:t>
            </a:r>
            <a:r>
              <a:rPr lang="en-US" sz="2400"/>
              <a:t>: computational limitations </a:t>
            </a:r>
            <a:r>
              <a:rPr lang="en-US" sz="2400"/>
              <a:t>make </a:t>
            </a:r>
            <a:r>
              <a:rPr lang="en-US" sz="2400" smtClean="0"/>
              <a:t>perfect rationality unachievable design </a:t>
            </a:r>
            <a:r>
              <a:rPr lang="en-US" sz="2400"/>
              <a:t>best program for given machine resources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8842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 prehistory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34820"/>
              </p:ext>
            </p:extLst>
          </p:nvPr>
        </p:nvGraphicFramePr>
        <p:xfrm>
          <a:off x="1097280" y="1948721"/>
          <a:ext cx="10058400" cy="433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460"/>
                <a:gridCol w="7579940"/>
              </a:tblGrid>
              <a:tr h="606694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Philosophy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Logic, methods of reasoning, mind as physical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system foundations of learning, language,</a:t>
                      </a:r>
                      <a:r>
                        <a:rPr 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Rationality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06694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Mathematics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Formal representation and proof algorithms, computation, (un)decidability, (in)tractability, probability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2618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Economics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utility, decision theory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2618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Neuroscience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substrate for mental activity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06694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Psychology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phenomena of perception and motor control,</a:t>
                      </a:r>
                    </a:p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experimental techniques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2618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Computer engineering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building fast computers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06694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Control theory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systems that maximize an objective</a:t>
                      </a:r>
                    </a:p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over time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2618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Linguistics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 representation, grammar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79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Abridged history of AI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4164269" cy="4023360"/>
          </a:xfrm>
        </p:spPr>
        <p:txBody>
          <a:bodyPr>
            <a:noAutofit/>
          </a:bodyPr>
          <a:lstStyle/>
          <a:p>
            <a:r>
              <a:rPr lang="en-US"/>
              <a:t>1943 McCulloch &amp; Pitts: Boolean circuit model of brain</a:t>
            </a:r>
          </a:p>
          <a:p>
            <a:r>
              <a:rPr lang="en-US" smtClean="0"/>
              <a:t>1950 </a:t>
            </a:r>
            <a:r>
              <a:rPr lang="en-US"/>
              <a:t>Turing's "Computing Machinery and Intelligence"</a:t>
            </a:r>
          </a:p>
          <a:p>
            <a:r>
              <a:rPr lang="en-US" smtClean="0"/>
              <a:t>1956 </a:t>
            </a:r>
            <a:r>
              <a:rPr lang="en-US"/>
              <a:t>Dartmouth meeting: "Artificial Intelligence" adopted</a:t>
            </a:r>
          </a:p>
          <a:p>
            <a:r>
              <a:rPr lang="en-US" smtClean="0"/>
              <a:t>1952–69 </a:t>
            </a:r>
            <a:r>
              <a:rPr lang="en-US"/>
              <a:t>Look, Ma, no hands!</a:t>
            </a:r>
          </a:p>
          <a:p>
            <a:r>
              <a:rPr lang="en-US" smtClean="0"/>
              <a:t>1950s </a:t>
            </a:r>
            <a:r>
              <a:rPr lang="en-US"/>
              <a:t>Early AI programs, including </a:t>
            </a:r>
            <a:r>
              <a:rPr lang="en-US"/>
              <a:t>Samuel's </a:t>
            </a:r>
            <a:r>
              <a:rPr lang="en-US" smtClean="0"/>
              <a:t>checkers program</a:t>
            </a:r>
            <a:r>
              <a:rPr lang="en-US"/>
              <a:t>, Newell &amp; Simon's </a:t>
            </a:r>
            <a:r>
              <a:rPr lang="en-US"/>
              <a:t>Logic </a:t>
            </a:r>
            <a:r>
              <a:rPr lang="en-US" smtClean="0"/>
              <a:t>Theorist, Gelernter's </a:t>
            </a:r>
            <a:r>
              <a:rPr lang="en-US"/>
              <a:t>Geometry Engine</a:t>
            </a:r>
          </a:p>
          <a:p>
            <a:r>
              <a:rPr lang="en-US" smtClean="0"/>
              <a:t>1965 </a:t>
            </a:r>
            <a:r>
              <a:rPr lang="en-US"/>
              <a:t>Robinson's complete algorithm for </a:t>
            </a:r>
            <a:r>
              <a:rPr lang="en-US"/>
              <a:t>logical </a:t>
            </a:r>
            <a:r>
              <a:rPr lang="en-US" smtClean="0"/>
              <a:t>reasoning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01167" y="1737360"/>
            <a:ext cx="4164269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Neural network research almost disappears</a:t>
            </a:r>
          </a:p>
          <a:p>
            <a:r>
              <a:rPr lang="en-US" smtClean="0"/>
              <a:t>1969–79 Early development of knowledge-based systems</a:t>
            </a:r>
          </a:p>
          <a:p>
            <a:r>
              <a:rPr lang="en-US" smtClean="0"/>
              <a:t>1980– AI becomes an industry</a:t>
            </a:r>
          </a:p>
          <a:p>
            <a:r>
              <a:rPr lang="en-US" smtClean="0"/>
              <a:t>1986– Neural networks return to popularity</a:t>
            </a:r>
          </a:p>
          <a:p>
            <a:r>
              <a:rPr lang="en-US" smtClean="0"/>
              <a:t>1987– AI becomes a science</a:t>
            </a:r>
          </a:p>
          <a:p>
            <a:r>
              <a:rPr lang="en-US" smtClean="0"/>
              <a:t>1995– The emergence of intelligent agents</a:t>
            </a:r>
          </a:p>
          <a:p>
            <a:r>
              <a:rPr lang="en-US" smtClean="0"/>
              <a:t>2001– The availability of very large data sets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3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of the art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Robotic vehicles can drive autonomously in most situations (</a:t>
            </a:r>
            <a:r>
              <a:rPr lang="en-US"/>
              <a:t>95</a:t>
            </a:r>
            <a:r>
              <a:rPr lang="en-US" smtClean="0"/>
              <a:t>%). CMU’s </a:t>
            </a:r>
            <a:r>
              <a:rPr lang="en-US"/>
              <a:t>BOSS can drive through an urban environment</a:t>
            </a:r>
            <a:r>
              <a:rPr lang="en-US"/>
              <a:t>, </a:t>
            </a:r>
            <a:r>
              <a:rPr lang="en-US" smtClean="0"/>
              <a:t>following traffic </a:t>
            </a:r>
            <a:r>
              <a:rPr lang="en-US"/>
              <a:t>rules and avoiding pedestrians.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Customers </a:t>
            </a:r>
            <a:r>
              <a:rPr lang="en-US"/>
              <a:t>can call United Airlines to book flights, or </a:t>
            </a:r>
            <a:r>
              <a:rPr lang="en-US"/>
              <a:t>use </a:t>
            </a:r>
            <a:r>
              <a:rPr lang="en-US" smtClean="0"/>
              <a:t>Google Voice </a:t>
            </a:r>
            <a:r>
              <a:rPr lang="en-US"/>
              <a:t>to translate their native speech into other languages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Deep </a:t>
            </a:r>
            <a:r>
              <a:rPr lang="en-US"/>
              <a:t>Blue beat the world-reigning chessmaster Gary </a:t>
            </a:r>
            <a:r>
              <a:rPr lang="en-US"/>
              <a:t>Kasparov </a:t>
            </a:r>
            <a:r>
              <a:rPr lang="en-US" smtClean="0"/>
              <a:t>in 1997</a:t>
            </a:r>
            <a:r>
              <a:rPr lang="en-US"/>
              <a:t>, and computers have continued to convincingly </a:t>
            </a:r>
            <a:r>
              <a:rPr lang="en-US"/>
              <a:t>beat </a:t>
            </a:r>
            <a:r>
              <a:rPr lang="en-US" smtClean="0"/>
              <a:t>humans in </a:t>
            </a:r>
            <a:r>
              <a:rPr lang="en-US"/>
              <a:t>recent years.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Learning </a:t>
            </a:r>
            <a:r>
              <a:rPr lang="en-US"/>
              <a:t>algorithms help to classify spam mail, helping </a:t>
            </a:r>
            <a:r>
              <a:rPr lang="en-US"/>
              <a:t>all </a:t>
            </a:r>
            <a:r>
              <a:rPr lang="en-US" smtClean="0"/>
              <a:t>email users </a:t>
            </a:r>
            <a:r>
              <a:rPr lang="en-US"/>
              <a:t>save time, sorting out over 80-90% of mail as spam traffic.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Both </a:t>
            </a:r>
            <a:r>
              <a:rPr lang="en-US"/>
              <a:t>military and commercial sectors employ AI to </a:t>
            </a:r>
            <a:r>
              <a:rPr lang="en-US"/>
              <a:t>handle </a:t>
            </a:r>
            <a:r>
              <a:rPr lang="en-US" smtClean="0"/>
              <a:t>logistics.Aircraft </a:t>
            </a:r>
            <a:r>
              <a:rPr lang="en-US"/>
              <a:t>routing and convoy logistics A.I. are used to </a:t>
            </a:r>
            <a:r>
              <a:rPr lang="en-US"/>
              <a:t>coordinate </a:t>
            </a:r>
            <a:r>
              <a:rPr lang="en-US" smtClean="0"/>
              <a:t>the movement </a:t>
            </a:r>
            <a:r>
              <a:rPr lang="en-US"/>
              <a:t>of massive numbers of supplies and units </a:t>
            </a:r>
            <a:r>
              <a:rPr lang="en-US"/>
              <a:t>according </a:t>
            </a:r>
            <a:r>
              <a:rPr lang="en-US" smtClean="0"/>
              <a:t>to constraints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http://www.comp.nus.edu.sg/~kanmy/courses/3243_2010/syllabus.html</a:t>
            </a:r>
          </a:p>
        </p:txBody>
      </p:sp>
    </p:spTree>
    <p:extLst>
      <p:ext uri="{BB962C8B-B14F-4D97-AF65-F5344CB8AC3E}">
        <p14:creationId xmlns:p14="http://schemas.microsoft.com/office/powerpoint/2010/main" val="387550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Course </a:t>
            </a:r>
            <a:r>
              <a:rPr lang="en-US" smtClean="0"/>
              <a:t>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What is AI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A brief history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The state of the art</a:t>
            </a: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5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Introduction and Agents (chapters 1, 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Search </a:t>
            </a:r>
            <a:r>
              <a:rPr lang="en-US"/>
              <a:t>(chapters 3, 4, 5, 6)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Logic </a:t>
            </a:r>
            <a:r>
              <a:rPr lang="en-US"/>
              <a:t>(chapters 7, 8, 9)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Uncertainty </a:t>
            </a:r>
            <a:r>
              <a:rPr lang="en-US"/>
              <a:t>(chapters 13, 14)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Learning </a:t>
            </a:r>
            <a:r>
              <a:rPr lang="en-US"/>
              <a:t>(chapters 18, 20)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Natural </a:t>
            </a:r>
            <a:r>
              <a:rPr lang="en-US"/>
              <a:t>Language Processing </a:t>
            </a:r>
            <a:r>
              <a:rPr lang="en-US"/>
              <a:t>(</a:t>
            </a:r>
            <a:r>
              <a:rPr lang="en-US" smtClean="0"/>
              <a:t>chapters 22</a:t>
            </a:r>
            <a:r>
              <a:rPr lang="en-US"/>
              <a:t>, 23)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AI?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Views of AI fall into four categories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282026"/>
              </p:ext>
            </p:extLst>
          </p:nvPr>
        </p:nvGraphicFramePr>
        <p:xfrm>
          <a:off x="2623278" y="2685713"/>
          <a:ext cx="7225260" cy="1046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630"/>
                <a:gridCol w="3612630"/>
              </a:tblGrid>
              <a:tr h="523419">
                <a:tc>
                  <a:txBody>
                    <a:bodyPr/>
                    <a:lstStyle/>
                    <a:p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Thinking humanly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Thinking rationally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523419"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Acting humanly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Acting rationally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4092314"/>
            <a:ext cx="10058400" cy="17767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The textbook advocates “acting rationally”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Acting humanly: Turing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0536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Turing (1950) "Computing machinery and intelligence":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 </a:t>
            </a:r>
            <a:r>
              <a:rPr lang="en-US"/>
              <a:t>"Can machines think</a:t>
            </a:r>
            <a:r>
              <a:rPr lang="en-US"/>
              <a:t>?" </a:t>
            </a:r>
            <a:r>
              <a:rPr lang="en-US" smtClean="0"/>
              <a:t>-&gt;  </a:t>
            </a:r>
            <a:r>
              <a:rPr lang="en-US"/>
              <a:t>"Can machines behave intelligently?"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Operational </a:t>
            </a:r>
            <a:r>
              <a:rPr lang="en-US"/>
              <a:t>test for intelligent behavior: the </a:t>
            </a:r>
            <a:r>
              <a:rPr lang="en-US"/>
              <a:t>Imitation </a:t>
            </a:r>
            <a:r>
              <a:rPr lang="en-US" smtClean="0"/>
              <a:t>Game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endParaRPr lang="en-US" smtClean="0"/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Predicted </a:t>
            </a:r>
            <a:r>
              <a:rPr lang="en-US"/>
              <a:t>that by 2000, a machine might have a 30% </a:t>
            </a:r>
            <a:r>
              <a:rPr lang="en-US"/>
              <a:t>chance </a:t>
            </a:r>
            <a:r>
              <a:rPr lang="en-US" smtClean="0"/>
              <a:t>of fooling </a:t>
            </a:r>
            <a:r>
              <a:rPr lang="en-US"/>
              <a:t>a lay person for 5 minutes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Anticipated </a:t>
            </a:r>
            <a:r>
              <a:rPr lang="en-US"/>
              <a:t>all major arguments against AI in following 50 years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uggested </a:t>
            </a:r>
            <a:r>
              <a:rPr lang="en-US"/>
              <a:t>major components of AI: knowledge</a:t>
            </a:r>
            <a:r>
              <a:rPr lang="en-US"/>
              <a:t>, </a:t>
            </a:r>
            <a:r>
              <a:rPr lang="en-US" smtClean="0"/>
              <a:t>reasoning, language </a:t>
            </a:r>
            <a:r>
              <a:rPr lang="en-US"/>
              <a:t>understanding, learning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166" y="2981482"/>
            <a:ext cx="3883350" cy="13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4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Thinking humanly: cognitive modeling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1960s "cognitive revolution</a:t>
            </a:r>
            <a:r>
              <a:rPr lang="en-US" sz="2400"/>
              <a:t>": </a:t>
            </a:r>
            <a:r>
              <a:rPr lang="en-US" sz="2400" smtClean="0"/>
              <a:t>information processing psychology</a:t>
            </a:r>
            <a:endParaRPr lang="en-US" sz="240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Requires </a:t>
            </a:r>
            <a:r>
              <a:rPr lang="en-US" sz="2400"/>
              <a:t>scientific theories of </a:t>
            </a:r>
            <a:r>
              <a:rPr lang="en-US" sz="2400"/>
              <a:t>internal </a:t>
            </a:r>
            <a:r>
              <a:rPr lang="en-US" sz="2400" smtClean="0"/>
              <a:t>activities of </a:t>
            </a:r>
            <a:r>
              <a:rPr lang="en-US" sz="2400"/>
              <a:t>the brain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smtClean="0"/>
              <a:t>How </a:t>
            </a:r>
            <a:r>
              <a:rPr lang="en-US" sz="2000"/>
              <a:t>to validate? Requires</a:t>
            </a:r>
          </a:p>
          <a:p>
            <a:pPr marL="201168" lvl="1" indent="0">
              <a:buNone/>
            </a:pPr>
            <a:r>
              <a:rPr lang="en-US" sz="2000" smtClean="0"/>
              <a:t>	1</a:t>
            </a:r>
            <a:r>
              <a:rPr lang="en-US" sz="2000"/>
              <a:t>) Predicting and testing behavior of human subjects (topdown)</a:t>
            </a:r>
          </a:p>
          <a:p>
            <a:pPr marL="201168" lvl="1" indent="0">
              <a:buNone/>
            </a:pPr>
            <a:r>
              <a:rPr lang="en-US" sz="2000" smtClean="0"/>
              <a:t>	or </a:t>
            </a:r>
            <a:r>
              <a:rPr lang="en-US" sz="2000"/>
              <a:t>2) Direct identification from neurological data (bottomup)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Both </a:t>
            </a:r>
            <a:r>
              <a:rPr lang="en-US" sz="2400"/>
              <a:t>approaches (roughly, </a:t>
            </a:r>
            <a:r>
              <a:rPr lang="en-US" sz="2400"/>
              <a:t>Cognitive </a:t>
            </a:r>
            <a:r>
              <a:rPr lang="en-US" sz="2400" smtClean="0"/>
              <a:t>Science and </a:t>
            </a:r>
            <a:r>
              <a:rPr lang="en-US" sz="2400"/>
              <a:t>Cognitive Neuroscience) are </a:t>
            </a:r>
            <a:r>
              <a:rPr lang="en-US" sz="2400"/>
              <a:t>now </a:t>
            </a:r>
            <a:r>
              <a:rPr lang="en-US" sz="2400" smtClean="0"/>
              <a:t>distinct from </a:t>
            </a:r>
            <a:r>
              <a:rPr lang="en-US" sz="2400"/>
              <a:t>AI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2828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Thinking rationally: “laws of thought”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Aristotle: what are </a:t>
            </a:r>
            <a:r>
              <a:rPr lang="en-US" sz="2400"/>
              <a:t>correct </a:t>
            </a:r>
            <a:r>
              <a:rPr lang="en-US" sz="2400" smtClean="0"/>
              <a:t>arguments/thought processes</a:t>
            </a:r>
            <a:r>
              <a:rPr lang="en-US" sz="240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Several </a:t>
            </a:r>
            <a:r>
              <a:rPr lang="en-US" sz="2400"/>
              <a:t>Greek schools developed various </a:t>
            </a:r>
            <a:r>
              <a:rPr lang="en-US" sz="2400"/>
              <a:t>forms </a:t>
            </a:r>
            <a:r>
              <a:rPr lang="en-US" sz="2400" smtClean="0"/>
              <a:t>of </a:t>
            </a:r>
            <a:r>
              <a:rPr lang="en-US" sz="2400" i="1" smtClean="0"/>
              <a:t>logic</a:t>
            </a:r>
            <a:r>
              <a:rPr lang="en-US" sz="2400"/>
              <a:t>: </a:t>
            </a:r>
            <a:r>
              <a:rPr lang="en-US" sz="2400" i="1"/>
              <a:t>notation </a:t>
            </a:r>
            <a:r>
              <a:rPr lang="en-US" sz="2400"/>
              <a:t>and </a:t>
            </a:r>
            <a:r>
              <a:rPr lang="en-US" sz="2400" i="1"/>
              <a:t>rules of derivation </a:t>
            </a:r>
            <a:r>
              <a:rPr lang="en-US" sz="2400"/>
              <a:t>for thoughts</a:t>
            </a:r>
            <a:r>
              <a:rPr lang="en-US" sz="2400"/>
              <a:t>; </a:t>
            </a:r>
            <a:r>
              <a:rPr lang="en-US" sz="2400" smtClean="0"/>
              <a:t>may or </a:t>
            </a:r>
            <a:r>
              <a:rPr lang="en-US" sz="2400"/>
              <a:t>may not have proceeded to the </a:t>
            </a:r>
            <a:r>
              <a:rPr lang="en-US" sz="2400"/>
              <a:t>idea </a:t>
            </a:r>
            <a:r>
              <a:rPr lang="en-US" sz="2400" smtClean="0"/>
              <a:t>of mechanization</a:t>
            </a:r>
            <a:endParaRPr lang="en-US" sz="240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Direct </a:t>
            </a:r>
            <a:r>
              <a:rPr lang="en-US" sz="2400"/>
              <a:t>line through mathematics and </a:t>
            </a:r>
            <a:r>
              <a:rPr lang="en-US" sz="2400"/>
              <a:t>philosophy </a:t>
            </a:r>
            <a:r>
              <a:rPr lang="en-US" sz="2400" smtClean="0"/>
              <a:t>to modern </a:t>
            </a:r>
            <a:r>
              <a:rPr lang="en-US" sz="2400"/>
              <a:t>AI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Problems</a:t>
            </a:r>
            <a:r>
              <a:rPr lang="en-US" sz="2400"/>
              <a:t>:</a:t>
            </a:r>
          </a:p>
          <a:p>
            <a:pPr marL="292608" lvl="1" indent="0">
              <a:buNone/>
            </a:pPr>
            <a:r>
              <a:rPr lang="en-US" sz="2000"/>
              <a:t>1. Not all intelligent behavior is mediated by logical deliberation</a:t>
            </a:r>
          </a:p>
          <a:p>
            <a:pPr marL="292608" lvl="1" indent="0">
              <a:buNone/>
            </a:pPr>
            <a:r>
              <a:rPr lang="en-US" sz="2000"/>
              <a:t>2. What is the purpose of thinking? What thoughts should I have?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2766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Acting rationally: rational agent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FF0000"/>
                </a:solidFill>
              </a:rPr>
              <a:t>Rational</a:t>
            </a:r>
            <a:r>
              <a:rPr lang="en-US" sz="2400"/>
              <a:t> behavior: doing the </a:t>
            </a:r>
            <a:r>
              <a:rPr lang="en-US" sz="2400"/>
              <a:t>right </a:t>
            </a:r>
            <a:r>
              <a:rPr lang="en-US" sz="2400" smtClean="0"/>
              <a:t>thing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The </a:t>
            </a:r>
            <a:r>
              <a:rPr lang="en-US" sz="2400"/>
              <a:t>right thing: that which is </a:t>
            </a:r>
            <a:r>
              <a:rPr lang="en-US" sz="2400"/>
              <a:t>expected </a:t>
            </a:r>
            <a:r>
              <a:rPr lang="en-US" sz="2400" smtClean="0"/>
              <a:t>to maximize </a:t>
            </a:r>
            <a:r>
              <a:rPr lang="en-US" sz="2400"/>
              <a:t>goal achievement, </a:t>
            </a:r>
            <a:r>
              <a:rPr lang="en-US" sz="2400"/>
              <a:t>given </a:t>
            </a:r>
            <a:r>
              <a:rPr lang="en-US" sz="2400" smtClean="0"/>
              <a:t>the available </a:t>
            </a:r>
            <a:r>
              <a:rPr lang="en-US" sz="2400"/>
              <a:t>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Doesn't </a:t>
            </a:r>
            <a:r>
              <a:rPr lang="en-US" sz="2400"/>
              <a:t>necessarily involve thinking – </a:t>
            </a:r>
            <a:r>
              <a:rPr lang="en-US" sz="2400"/>
              <a:t>e.g</a:t>
            </a:r>
            <a:r>
              <a:rPr lang="en-US" sz="2400" smtClean="0"/>
              <a:t>., blinking </a:t>
            </a:r>
            <a:r>
              <a:rPr lang="en-US" sz="2400"/>
              <a:t>reflex – but thinking should </a:t>
            </a:r>
            <a:r>
              <a:rPr lang="en-US" sz="2400"/>
              <a:t>be </a:t>
            </a:r>
            <a:r>
              <a:rPr lang="en-US" sz="2400" smtClean="0"/>
              <a:t>in the </a:t>
            </a:r>
            <a:r>
              <a:rPr lang="en-US" sz="2400"/>
              <a:t>service of rational action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17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307</TotalTime>
  <Words>700</Words>
  <Application>Microsoft Office PowerPoint</Application>
  <PresentationFormat>Widescreen</PresentationFormat>
  <Paragraphs>99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Times New Roman</vt:lpstr>
      <vt:lpstr>Wingdings</vt:lpstr>
      <vt:lpstr>Retrospect</vt:lpstr>
      <vt:lpstr>What is AI?</vt:lpstr>
      <vt:lpstr>References</vt:lpstr>
      <vt:lpstr>Outline</vt:lpstr>
      <vt:lpstr>Course overview</vt:lpstr>
      <vt:lpstr>What is AI? Views of AI fall into four categories</vt:lpstr>
      <vt:lpstr>Acting humanly: Turing test</vt:lpstr>
      <vt:lpstr>Thinking humanly: cognitive modeling</vt:lpstr>
      <vt:lpstr>Thinking rationally: “laws of thought”</vt:lpstr>
      <vt:lpstr>Acting rationally: rational agent</vt:lpstr>
      <vt:lpstr>Rational agents</vt:lpstr>
      <vt:lpstr>AI prehistory</vt:lpstr>
      <vt:lpstr>Abridged history of AI</vt:lpstr>
      <vt:lpstr>State of the 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AI?</dc:title>
  <dc:creator>Anh-Cuong Le</dc:creator>
  <cp:lastModifiedBy>Anh-Cuong Le</cp:lastModifiedBy>
  <cp:revision>15</cp:revision>
  <dcterms:created xsi:type="dcterms:W3CDTF">2016-01-02T02:03:30Z</dcterms:created>
  <dcterms:modified xsi:type="dcterms:W3CDTF">2016-01-02T07:12:11Z</dcterms:modified>
</cp:coreProperties>
</file>