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0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41A6-5167-4D5B-83B9-5D8F45939B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0A9748-C84A-4EA4-9071-4492B9B7DF6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B541A6-5167-4D5B-83B9-5D8F45939B99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Solving problems by searching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vacuum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348490" cy="42852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Sensorless</a:t>
            </a:r>
            <a:r>
              <a:rPr lang="en-US" sz="2400"/>
              <a:t>, start in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{</a:t>
            </a:r>
            <a:r>
              <a:rPr lang="en-US" sz="2400" i="1"/>
              <a:t>1,2,3,4,5,6,7,8</a:t>
            </a:r>
            <a:r>
              <a:rPr lang="en-US" sz="2400"/>
              <a:t>} e.g.,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Right goes to {</a:t>
            </a:r>
            <a:r>
              <a:rPr lang="en-US" sz="2400" i="1"/>
              <a:t>2,4,6,8</a:t>
            </a: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 smtClean="0"/>
              <a:t>?</a:t>
            </a:r>
            <a:endParaRPr lang="en-US" sz="2400" smtClean="0"/>
          </a:p>
          <a:p>
            <a:pPr marL="0" indent="0">
              <a:buNone/>
            </a:pPr>
            <a:r>
              <a:rPr lang="en-US" smtClean="0"/>
              <a:t>                             </a:t>
            </a:r>
            <a:r>
              <a:rPr lang="en-US" sz="2200" b="1" smtClean="0"/>
              <a:t>[</a:t>
            </a:r>
            <a:r>
              <a:rPr lang="en-US" sz="2200" b="1"/>
              <a:t>Right</a:t>
            </a:r>
            <a:r>
              <a:rPr lang="en-US" sz="2200" b="1" smtClean="0"/>
              <a:t>, Suck, Left, Suck</a:t>
            </a:r>
            <a:r>
              <a:rPr lang="en-US" sz="2200" b="1"/>
              <a:t>]</a:t>
            </a:r>
            <a:endParaRPr lang="en-US" sz="2400" b="1" smtClean="0"/>
          </a:p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Contingency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smtClean="0"/>
              <a:t>Nondeterministic</a:t>
            </a:r>
            <a:r>
              <a:rPr lang="en-US" sz="2200"/>
              <a:t>: Suck </a:t>
            </a:r>
            <a:r>
              <a:rPr lang="en-US" sz="2200" smtClean="0"/>
              <a:t>may dirty </a:t>
            </a:r>
            <a:r>
              <a:rPr lang="en-US" sz="2200"/>
              <a:t>a clean carpet</a:t>
            </a:r>
            <a:endParaRPr lang="en-US" sz="2200"/>
          </a:p>
          <a:p>
            <a:pPr lvl="1">
              <a:buFont typeface="Arial" pitchFamily="34" charset="0"/>
              <a:buChar char="•"/>
            </a:pPr>
            <a:r>
              <a:rPr lang="en-US" sz="2200" smtClean="0"/>
              <a:t>Partially </a:t>
            </a:r>
            <a:r>
              <a:rPr lang="en-US" sz="2200"/>
              <a:t>observable: location, dirt at </a:t>
            </a:r>
            <a:r>
              <a:rPr lang="en-US" sz="2200" smtClean="0"/>
              <a:t>current location</a:t>
            </a:r>
            <a:r>
              <a:rPr lang="en-US" sz="2200"/>
              <a:t>.</a:t>
            </a:r>
            <a:endParaRPr lang="en-US" sz="2200"/>
          </a:p>
          <a:p>
            <a:pPr lvl="1">
              <a:buFont typeface="Arial" pitchFamily="34" charset="0"/>
              <a:buChar char="•"/>
            </a:pPr>
            <a:r>
              <a:rPr lang="en-US" sz="2200" smtClean="0"/>
              <a:t>Percept</a:t>
            </a:r>
            <a:r>
              <a:rPr lang="en-US" sz="2200"/>
              <a:t>: [L, Clean], i.e., start in #5 or #7</a:t>
            </a:r>
            <a:endParaRPr lang="en-US" sz="2200"/>
          </a:p>
          <a:p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/>
              <a:t>?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6325" y="2078011"/>
            <a:ext cx="32956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vacuum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348490" cy="42852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Sensorless</a:t>
            </a:r>
            <a:r>
              <a:rPr lang="en-US" sz="2400"/>
              <a:t>, start in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{</a:t>
            </a:r>
            <a:r>
              <a:rPr lang="en-US" sz="2400" i="1"/>
              <a:t>1,2,3,4,5,6,7,8</a:t>
            </a:r>
            <a:r>
              <a:rPr lang="en-US" sz="2400"/>
              <a:t>} e.g.,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Right goes to {</a:t>
            </a:r>
            <a:r>
              <a:rPr lang="en-US" sz="2400" i="1"/>
              <a:t>2,4,6,8</a:t>
            </a: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 smtClean="0"/>
              <a:t>?</a:t>
            </a:r>
            <a:endParaRPr lang="en-US" sz="2400" smtClean="0"/>
          </a:p>
          <a:p>
            <a:pPr marL="0" indent="0">
              <a:buNone/>
            </a:pPr>
            <a:r>
              <a:rPr lang="en-US" smtClean="0"/>
              <a:t>                             </a:t>
            </a:r>
            <a:r>
              <a:rPr lang="en-US" sz="2200" b="1" smtClean="0"/>
              <a:t>[</a:t>
            </a:r>
            <a:r>
              <a:rPr lang="en-US" sz="2200" b="1"/>
              <a:t>Right</a:t>
            </a:r>
            <a:r>
              <a:rPr lang="en-US" sz="2200" b="1" smtClean="0"/>
              <a:t>, Suck, Left, Suck</a:t>
            </a:r>
            <a:r>
              <a:rPr lang="en-US" sz="2200" b="1"/>
              <a:t>]</a:t>
            </a:r>
            <a:endParaRPr lang="en-US" sz="2400" b="1" smtClean="0"/>
          </a:p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Contingency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smtClean="0"/>
              <a:t>Nondeterministic</a:t>
            </a:r>
            <a:r>
              <a:rPr lang="en-US" sz="2200"/>
              <a:t>: Suck </a:t>
            </a:r>
            <a:r>
              <a:rPr lang="en-US" sz="2200" smtClean="0"/>
              <a:t>may dirty </a:t>
            </a:r>
            <a:r>
              <a:rPr lang="en-US" sz="2200"/>
              <a:t>a clean carpet</a:t>
            </a:r>
            <a:endParaRPr lang="en-US" sz="2200"/>
          </a:p>
          <a:p>
            <a:pPr lvl="1">
              <a:buFont typeface="Arial" pitchFamily="34" charset="0"/>
              <a:buChar char="•"/>
            </a:pPr>
            <a:r>
              <a:rPr lang="en-US" sz="2200" smtClean="0"/>
              <a:t>Partially </a:t>
            </a:r>
            <a:r>
              <a:rPr lang="en-US" sz="2200"/>
              <a:t>observable: location, dirt at </a:t>
            </a:r>
            <a:r>
              <a:rPr lang="en-US" sz="2200" smtClean="0"/>
              <a:t>current location</a:t>
            </a:r>
            <a:r>
              <a:rPr lang="en-US" sz="2200"/>
              <a:t>.</a:t>
            </a:r>
            <a:endParaRPr lang="en-US" sz="2200"/>
          </a:p>
          <a:p>
            <a:pPr lvl="1">
              <a:buFont typeface="Arial" pitchFamily="34" charset="0"/>
              <a:buChar char="•"/>
            </a:pPr>
            <a:r>
              <a:rPr lang="en-US" sz="2200" smtClean="0"/>
              <a:t>Percept</a:t>
            </a:r>
            <a:r>
              <a:rPr lang="en-US" sz="2200"/>
              <a:t>: [L, Clean], i.e., start in #5 or #7</a:t>
            </a:r>
            <a:endParaRPr lang="en-US" sz="2200"/>
          </a:p>
          <a:p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 smtClean="0"/>
              <a:t>?     [</a:t>
            </a:r>
            <a:r>
              <a:rPr lang="en-US" sz="2400"/>
              <a:t>Right, </a:t>
            </a:r>
            <a:r>
              <a:rPr lang="en-US" sz="2400" b="1"/>
              <a:t>if </a:t>
            </a:r>
            <a:r>
              <a:rPr lang="en-US" sz="2400"/>
              <a:t>dirt </a:t>
            </a:r>
            <a:r>
              <a:rPr lang="en-US" sz="2400" b="1"/>
              <a:t>then </a:t>
            </a:r>
            <a:r>
              <a:rPr lang="en-US" sz="2400"/>
              <a:t>Suck]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6325" y="2078011"/>
            <a:ext cx="32956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state 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25225" cy="4315223"/>
          </a:xfrm>
        </p:spPr>
        <p:txBody>
          <a:bodyPr>
            <a:no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problem</a:t>
            </a:r>
            <a:r>
              <a:rPr lang="en-US"/>
              <a:t> is defined by four items:</a:t>
            </a:r>
            <a:endParaRPr lang="en-US"/>
          </a:p>
          <a:p>
            <a:r>
              <a:rPr lang="en-US"/>
              <a:t>1. </a:t>
            </a:r>
            <a:r>
              <a:rPr lang="en-US">
                <a:solidFill>
                  <a:srgbClr val="FF0000"/>
                </a:solidFill>
              </a:rPr>
              <a:t>initial state</a:t>
            </a:r>
            <a:r>
              <a:rPr lang="en-US"/>
              <a:t> e.g., "at Arad"</a:t>
            </a:r>
            <a:endParaRPr lang="en-US"/>
          </a:p>
          <a:p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successor function</a:t>
            </a:r>
            <a:r>
              <a:rPr lang="en-US"/>
              <a:t> S(x) = set of action–state pairs</a:t>
            </a:r>
            <a:endParaRPr lang="en-US"/>
          </a:p>
          <a:p>
            <a:pPr lvl="1"/>
            <a:r>
              <a:rPr lang="en-US" smtClean="0"/>
              <a:t>e.g</a:t>
            </a:r>
            <a:r>
              <a:rPr lang="en-US"/>
              <a:t>., S(Arad) = {&lt;Arad  Zerind, Zerind&gt;, … }</a:t>
            </a:r>
            <a:endParaRPr lang="en-US"/>
          </a:p>
          <a:p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goal test</a:t>
            </a:r>
            <a:r>
              <a:rPr lang="en-US"/>
              <a:t>, can be</a:t>
            </a:r>
            <a:endParaRPr lang="en-US"/>
          </a:p>
          <a:p>
            <a:pPr lvl="1"/>
            <a:r>
              <a:rPr lang="en-US" smtClean="0">
                <a:solidFill>
                  <a:srgbClr val="FF0000"/>
                </a:solidFill>
              </a:rPr>
              <a:t>explicit</a:t>
            </a:r>
            <a:r>
              <a:rPr lang="en-US"/>
              <a:t>, e.g., x = "at Bucharest"</a:t>
            </a:r>
            <a:endParaRPr lang="en-US"/>
          </a:p>
          <a:p>
            <a:pPr lvl="1"/>
            <a:r>
              <a:rPr lang="en-US" smtClean="0">
                <a:solidFill>
                  <a:srgbClr val="FF0000"/>
                </a:solidFill>
              </a:rPr>
              <a:t>implicit</a:t>
            </a:r>
            <a:r>
              <a:rPr lang="en-US"/>
              <a:t>, e.g., Checkmate(x)</a:t>
            </a:r>
            <a:endParaRPr lang="en-US"/>
          </a:p>
          <a:p>
            <a:r>
              <a:rPr lang="en-US"/>
              <a:t>4. </a:t>
            </a:r>
            <a:r>
              <a:rPr lang="en-US">
                <a:solidFill>
                  <a:srgbClr val="FF0000"/>
                </a:solidFill>
              </a:rPr>
              <a:t>path cost </a:t>
            </a:r>
            <a:r>
              <a:rPr lang="en-US"/>
              <a:t>(additive)</a:t>
            </a:r>
            <a:endParaRPr lang="en-US"/>
          </a:p>
          <a:p>
            <a:pPr lvl="1"/>
            <a:r>
              <a:rPr lang="en-US" smtClean="0"/>
              <a:t>e.g</a:t>
            </a:r>
            <a:r>
              <a:rPr lang="en-US"/>
              <a:t>., sum of distances, number of actions executed, etc.</a:t>
            </a:r>
            <a:endParaRPr lang="en-US"/>
          </a:p>
          <a:p>
            <a:pPr lvl="1"/>
            <a:r>
              <a:rPr lang="en-US" smtClean="0"/>
              <a:t>c(x,a,y</a:t>
            </a:r>
            <a:r>
              <a:rPr lang="en-US"/>
              <a:t>) is the </a:t>
            </a:r>
            <a:r>
              <a:rPr lang="en-US">
                <a:solidFill>
                  <a:srgbClr val="0070C0"/>
                </a:solidFill>
              </a:rPr>
              <a:t>step cost</a:t>
            </a:r>
            <a:r>
              <a:rPr lang="en-US"/>
              <a:t>, assumed to be ≥ 0</a:t>
            </a:r>
            <a:endParaRPr lang="en-US"/>
          </a:p>
          <a:p>
            <a:r>
              <a:rPr lang="en-US" smtClean="0"/>
              <a:t>A </a:t>
            </a:r>
            <a:r>
              <a:rPr lang="en-US">
                <a:solidFill>
                  <a:srgbClr val="FF0000"/>
                </a:solidFill>
              </a:rPr>
              <a:t>solution</a:t>
            </a:r>
            <a:r>
              <a:rPr lang="en-US"/>
              <a:t> is a sequence of actions leading from the initial state to </a:t>
            </a:r>
            <a:r>
              <a:rPr lang="en-US" smtClean="0"/>
              <a:t>a goal </a:t>
            </a:r>
            <a:r>
              <a:rPr lang="en-US"/>
              <a:t>state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a state 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Real world is absurdly complex</a:t>
            </a:r>
            <a:endParaRPr lang="en-US" sz="2400"/>
          </a:p>
          <a:p>
            <a:pPr lvl="1"/>
            <a:r>
              <a:rPr lang="en-US" sz="2000" smtClean="0"/>
              <a:t>state </a:t>
            </a:r>
            <a:r>
              <a:rPr lang="en-US" sz="2000"/>
              <a:t>space must be </a:t>
            </a:r>
            <a:r>
              <a:rPr lang="en-US" sz="2000">
                <a:solidFill>
                  <a:srgbClr val="FF0000"/>
                </a:solidFill>
              </a:rPr>
              <a:t>abstracted </a:t>
            </a:r>
            <a:r>
              <a:rPr lang="en-US" sz="2000"/>
              <a:t>for problem solving</a:t>
            </a: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(</a:t>
            </a:r>
            <a:r>
              <a:rPr lang="en-US" sz="2400"/>
              <a:t>Abstract) state = set of real states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(</a:t>
            </a:r>
            <a:r>
              <a:rPr lang="en-US" sz="2400"/>
              <a:t>Abstract) action = complex combination of real actions</a:t>
            </a:r>
            <a:endParaRPr lang="en-US" sz="2400"/>
          </a:p>
          <a:p>
            <a:pPr lvl="1"/>
            <a:r>
              <a:rPr lang="en-US" sz="2000" smtClean="0"/>
              <a:t>e.g</a:t>
            </a:r>
            <a:r>
              <a:rPr lang="en-US" sz="2000"/>
              <a:t>., "Arad </a:t>
            </a:r>
            <a:r>
              <a:rPr lang="en-US" sz="2000" smtClean="0"/>
              <a:t>-&gt; Zerind</a:t>
            </a:r>
            <a:r>
              <a:rPr lang="en-US" sz="2000"/>
              <a:t>" represents a complex set of possible </a:t>
            </a:r>
            <a:r>
              <a:rPr lang="en-US" sz="2000" smtClean="0"/>
              <a:t>routes, detours</a:t>
            </a:r>
            <a:r>
              <a:rPr lang="en-US" sz="2000"/>
              <a:t>, rest stops, etc.</a:t>
            </a: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For </a:t>
            </a:r>
            <a:r>
              <a:rPr lang="en-US" sz="2400"/>
              <a:t>guaranteed realizability, </a:t>
            </a:r>
            <a:r>
              <a:rPr lang="en-US" sz="2400">
                <a:solidFill>
                  <a:srgbClr val="0070C0"/>
                </a:solidFill>
              </a:rPr>
              <a:t>any</a:t>
            </a:r>
            <a:r>
              <a:rPr lang="en-US" sz="2400"/>
              <a:t> real state "in Arad“ </a:t>
            </a:r>
            <a:r>
              <a:rPr lang="en-US" sz="2400" smtClean="0"/>
              <a:t>must get </a:t>
            </a:r>
            <a:r>
              <a:rPr lang="en-US" sz="2400"/>
              <a:t>to </a:t>
            </a:r>
            <a:r>
              <a:rPr lang="en-US" sz="2400">
                <a:solidFill>
                  <a:srgbClr val="FF0000"/>
                </a:solidFill>
              </a:rPr>
              <a:t>some</a:t>
            </a:r>
            <a:r>
              <a:rPr lang="en-US" sz="2400"/>
              <a:t> real state "in Zerind"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(</a:t>
            </a:r>
            <a:r>
              <a:rPr lang="en-US" sz="2400"/>
              <a:t>Abstract) solution =</a:t>
            </a:r>
            <a:endParaRPr lang="en-US" sz="2400"/>
          </a:p>
          <a:p>
            <a:pPr lvl="1"/>
            <a:r>
              <a:rPr lang="en-US" sz="2000" smtClean="0"/>
              <a:t>set </a:t>
            </a:r>
            <a:r>
              <a:rPr lang="en-US" sz="2000"/>
              <a:t>of real paths that are solutions in the real world</a:t>
            </a: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Each </a:t>
            </a:r>
            <a:r>
              <a:rPr lang="en-US" sz="2400"/>
              <a:t>abstract action should be "easier" than the original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Vacuum world state space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12433"/>
            <a:ext cx="4569002" cy="1956661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States?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Actions?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Goal test?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Path cost?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262" y="2081212"/>
            <a:ext cx="6541154" cy="3090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Vacuum world state space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90" y="3942414"/>
            <a:ext cx="4802850" cy="1956661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States? </a:t>
            </a:r>
            <a:r>
              <a:rPr lang="en-US" sz="2400" smtClean="0">
                <a:solidFill>
                  <a:schemeClr val="tx1"/>
                </a:solidFill>
              </a:rPr>
              <a:t>Integer dirt and robot location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Actions? </a:t>
            </a:r>
            <a:r>
              <a:rPr lang="en-US" sz="2400" smtClean="0">
                <a:solidFill>
                  <a:schemeClr val="tx1"/>
                </a:solidFill>
              </a:rPr>
              <a:t>Left, Right, Suck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Goal test? </a:t>
            </a:r>
            <a:r>
              <a:rPr lang="en-US" sz="2400" smtClean="0">
                <a:solidFill>
                  <a:schemeClr val="tx1"/>
                </a:solidFill>
              </a:rPr>
              <a:t>No dirt at all locations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Path cost?</a:t>
            </a:r>
            <a:r>
              <a:rPr lang="en-US" sz="2400" smtClean="0">
                <a:solidFill>
                  <a:schemeClr val="tx1"/>
                </a:solidFill>
              </a:rPr>
              <a:t> 1 per action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640" y="2096202"/>
            <a:ext cx="6035040" cy="30903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The 8 puzzle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627620"/>
            <a:ext cx="4419100" cy="2241474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States?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Actions?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Goal test?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Path cost?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339" y="2202188"/>
            <a:ext cx="5498947" cy="28508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The 8 puzzle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42545"/>
            <a:ext cx="7567035" cy="2473246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States? </a:t>
            </a:r>
            <a:r>
              <a:rPr lang="en-US" sz="2400" smtClean="0">
                <a:solidFill>
                  <a:schemeClr val="tx1"/>
                </a:solidFill>
              </a:rPr>
              <a:t>Locations of tiles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Actions? </a:t>
            </a:r>
            <a:r>
              <a:rPr lang="en-US" sz="2400" smtClean="0">
                <a:solidFill>
                  <a:schemeClr val="tx1"/>
                </a:solidFill>
              </a:rPr>
              <a:t>Move bank left, right, up, down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Goal test? </a:t>
            </a:r>
            <a:r>
              <a:rPr lang="en-US" sz="2400" smtClean="0">
                <a:solidFill>
                  <a:schemeClr val="tx1"/>
                </a:solidFill>
              </a:rPr>
              <a:t>= goal state (given)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Path cost?</a:t>
            </a:r>
            <a:r>
              <a:rPr lang="en-US" sz="2400" smtClean="0">
                <a:solidFill>
                  <a:schemeClr val="tx1"/>
                </a:solidFill>
              </a:rPr>
              <a:t> 1 per move</a:t>
            </a:r>
            <a:endParaRPr lang="en-US" sz="2400" smtClean="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chemeClr val="tx1"/>
                </a:solidFill>
              </a:rPr>
              <a:t>Note that: optimal solution of n-Puzzle family is NP-hard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4827" y="1872404"/>
            <a:ext cx="4224091" cy="21899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robotic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792510"/>
            <a:ext cx="10058400" cy="2076583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States?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Actions?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Goal test?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Path cost?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295524"/>
            <a:ext cx="6772888" cy="2651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search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766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smtClean="0"/>
              <a:t>Basic idea:</a:t>
            </a:r>
            <a:endParaRPr lang="en-US" sz="2400" smtClean="0"/>
          </a:p>
          <a:p>
            <a:pPr lvl="1"/>
            <a:r>
              <a:rPr lang="en-US" sz="2200"/>
              <a:t>offline, simulated exploration of state space </a:t>
            </a:r>
            <a:r>
              <a:rPr lang="en-US" sz="2200" smtClean="0"/>
              <a:t>by generating </a:t>
            </a:r>
            <a:r>
              <a:rPr lang="en-US" sz="2200"/>
              <a:t>successors of already-explored </a:t>
            </a:r>
            <a:r>
              <a:rPr lang="en-US" sz="2200" smtClean="0"/>
              <a:t>states </a:t>
            </a:r>
            <a:r>
              <a:rPr lang="en-US" sz="2400" smtClean="0"/>
              <a:t>(a.k.a</a:t>
            </a:r>
            <a:r>
              <a:rPr lang="en-US" sz="2400"/>
              <a:t>.~</a:t>
            </a:r>
            <a:r>
              <a:rPr lang="en-US" sz="2400">
                <a:solidFill>
                  <a:srgbClr val="FF0000"/>
                </a:solidFill>
              </a:rPr>
              <a:t>expanding</a:t>
            </a:r>
            <a:r>
              <a:rPr lang="en-US" sz="2400"/>
              <a:t> states)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365" y="3082586"/>
            <a:ext cx="7925638" cy="2463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987" y="3395247"/>
            <a:ext cx="838200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947729"/>
            <a:ext cx="4601981" cy="26957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287" y="2205037"/>
            <a:ext cx="987742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search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40" y="2518816"/>
            <a:ext cx="9316680" cy="24579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Implementation: general tree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933731"/>
            <a:ext cx="8039100" cy="41289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Implementation: state vs. nodes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302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state</a:t>
            </a:r>
            <a:r>
              <a:rPr lang="en-US"/>
              <a:t> is a (representation of) a physical configuration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smtClean="0"/>
              <a:t>A </a:t>
            </a:r>
            <a:r>
              <a:rPr lang="en-US">
                <a:solidFill>
                  <a:srgbClr val="FF0000"/>
                </a:solidFill>
              </a:rPr>
              <a:t>node</a:t>
            </a:r>
            <a:r>
              <a:rPr lang="en-US"/>
              <a:t> is a data structure constituting part of a search </a:t>
            </a:r>
            <a:r>
              <a:rPr lang="en-US" smtClean="0"/>
              <a:t>tree includes </a:t>
            </a:r>
            <a:r>
              <a:rPr lang="en-US">
                <a:solidFill>
                  <a:srgbClr val="FF0000"/>
                </a:solidFill>
              </a:rPr>
              <a:t>state, parent node, action, path cost</a:t>
            </a:r>
            <a:r>
              <a:rPr lang="en-US"/>
              <a:t> g(x), </a:t>
            </a:r>
            <a:r>
              <a:rPr lang="en-US">
                <a:solidFill>
                  <a:srgbClr val="FF0000"/>
                </a:solidFill>
              </a:rPr>
              <a:t>depth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Content Placeholder 2"/>
          <p:cNvSpPr txBox="1"/>
          <p:nvPr/>
        </p:nvSpPr>
        <p:spPr>
          <a:xfrm>
            <a:off x="1097280" y="5321508"/>
            <a:ext cx="10058400" cy="931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/>
              <a:t>The Expand function creates new nodes, filling in </a:t>
            </a:r>
            <a:r>
              <a:rPr lang="en-US" smtClean="0"/>
              <a:t>the various </a:t>
            </a:r>
            <a:r>
              <a:rPr lang="en-US"/>
              <a:t>fields and using the SuccessorFn of the </a:t>
            </a:r>
            <a:r>
              <a:rPr lang="en-US" smtClean="0"/>
              <a:t>problem to </a:t>
            </a:r>
            <a:r>
              <a:rPr lang="en-US"/>
              <a:t>create the corresponding states.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331" y="2940258"/>
            <a:ext cx="597217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strategies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A search strategy is defined by picking the </a:t>
            </a:r>
            <a:r>
              <a:rPr lang="en-US" sz="2400">
                <a:solidFill>
                  <a:srgbClr val="FF0000"/>
                </a:solidFill>
              </a:rPr>
              <a:t>order of </a:t>
            </a:r>
            <a:r>
              <a:rPr lang="en-US" sz="2400" smtClean="0">
                <a:solidFill>
                  <a:srgbClr val="FF0000"/>
                </a:solidFill>
              </a:rPr>
              <a:t>node expansion</a:t>
            </a:r>
            <a:endParaRPr lang="en-US" sz="240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Strategies </a:t>
            </a:r>
            <a:r>
              <a:rPr lang="en-US" sz="2400"/>
              <a:t>are evaluated along the following dimensions:</a:t>
            </a:r>
            <a:endParaRPr lang="en-US" sz="2400"/>
          </a:p>
          <a:p>
            <a:pPr lvl="1"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completeness</a:t>
            </a:r>
            <a:r>
              <a:rPr lang="en-US" sz="2000"/>
              <a:t>: does it always find a solution if one exists?</a:t>
            </a: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time </a:t>
            </a:r>
            <a:r>
              <a:rPr lang="en-US" sz="2000">
                <a:solidFill>
                  <a:srgbClr val="FF0000"/>
                </a:solidFill>
              </a:rPr>
              <a:t>complexity</a:t>
            </a:r>
            <a:r>
              <a:rPr lang="en-US" sz="2000"/>
              <a:t>: number of nodes generated</a:t>
            </a: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space </a:t>
            </a:r>
            <a:r>
              <a:rPr lang="en-US" sz="2000">
                <a:solidFill>
                  <a:srgbClr val="FF0000"/>
                </a:solidFill>
              </a:rPr>
              <a:t>complexity</a:t>
            </a:r>
            <a:r>
              <a:rPr lang="en-US" sz="2000"/>
              <a:t>: maximum number of nodes in memory</a:t>
            </a: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optimality</a:t>
            </a:r>
            <a:r>
              <a:rPr lang="en-US" sz="2000"/>
              <a:t>: does it always find a least-cost solution?</a:t>
            </a: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Time </a:t>
            </a:r>
            <a:r>
              <a:rPr lang="en-US" sz="2400"/>
              <a:t>and space complexity are measured in terms of</a:t>
            </a:r>
            <a:endParaRPr lang="en-US" sz="2400"/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b</a:t>
            </a:r>
            <a:r>
              <a:rPr lang="en-US" sz="2000"/>
              <a:t>: maximum branching factor of the search tree</a:t>
            </a: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d</a:t>
            </a:r>
            <a:r>
              <a:rPr lang="en-US" sz="2000"/>
              <a:t>: depth of the least-cost solution</a:t>
            </a: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m</a:t>
            </a:r>
            <a:r>
              <a:rPr lang="en-US" sz="2000"/>
              <a:t>: maximum depth of the state space (may be ∞)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Uninformed search strategies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FF0000"/>
                </a:solidFill>
              </a:rPr>
              <a:t>Uninformed</a:t>
            </a:r>
            <a:r>
              <a:rPr lang="en-US" sz="2400"/>
              <a:t> search strategies use only </a:t>
            </a:r>
            <a:r>
              <a:rPr lang="en-US" sz="2400" smtClean="0"/>
              <a:t>the information </a:t>
            </a:r>
            <a:r>
              <a:rPr lang="en-US" sz="2400"/>
              <a:t>available in the </a:t>
            </a:r>
            <a:r>
              <a:rPr lang="en-US" sz="2400" smtClean="0"/>
              <a:t>problem definition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Breadth-first </a:t>
            </a:r>
            <a:r>
              <a:rPr lang="en-US" sz="2400"/>
              <a:t>search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Uniform-cost </a:t>
            </a:r>
            <a:r>
              <a:rPr lang="en-US" sz="2400"/>
              <a:t>search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Depth-first </a:t>
            </a:r>
            <a:r>
              <a:rPr lang="en-US" sz="2400"/>
              <a:t>search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Depth-limited </a:t>
            </a:r>
            <a:r>
              <a:rPr lang="en-US" sz="2400"/>
              <a:t>search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Iterative</a:t>
            </a:r>
            <a:r>
              <a:rPr lang="en-US" sz="2400"/>
              <a:t> </a:t>
            </a:r>
            <a:r>
              <a:rPr lang="en-US" sz="2400" smtClean="0"/>
              <a:t>deepening </a:t>
            </a:r>
            <a:r>
              <a:rPr lang="en-US" sz="2400"/>
              <a:t>search</a:t>
            </a:r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8379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shallowest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is a FIFO queue, i.e., new successors </a:t>
            </a:r>
            <a:r>
              <a:rPr lang="en-US" sz="2200" smtClean="0"/>
              <a:t>go at </a:t>
            </a:r>
            <a:r>
              <a:rPr lang="en-US" sz="2200"/>
              <a:t>end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0" y="2271501"/>
            <a:ext cx="49339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8379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shallowest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is a FIFO queue, i.e., new successors </a:t>
            </a:r>
            <a:r>
              <a:rPr lang="en-US" sz="2200" smtClean="0"/>
              <a:t>go at </a:t>
            </a:r>
            <a:r>
              <a:rPr lang="en-US" sz="2200"/>
              <a:t>end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1255" y="2148356"/>
            <a:ext cx="492442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8379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shallowest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is a FIFO queue, i.e., new successors </a:t>
            </a:r>
            <a:r>
              <a:rPr lang="en-US" sz="2200" smtClean="0"/>
              <a:t>go at </a:t>
            </a:r>
            <a:r>
              <a:rPr lang="en-US" sz="2200"/>
              <a:t>end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75" y="2796118"/>
            <a:ext cx="67818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 from lecture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smtClean="0"/>
              <a:t>Introduction</a:t>
            </a:r>
            <a:endParaRPr lang="en-US" sz="2400" smtClean="0"/>
          </a:p>
          <a:p>
            <a:pPr>
              <a:buFont typeface="Courier New" pitchFamily="49" charset="0"/>
              <a:buChar char="o"/>
            </a:pPr>
            <a:r>
              <a:rPr lang="en-US" sz="2400" smtClean="0"/>
              <a:t>Agents</a:t>
            </a:r>
            <a:endParaRPr lang="en-US" sz="2400" smtClean="0"/>
          </a:p>
          <a:p>
            <a:pPr>
              <a:buFont typeface="Courier New" pitchFamily="49" charset="0"/>
              <a:buChar char="o"/>
            </a:pPr>
            <a:r>
              <a:rPr lang="en-US" sz="2400" smtClean="0"/>
              <a:t>PEAS</a:t>
            </a:r>
            <a:endParaRPr lang="en-US" sz="2400" smtClean="0"/>
          </a:p>
          <a:p>
            <a:pPr>
              <a:buFont typeface="Courier New" pitchFamily="49" charset="0"/>
              <a:buChar char="o"/>
            </a:pPr>
            <a:r>
              <a:rPr lang="en-US" sz="2400" smtClean="0"/>
              <a:t>Environment</a:t>
            </a:r>
            <a:endParaRPr lang="en-US" sz="2400" smtClean="0"/>
          </a:p>
          <a:p>
            <a:pPr>
              <a:buFont typeface="Courier New" pitchFamily="49" charset="0"/>
              <a:buChar char="o"/>
            </a:pPr>
            <a:endParaRPr lang="en-US" sz="2400"/>
          </a:p>
          <a:p>
            <a:pPr>
              <a:buFont typeface="Courier New" pitchFamily="49" charset="0"/>
              <a:buChar char="o"/>
            </a:pPr>
            <a:r>
              <a:rPr lang="en-US" sz="2400" smtClean="0"/>
              <a:t>Rational Agents – F : mapping P* to A</a:t>
            </a:r>
            <a:endParaRPr lang="en-US" sz="2400" smtClean="0"/>
          </a:p>
          <a:p>
            <a:pPr>
              <a:buFont typeface="Courier New" pitchFamily="49" charset="0"/>
              <a:buChar char="o"/>
            </a:pPr>
            <a:r>
              <a:rPr lang="en-US" sz="2400" smtClean="0"/>
              <a:t>Agent architectures: reflex, model, learning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8379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shallowest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is a FIFO queue, i.e., new successors </a:t>
            </a:r>
            <a:r>
              <a:rPr lang="en-US" sz="2200" smtClean="0"/>
              <a:t>go at </a:t>
            </a:r>
            <a:r>
              <a:rPr lang="en-US" sz="2200"/>
              <a:t>end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805" y="2323889"/>
            <a:ext cx="547687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breadth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rgbClr val="FF0000"/>
                </a:solidFill>
              </a:rPr>
              <a:t>Complete?</a:t>
            </a:r>
            <a:endParaRPr lang="en-US" sz="28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rgbClr val="FF0000"/>
                </a:solidFill>
              </a:rPr>
              <a:t>Time?</a:t>
            </a:r>
            <a:endParaRPr lang="en-US" sz="28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rgbClr val="FF0000"/>
                </a:solidFill>
              </a:rPr>
              <a:t>Space?</a:t>
            </a:r>
            <a:endParaRPr lang="en-US" sz="28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smtClean="0">
                <a:solidFill>
                  <a:srgbClr val="FF0000"/>
                </a:solidFill>
              </a:rPr>
              <a:t>Optimal?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cost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smtClean="0"/>
              <a:t>Expand least-cost unexpanded node</a:t>
            </a:r>
            <a:endParaRPr lang="en-US" sz="2400" smtClean="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Implementation:</a:t>
            </a:r>
            <a:endParaRPr lang="en-US" sz="2400" smtClean="0"/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Fringe = queue ordered by path cost</a:t>
            </a:r>
            <a:endParaRPr lang="en-US" sz="2000" smtClean="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Equivalent to breadth-first if step costs all equal</a:t>
            </a:r>
            <a:endParaRPr lang="en-US" sz="2400" smtClean="0"/>
          </a:p>
          <a:p>
            <a:endParaRPr lang="en-US" sz="2400"/>
          </a:p>
          <a:p>
            <a:r>
              <a:rPr lang="en-US" sz="2400" smtClean="0">
                <a:solidFill>
                  <a:srgbClr val="FF0000"/>
                </a:solidFill>
              </a:rPr>
              <a:t>Complete?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Time?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Space?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Optimal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596" y="2405296"/>
            <a:ext cx="58102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311" y="2200064"/>
            <a:ext cx="584835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0003" y="2098623"/>
            <a:ext cx="58388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755" y="2195301"/>
            <a:ext cx="58769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4955" y="2176251"/>
            <a:ext cx="58007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9255" y="1992193"/>
            <a:ext cx="568642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8425" y="2209589"/>
            <a:ext cx="596265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smtClean="0"/>
              <a:t>Problem solving agents</a:t>
            </a:r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Problem types</a:t>
            </a:r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Problem formulation</a:t>
            </a:r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Example problems</a:t>
            </a:r>
            <a:endParaRPr lang="en-US" sz="2400" smtClean="0"/>
          </a:p>
          <a:p>
            <a:pPr>
              <a:buFont typeface="Wingdings" pitchFamily="2" charset="2"/>
              <a:buChar char="Ø"/>
            </a:pPr>
            <a:r>
              <a:rPr lang="en-US" sz="2400" smtClean="0"/>
              <a:t>Basic search algorithms</a:t>
            </a:r>
            <a:endParaRPr 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597" y="2200064"/>
            <a:ext cx="57912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04231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Expand deepest unexpanded node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Implementation</a:t>
            </a:r>
            <a:r>
              <a:rPr lang="en-US" sz="2400">
                <a:solidFill>
                  <a:srgbClr val="0070C0"/>
                </a:solidFill>
              </a:rPr>
              <a:t>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fringe </a:t>
            </a:r>
            <a:r>
              <a:rPr lang="en-US" sz="2200"/>
              <a:t>= LIFO queue, i.e., put successors at front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1678" y="2411519"/>
            <a:ext cx="569595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depth first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Complete?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Time?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Space?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Optimal?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limited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12259"/>
          </a:xfrm>
        </p:spPr>
        <p:txBody>
          <a:bodyPr/>
          <a:lstStyle/>
          <a:p>
            <a:r>
              <a:rPr lang="en-US"/>
              <a:t>= depth-first search with depth limit l,</a:t>
            </a:r>
            <a:endParaRPr lang="en-US"/>
          </a:p>
          <a:p>
            <a:r>
              <a:rPr lang="en-US"/>
              <a:t>i.e., nodes at depth l have no successors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167" y="2722198"/>
            <a:ext cx="72866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2209800"/>
            <a:ext cx="86296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978" y="2628822"/>
            <a:ext cx="5705694" cy="8488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428407"/>
            <a:ext cx="9121968" cy="101831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928" y="2196860"/>
            <a:ext cx="8653072" cy="238942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142" y="1926782"/>
            <a:ext cx="844867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317" y="1888760"/>
            <a:ext cx="8696325" cy="4317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solving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170" y="2100887"/>
            <a:ext cx="7206105" cy="380523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Complete?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Time?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Space?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Optimal?</a:t>
            </a:r>
            <a:endParaRPr lang="en-US" sz="2400" smtClean="0">
              <a:solidFill>
                <a:srgbClr val="FF0000"/>
              </a:solidFill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algorithms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682" y="2176853"/>
            <a:ext cx="8667596" cy="247009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Repeated states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2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Failure to detect repeated states can turn </a:t>
            </a:r>
            <a:r>
              <a:rPr lang="en-US" sz="2400" smtClean="0"/>
              <a:t>a linear </a:t>
            </a:r>
            <a:r>
              <a:rPr lang="en-US" sz="2400"/>
              <a:t>problem into an exponential one!</a:t>
            </a:r>
            <a:endParaRPr lang="en-US" sz="2400"/>
          </a:p>
          <a:p>
            <a:pPr>
              <a:buFont typeface="Wingdings" pitchFamily="2" charset="2"/>
              <a:buChar char="§"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999" y="2758190"/>
            <a:ext cx="8337420" cy="240054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867368"/>
            <a:ext cx="87249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Search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615" y="2078870"/>
            <a:ext cx="7355786" cy="402212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/>
              <a:t>Problem formulation usually requires abstracting away </a:t>
            </a:r>
            <a:r>
              <a:rPr lang="en-US" sz="2400" smtClean="0"/>
              <a:t>realworld details </a:t>
            </a:r>
            <a:r>
              <a:rPr lang="en-US" sz="2400"/>
              <a:t>to define a state space that can feasibly </a:t>
            </a:r>
            <a:r>
              <a:rPr lang="en-US" sz="2400" smtClean="0"/>
              <a:t>be explored</a:t>
            </a:r>
            <a:endParaRPr lang="en-US" sz="2400"/>
          </a:p>
          <a:p>
            <a:pPr>
              <a:buFont typeface="Wingdings" pitchFamily="2" charset="2"/>
              <a:buChar char="§"/>
            </a:pP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Variety </a:t>
            </a:r>
            <a:r>
              <a:rPr lang="en-US" sz="2400"/>
              <a:t>of uninformed search strategies</a:t>
            </a:r>
            <a:endParaRPr lang="en-US" sz="2400"/>
          </a:p>
          <a:p>
            <a:pPr>
              <a:buFont typeface="Wingdings" pitchFamily="2" charset="2"/>
              <a:buChar char="§"/>
            </a:pP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/>
              <a:t>Iterative </a:t>
            </a:r>
            <a:r>
              <a:rPr lang="en-US" sz="2400"/>
              <a:t>deepening search uses only linear space and </a:t>
            </a:r>
            <a:r>
              <a:rPr lang="en-US" sz="2400" smtClean="0"/>
              <a:t>not much </a:t>
            </a:r>
            <a:r>
              <a:rPr lang="en-US" sz="2400"/>
              <a:t>more time than other uninformed algorithms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Romania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/>
              <a:t>On holiday in Romania; currently in Arad.</a:t>
            </a:r>
            <a:endParaRPr lang="en-US" sz="2400"/>
          </a:p>
          <a:p>
            <a:pPr>
              <a:buFont typeface="Courier New" pitchFamily="49" charset="0"/>
              <a:buChar char="o"/>
            </a:pPr>
            <a:r>
              <a:rPr lang="en-US" sz="2400" smtClean="0"/>
              <a:t>Flight </a:t>
            </a:r>
            <a:r>
              <a:rPr lang="en-US" sz="2400"/>
              <a:t>leaves tomorrow from Bucharest</a:t>
            </a:r>
            <a:endParaRPr lang="en-US" sz="2400"/>
          </a:p>
          <a:p>
            <a:pPr>
              <a:buFont typeface="Courier New" pitchFamily="49" charset="0"/>
              <a:buChar char="o"/>
            </a:pPr>
            <a:r>
              <a:rPr lang="en-US" sz="2400" smtClean="0">
                <a:solidFill>
                  <a:srgbClr val="0070C0"/>
                </a:solidFill>
              </a:rPr>
              <a:t>Formulate </a:t>
            </a:r>
            <a:r>
              <a:rPr lang="en-US" sz="2400">
                <a:solidFill>
                  <a:srgbClr val="0070C0"/>
                </a:solidFill>
              </a:rPr>
              <a:t>goal: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smtClean="0"/>
              <a:t>be </a:t>
            </a:r>
            <a:r>
              <a:rPr lang="en-US" sz="2000"/>
              <a:t>in Bucharest</a:t>
            </a:r>
            <a:endParaRPr lang="en-US" sz="2000"/>
          </a:p>
          <a:p>
            <a:pPr>
              <a:buFont typeface="Courier New" pitchFamily="49" charset="0"/>
              <a:buChar char="o"/>
            </a:pPr>
            <a:r>
              <a:rPr lang="en-US" sz="2400" smtClean="0">
                <a:solidFill>
                  <a:srgbClr val="0070C0"/>
                </a:solidFill>
              </a:rPr>
              <a:t>Formulate </a:t>
            </a:r>
            <a:r>
              <a:rPr lang="en-US" sz="2400">
                <a:solidFill>
                  <a:srgbClr val="0070C0"/>
                </a:solidFill>
              </a:rPr>
              <a:t>problem: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smtClean="0">
                <a:solidFill>
                  <a:srgbClr val="FF0000"/>
                </a:solidFill>
              </a:rPr>
              <a:t>states</a:t>
            </a:r>
            <a:r>
              <a:rPr lang="en-US" sz="2000"/>
              <a:t>: various cities</a:t>
            </a:r>
            <a:endParaRPr lang="en-US" sz="2000"/>
          </a:p>
          <a:p>
            <a:pPr lvl="1">
              <a:buFont typeface="Courier New" pitchFamily="49" charset="0"/>
              <a:buChar char="o"/>
            </a:pPr>
            <a:r>
              <a:rPr lang="en-US" sz="2000" smtClean="0">
                <a:solidFill>
                  <a:srgbClr val="FF0000"/>
                </a:solidFill>
              </a:rPr>
              <a:t>actions</a:t>
            </a:r>
            <a:r>
              <a:rPr lang="en-US" sz="2000"/>
              <a:t>: drive between cities</a:t>
            </a:r>
            <a:endParaRPr lang="en-US" sz="2000"/>
          </a:p>
          <a:p>
            <a:pPr>
              <a:buFont typeface="Courier New" pitchFamily="49" charset="0"/>
              <a:buChar char="o"/>
            </a:pPr>
            <a:r>
              <a:rPr lang="en-US" sz="2400" smtClean="0">
                <a:solidFill>
                  <a:srgbClr val="0070C0"/>
                </a:solidFill>
              </a:rPr>
              <a:t>Find </a:t>
            </a:r>
            <a:r>
              <a:rPr lang="en-US" sz="2400">
                <a:solidFill>
                  <a:srgbClr val="0070C0"/>
                </a:solidFill>
              </a:rPr>
              <a:t>solution:</a:t>
            </a:r>
            <a:endParaRPr lang="en-US" sz="2400">
              <a:solidFill>
                <a:srgbClr val="0070C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smtClean="0"/>
              <a:t>Sequence </a:t>
            </a:r>
            <a:r>
              <a:rPr lang="en-US" sz="2000"/>
              <a:t>of cities, e.g., Arad, Sibiu, Fagaras, Bucharest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Romania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947394"/>
            <a:ext cx="710565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Deterministic, fully observable</a:t>
            </a:r>
            <a:r>
              <a:rPr lang="en-US" sz="2400"/>
              <a:t> </a:t>
            </a:r>
            <a:r>
              <a:rPr lang="en-US" sz="2400" smtClean="0"/>
              <a:t>-&gt; </a:t>
            </a:r>
            <a:r>
              <a:rPr lang="en-US" sz="2400">
                <a:solidFill>
                  <a:srgbClr val="FF0000"/>
                </a:solidFill>
              </a:rPr>
              <a:t>single-state problem</a:t>
            </a:r>
            <a:endParaRPr lang="en-US" sz="2400">
              <a:solidFill>
                <a:srgbClr val="FF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smtClean="0"/>
              <a:t>Agent </a:t>
            </a:r>
            <a:r>
              <a:rPr lang="en-US" sz="2200"/>
              <a:t>knows exactly which state it will be in; solution is a sequence</a:t>
            </a:r>
            <a:endParaRPr lang="en-US" sz="22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Non-observable </a:t>
            </a:r>
            <a:r>
              <a:rPr lang="en-US" sz="2400" smtClean="0"/>
              <a:t>-&gt; </a:t>
            </a:r>
            <a:r>
              <a:rPr lang="en-US" sz="2400">
                <a:solidFill>
                  <a:srgbClr val="FF0000"/>
                </a:solidFill>
              </a:rPr>
              <a:t>sensorless problem (</a:t>
            </a:r>
            <a:r>
              <a:rPr lang="en-US" sz="2400" smtClean="0">
                <a:solidFill>
                  <a:srgbClr val="FF0000"/>
                </a:solidFill>
              </a:rPr>
              <a:t>conformant problem</a:t>
            </a:r>
            <a:r>
              <a:rPr lang="en-US" sz="2400">
                <a:solidFill>
                  <a:srgbClr val="FF0000"/>
                </a:solidFill>
              </a:rPr>
              <a:t>)</a:t>
            </a:r>
            <a:endParaRPr lang="en-US" sz="2400">
              <a:solidFill>
                <a:srgbClr val="FF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smtClean="0"/>
              <a:t>Agent </a:t>
            </a:r>
            <a:r>
              <a:rPr lang="en-US" sz="2200"/>
              <a:t>may have no idea where it is; solution is a sequence</a:t>
            </a:r>
            <a:endParaRPr lang="en-US" sz="22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Nondeterministic </a:t>
            </a:r>
            <a:r>
              <a:rPr lang="en-US" sz="2400">
                <a:solidFill>
                  <a:srgbClr val="0070C0"/>
                </a:solidFill>
              </a:rPr>
              <a:t>and/or partially observable </a:t>
            </a:r>
            <a:r>
              <a:rPr lang="en-US" sz="2400" smtClean="0"/>
              <a:t>-&gt; </a:t>
            </a:r>
            <a:r>
              <a:rPr lang="en-US" sz="2400" smtClean="0">
                <a:solidFill>
                  <a:srgbClr val="FF0000"/>
                </a:solidFill>
              </a:rPr>
              <a:t>contingency problem</a:t>
            </a:r>
            <a:endParaRPr lang="en-US" sz="2400">
              <a:solidFill>
                <a:srgbClr val="FF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smtClean="0"/>
              <a:t>percepts </a:t>
            </a:r>
            <a:r>
              <a:rPr lang="en-US" sz="2200"/>
              <a:t>provide </a:t>
            </a:r>
            <a:r>
              <a:rPr lang="en-US" sz="2200">
                <a:solidFill>
                  <a:srgbClr val="FF0000"/>
                </a:solidFill>
              </a:rPr>
              <a:t>new</a:t>
            </a:r>
            <a:r>
              <a:rPr lang="en-US" sz="2200"/>
              <a:t> information about current state</a:t>
            </a:r>
            <a:endParaRPr lang="en-US" sz="2200"/>
          </a:p>
          <a:p>
            <a:pPr lvl="1">
              <a:buFont typeface="Courier New" pitchFamily="49" charset="0"/>
              <a:buChar char="o"/>
            </a:pPr>
            <a:r>
              <a:rPr lang="en-US" sz="2200" smtClean="0"/>
              <a:t>often </a:t>
            </a:r>
            <a:r>
              <a:rPr lang="en-US" sz="2200">
                <a:solidFill>
                  <a:srgbClr val="FF0000"/>
                </a:solidFill>
              </a:rPr>
              <a:t>interleave</a:t>
            </a:r>
            <a:r>
              <a:rPr lang="en-US" sz="2200"/>
              <a:t> search, execution</a:t>
            </a:r>
            <a:endParaRPr lang="en-US" sz="22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Unknown </a:t>
            </a:r>
            <a:r>
              <a:rPr lang="en-US" sz="2400">
                <a:solidFill>
                  <a:srgbClr val="0070C0"/>
                </a:solidFill>
              </a:rPr>
              <a:t>state space</a:t>
            </a:r>
            <a:r>
              <a:rPr lang="en-US" sz="2400"/>
              <a:t> </a:t>
            </a:r>
            <a:r>
              <a:rPr lang="en-US" sz="2400" smtClean="0"/>
              <a:t>-&gt; </a:t>
            </a:r>
            <a:r>
              <a:rPr lang="en-US" sz="2400" smtClean="0">
                <a:solidFill>
                  <a:srgbClr val="FF0000"/>
                </a:solidFill>
              </a:rPr>
              <a:t>eploration problem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vacuum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09828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Single-state</a:t>
            </a:r>
            <a:r>
              <a:rPr lang="en-US" sz="2400"/>
              <a:t>, start in #5.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/>
              <a:t>? [</a:t>
            </a:r>
            <a:r>
              <a:rPr lang="en-US" sz="2400" i="1"/>
              <a:t>Right, Suck</a:t>
            </a:r>
            <a:r>
              <a:rPr lang="en-US" sz="2400"/>
              <a:t>]</a:t>
            </a: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Sensorless</a:t>
            </a:r>
            <a:r>
              <a:rPr lang="en-US" sz="2400"/>
              <a:t>, start in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{</a:t>
            </a:r>
            <a:r>
              <a:rPr lang="en-US" sz="2400" i="1"/>
              <a:t>1,2,3,4,5,6,7,8</a:t>
            </a:r>
            <a:r>
              <a:rPr lang="en-US" sz="2400"/>
              <a:t>} e.g.,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Right goes to {</a:t>
            </a:r>
            <a:r>
              <a:rPr lang="en-US" sz="2400" i="1"/>
              <a:t>2,4,6,8</a:t>
            </a: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Solution</a:t>
            </a:r>
            <a:r>
              <a:rPr lang="en-US" sz="2400"/>
              <a:t>?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7133" y="2048032"/>
            <a:ext cx="3736454" cy="3369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7338</Words>
  <Application>Kingsoft Office WPP</Application>
  <PresentationFormat>Widescreen</PresentationFormat>
  <Paragraphs>351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Retrospect</vt:lpstr>
      <vt:lpstr>Solving problems by searching</vt:lpstr>
      <vt:lpstr>References</vt:lpstr>
      <vt:lpstr>Recap from lecture 1</vt:lpstr>
      <vt:lpstr>Outline</vt:lpstr>
      <vt:lpstr>Problem-solving agents</vt:lpstr>
      <vt:lpstr>Example: Romania</vt:lpstr>
      <vt:lpstr>Example: Romania</vt:lpstr>
      <vt:lpstr>Problem types</vt:lpstr>
      <vt:lpstr>Example: vacuum world</vt:lpstr>
      <vt:lpstr>Example: vacuum world</vt:lpstr>
      <vt:lpstr>Example: vacuum world</vt:lpstr>
      <vt:lpstr>Single-state problem formulation</vt:lpstr>
      <vt:lpstr>Selecting a state space</vt:lpstr>
      <vt:lpstr>Vacuum world state space graph</vt:lpstr>
      <vt:lpstr>Vacuum world state space graph</vt:lpstr>
      <vt:lpstr>Example: The 8-puzzle</vt:lpstr>
      <vt:lpstr>Example: The 8-puzzle</vt:lpstr>
      <vt:lpstr>Example: robotic assembly</vt:lpstr>
      <vt:lpstr>Tree search algorithms</vt:lpstr>
      <vt:lpstr>Tree search example</vt:lpstr>
      <vt:lpstr>Tree search example</vt:lpstr>
      <vt:lpstr>Tree search example</vt:lpstr>
      <vt:lpstr>Implementation: general tree search</vt:lpstr>
      <vt:lpstr>Implementation: state vs. nodes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Summary of algorithms</vt:lpstr>
      <vt:lpstr>Repeated states</vt:lpstr>
      <vt:lpstr>Graph search</vt:lpstr>
      <vt:lpstr>Bidirectional Search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Anh-Cuong Le</dc:creator>
  <cp:lastModifiedBy>nmt</cp:lastModifiedBy>
  <cp:revision>87</cp:revision>
  <dcterms:created xsi:type="dcterms:W3CDTF">2016-01-12T23:55:19Z</dcterms:created>
  <dcterms:modified xsi:type="dcterms:W3CDTF">2016-01-12T23:55:19Z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1033-10.1.0.5444</vt:lpwstr>
  </property>
</Properties>
</file>