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56"/>
  </p:notesMasterIdLst>
  <p:sldIdLst>
    <p:sldId id="256" r:id="rId2"/>
    <p:sldId id="268" r:id="rId3"/>
    <p:sldId id="269" r:id="rId4"/>
    <p:sldId id="257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2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728F-6B81-4F3E-BC6E-94E94F82CC04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028D2-97C0-4458-8514-7988C65C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2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2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0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6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2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6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4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9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0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2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Informed search algorithms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3</a:t>
            </a:r>
          </a:p>
          <a:p>
            <a:r>
              <a:rPr lang="en-US" smtClean="0"/>
              <a:t>Chapter 4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57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best-first search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186" y="2622575"/>
            <a:ext cx="6680707" cy="17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1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best-first search example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366" y="2455342"/>
            <a:ext cx="7070227" cy="210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7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best-first search example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340" y="2209800"/>
            <a:ext cx="6497947" cy="258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4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Greedy best-first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40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FF0000"/>
                </a:solidFill>
              </a:rPr>
              <a:t>Complete?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FF0000"/>
                </a:solidFill>
              </a:rPr>
              <a:t>Time?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FF0000"/>
                </a:solidFill>
              </a:rPr>
              <a:t>Space?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FF0000"/>
                </a:solidFill>
              </a:rPr>
              <a:t>Optimal?</a:t>
            </a:r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61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Idea: avoid expanding paths that are </a:t>
            </a:r>
            <a:r>
              <a:rPr lang="en-US" sz="2400" smtClean="0"/>
              <a:t>already expensive</a:t>
            </a:r>
            <a:endParaRPr lang="en-US" sz="2400"/>
          </a:p>
          <a:p>
            <a:endParaRPr lang="pt-BR" sz="2400"/>
          </a:p>
          <a:p>
            <a:r>
              <a:rPr lang="pt-BR" sz="2400" smtClean="0"/>
              <a:t>Evaluation </a:t>
            </a:r>
            <a:r>
              <a:rPr lang="pt-BR" sz="2400"/>
              <a:t>function </a:t>
            </a:r>
            <a:r>
              <a:rPr lang="pt-BR" sz="2400" i="1">
                <a:solidFill>
                  <a:srgbClr val="0070C0"/>
                </a:solidFill>
              </a:rPr>
              <a:t>f(n) = g(n) + h(n)</a:t>
            </a:r>
          </a:p>
          <a:p>
            <a:endParaRPr lang="en-US" sz="2400"/>
          </a:p>
          <a:p>
            <a:r>
              <a:rPr lang="en-US" sz="2400" i="1" smtClean="0">
                <a:solidFill>
                  <a:srgbClr val="0070C0"/>
                </a:solidFill>
              </a:rPr>
              <a:t>g(n</a:t>
            </a:r>
            <a:r>
              <a:rPr lang="en-US" sz="2400" i="1">
                <a:solidFill>
                  <a:srgbClr val="0070C0"/>
                </a:solidFill>
              </a:rPr>
              <a:t>)</a:t>
            </a:r>
            <a:r>
              <a:rPr lang="en-US" sz="2400"/>
              <a:t> = cost so far to reach n</a:t>
            </a:r>
          </a:p>
          <a:p>
            <a:r>
              <a:rPr lang="en-US" sz="2400" i="1" smtClean="0">
                <a:solidFill>
                  <a:srgbClr val="0070C0"/>
                </a:solidFill>
              </a:rPr>
              <a:t>h(n</a:t>
            </a:r>
            <a:r>
              <a:rPr lang="en-US" sz="2400" i="1">
                <a:solidFill>
                  <a:srgbClr val="0070C0"/>
                </a:solidFill>
              </a:rPr>
              <a:t>)</a:t>
            </a:r>
            <a:r>
              <a:rPr lang="en-US" sz="2400"/>
              <a:t> = estimated cost from n to goal</a:t>
            </a:r>
          </a:p>
          <a:p>
            <a:r>
              <a:rPr lang="en-US" sz="2400" i="1" smtClean="0">
                <a:solidFill>
                  <a:srgbClr val="0070C0"/>
                </a:solidFill>
              </a:rPr>
              <a:t>f(n</a:t>
            </a:r>
            <a:r>
              <a:rPr lang="en-US" sz="2400" i="1">
                <a:solidFill>
                  <a:srgbClr val="0070C0"/>
                </a:solidFill>
              </a:rPr>
              <a:t>)</a:t>
            </a:r>
            <a:r>
              <a:rPr lang="en-US" sz="2400"/>
              <a:t> = estimated total cost of path through </a:t>
            </a:r>
            <a:r>
              <a:rPr lang="en-US" sz="2400" smtClean="0"/>
              <a:t>n to goal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53026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095" y="2347521"/>
            <a:ext cx="16764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97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 example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647" y="2353456"/>
            <a:ext cx="5621906" cy="141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91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 example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63" y="2218545"/>
            <a:ext cx="7357699" cy="20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74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 example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280" y="2183230"/>
            <a:ext cx="6473096" cy="232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22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 example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273" y="2113613"/>
            <a:ext cx="6799390" cy="23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2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http://www.comp.nus.edu.sg/~kanmy/courses/3243_2010/syllabus.html</a:t>
            </a:r>
          </a:p>
        </p:txBody>
      </p:sp>
    </p:spTree>
    <p:extLst>
      <p:ext uri="{BB962C8B-B14F-4D97-AF65-F5344CB8AC3E}">
        <p14:creationId xmlns:p14="http://schemas.microsoft.com/office/powerpoint/2010/main" val="3875507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087" y="2054588"/>
            <a:ext cx="6834811" cy="29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11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Admissible heuristics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A heuristic </a:t>
            </a:r>
            <a:r>
              <a:rPr lang="en-US" sz="2400" i="1"/>
              <a:t>h(n)</a:t>
            </a:r>
            <a:r>
              <a:rPr lang="en-US" sz="2400"/>
              <a:t> is </a:t>
            </a:r>
            <a:r>
              <a:rPr lang="en-US" sz="2400">
                <a:solidFill>
                  <a:srgbClr val="FF0000"/>
                </a:solidFill>
              </a:rPr>
              <a:t>admissible</a:t>
            </a:r>
            <a:r>
              <a:rPr lang="en-US" sz="2400"/>
              <a:t> if for every </a:t>
            </a:r>
            <a:r>
              <a:rPr lang="en-US" sz="2400"/>
              <a:t>node </a:t>
            </a:r>
            <a:r>
              <a:rPr lang="en-US" sz="2400" i="1" smtClean="0"/>
              <a:t>n</a:t>
            </a:r>
            <a:r>
              <a:rPr lang="en-US" sz="2400" smtClean="0"/>
              <a:t>, </a:t>
            </a:r>
            <a:r>
              <a:rPr lang="en-US" sz="2400" i="1" smtClean="0"/>
              <a:t>h(n</a:t>
            </a:r>
            <a:r>
              <a:rPr lang="en-US" sz="2400" i="1"/>
              <a:t>) ≤ h*(n)</a:t>
            </a:r>
            <a:r>
              <a:rPr lang="en-US" sz="2400"/>
              <a:t>, where </a:t>
            </a:r>
            <a:r>
              <a:rPr lang="en-US" sz="2400" i="1"/>
              <a:t>h*(n)</a:t>
            </a:r>
            <a:r>
              <a:rPr lang="en-US" sz="2400"/>
              <a:t> is the </a:t>
            </a:r>
            <a:r>
              <a:rPr lang="en-US" sz="2400">
                <a:solidFill>
                  <a:srgbClr val="FF0000"/>
                </a:solidFill>
              </a:rPr>
              <a:t>true</a:t>
            </a:r>
            <a:r>
              <a:rPr lang="en-US" sz="2400"/>
              <a:t> cost </a:t>
            </a:r>
            <a:r>
              <a:rPr lang="en-US" sz="2400"/>
              <a:t>to </a:t>
            </a:r>
            <a:r>
              <a:rPr lang="en-US" sz="2400" smtClean="0"/>
              <a:t>reach the </a:t>
            </a:r>
            <a:r>
              <a:rPr lang="en-US" sz="2400"/>
              <a:t>goal state from </a:t>
            </a:r>
            <a:r>
              <a:rPr lang="en-US" sz="2400" i="1"/>
              <a:t>n</a:t>
            </a:r>
            <a:r>
              <a:rPr lang="en-US" sz="240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An </a:t>
            </a:r>
            <a:r>
              <a:rPr lang="en-US" sz="2400"/>
              <a:t>admissible heuristic </a:t>
            </a:r>
            <a:r>
              <a:rPr lang="en-US" sz="2400">
                <a:solidFill>
                  <a:srgbClr val="FF0000"/>
                </a:solidFill>
              </a:rPr>
              <a:t>never </a:t>
            </a:r>
            <a:r>
              <a:rPr lang="en-US" sz="2400">
                <a:solidFill>
                  <a:srgbClr val="FF0000"/>
                </a:solidFill>
              </a:rPr>
              <a:t>overestimates</a:t>
            </a:r>
            <a:r>
              <a:rPr lang="en-US" sz="2400"/>
              <a:t> </a:t>
            </a:r>
            <a:r>
              <a:rPr lang="en-US" sz="2400" smtClean="0"/>
              <a:t>the cost </a:t>
            </a:r>
            <a:r>
              <a:rPr lang="en-US" sz="2400"/>
              <a:t>to reach the goal, i.e., it is </a:t>
            </a:r>
            <a:r>
              <a:rPr lang="en-US" sz="2400">
                <a:solidFill>
                  <a:srgbClr val="FF0000"/>
                </a:solidFill>
              </a:rPr>
              <a:t>optimistic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Example</a:t>
            </a:r>
            <a:r>
              <a:rPr lang="en-US" sz="2400"/>
              <a:t>: hSLD(n) (never overestimates </a:t>
            </a:r>
            <a:r>
              <a:rPr lang="en-US" sz="2400"/>
              <a:t>the </a:t>
            </a:r>
            <a:r>
              <a:rPr lang="en-US" sz="2400" smtClean="0"/>
              <a:t>actual road </a:t>
            </a:r>
            <a:r>
              <a:rPr lang="en-US" sz="2400"/>
              <a:t>distance)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Theorem</a:t>
            </a:r>
            <a:r>
              <a:rPr lang="en-US" sz="2400">
                <a:solidFill>
                  <a:srgbClr val="0070C0"/>
                </a:solidFill>
              </a:rPr>
              <a:t>:</a:t>
            </a:r>
            <a:r>
              <a:rPr lang="en-US" sz="2400"/>
              <a:t> If h(n) is admissible, A* </a:t>
            </a:r>
            <a:r>
              <a:rPr lang="en-US" sz="2400"/>
              <a:t>using </a:t>
            </a:r>
            <a:r>
              <a:rPr lang="en-US" sz="2400" smtClean="0"/>
              <a:t>TREE-SEARCH is </a:t>
            </a:r>
            <a:r>
              <a:rPr lang="en-US" sz="2400"/>
              <a:t>optimal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13137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Optimality of A* (proof)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Suppose some suboptimal goal G2 has been generated and is </a:t>
            </a:r>
            <a:r>
              <a:rPr lang="en-US"/>
              <a:t>in </a:t>
            </a:r>
            <a:r>
              <a:rPr lang="en-US" smtClean="0"/>
              <a:t>the fringe</a:t>
            </a:r>
            <a:r>
              <a:rPr lang="en-US"/>
              <a:t>. Let n be </a:t>
            </a:r>
            <a:r>
              <a:rPr lang="en-US"/>
              <a:t>an </a:t>
            </a:r>
            <a:r>
              <a:rPr lang="en-US" smtClean="0"/>
              <a:t>unexpanded </a:t>
            </a:r>
            <a:r>
              <a:rPr lang="en-US"/>
              <a:t>node in the fringe such that n is </a:t>
            </a:r>
            <a:r>
              <a:rPr lang="en-US"/>
              <a:t>on </a:t>
            </a:r>
            <a:r>
              <a:rPr lang="en-US" smtClean="0"/>
              <a:t>a shortest </a:t>
            </a:r>
            <a:r>
              <a:rPr lang="en-US"/>
              <a:t>path to an optimal goal </a:t>
            </a:r>
            <a:r>
              <a:rPr lang="en-US"/>
              <a:t>G</a:t>
            </a:r>
            <a:r>
              <a:rPr lang="en-US" smtClean="0"/>
              <a:t>.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/>
              <a:t>f(G2) = g(G2</a:t>
            </a:r>
            <a:r>
              <a:rPr lang="en-US"/>
              <a:t>) </a:t>
            </a:r>
            <a:r>
              <a:rPr lang="en-US" smtClean="0"/>
              <a:t>		since </a:t>
            </a:r>
            <a:r>
              <a:rPr lang="en-US"/>
              <a:t>h(G2) = 0</a:t>
            </a:r>
          </a:p>
          <a:p>
            <a:r>
              <a:rPr lang="en-US" smtClean="0"/>
              <a:t>g(G2</a:t>
            </a:r>
            <a:r>
              <a:rPr lang="en-US"/>
              <a:t>) &gt; g(G</a:t>
            </a:r>
            <a:r>
              <a:rPr lang="en-US"/>
              <a:t>) </a:t>
            </a:r>
            <a:r>
              <a:rPr lang="en-US" smtClean="0"/>
              <a:t>		since </a:t>
            </a:r>
            <a:r>
              <a:rPr lang="en-US"/>
              <a:t>G2 is suboptimal</a:t>
            </a:r>
          </a:p>
          <a:p>
            <a:r>
              <a:rPr lang="en-US" smtClean="0"/>
              <a:t>f(G</a:t>
            </a:r>
            <a:r>
              <a:rPr lang="en-US"/>
              <a:t>) = g(G</a:t>
            </a:r>
            <a:r>
              <a:rPr lang="en-US"/>
              <a:t>) </a:t>
            </a:r>
            <a:r>
              <a:rPr lang="en-US" smtClean="0"/>
              <a:t>		since </a:t>
            </a:r>
            <a:r>
              <a:rPr lang="en-US"/>
              <a:t>h(G) = 0</a:t>
            </a:r>
          </a:p>
          <a:p>
            <a:r>
              <a:rPr lang="en-US" smtClean="0"/>
              <a:t>f(G2</a:t>
            </a:r>
            <a:r>
              <a:rPr lang="en-US"/>
              <a:t>) &gt; f(G</a:t>
            </a:r>
            <a:r>
              <a:rPr lang="en-US"/>
              <a:t>) </a:t>
            </a:r>
            <a:r>
              <a:rPr lang="en-US" smtClean="0"/>
              <a:t>		from </a:t>
            </a:r>
            <a:r>
              <a:rPr lang="en-US"/>
              <a:t>above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515" y="2503357"/>
            <a:ext cx="3791697" cy="167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19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Optimality of A* (proof)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53" y="1982434"/>
            <a:ext cx="8387876" cy="37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59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Consistent heuristics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A heuristic is consistent if for every node n, every successor n' </a:t>
            </a:r>
            <a:r>
              <a:rPr lang="en-US"/>
              <a:t>of </a:t>
            </a:r>
            <a:r>
              <a:rPr lang="en-US" smtClean="0"/>
              <a:t>n generated </a:t>
            </a:r>
            <a:r>
              <a:rPr lang="en-US"/>
              <a:t>by any action a,</a:t>
            </a:r>
          </a:p>
          <a:p>
            <a:r>
              <a:rPr lang="en-US" smtClean="0"/>
              <a:t>       h(n</a:t>
            </a:r>
            <a:r>
              <a:rPr lang="en-US"/>
              <a:t>) ≤ c(n,a,n') + h(n')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If </a:t>
            </a:r>
            <a:r>
              <a:rPr lang="en-US"/>
              <a:t>h is consistent, we have</a:t>
            </a:r>
          </a:p>
          <a:p>
            <a:r>
              <a:rPr lang="en-US" smtClean="0"/>
              <a:t>  f(n')          </a:t>
            </a:r>
            <a:r>
              <a:rPr lang="en-US"/>
              <a:t>= g(n') + h(n')</a:t>
            </a:r>
          </a:p>
          <a:p>
            <a:r>
              <a:rPr lang="en-US" smtClean="0"/>
              <a:t>                    = </a:t>
            </a:r>
            <a:r>
              <a:rPr lang="en-US"/>
              <a:t>g(n) + c(n,a,n') + h(n')</a:t>
            </a:r>
          </a:p>
          <a:p>
            <a:r>
              <a:rPr lang="en-US" smtClean="0"/>
              <a:t>                     ≥ </a:t>
            </a:r>
            <a:r>
              <a:rPr lang="en-US"/>
              <a:t>g(n) + h(n) = f(n)</a:t>
            </a:r>
          </a:p>
          <a:p>
            <a:r>
              <a:rPr lang="en-US" smtClean="0"/>
              <a:t>i.e</a:t>
            </a:r>
            <a:r>
              <a:rPr lang="en-US"/>
              <a:t>., f(n) is non-decreasing along any path.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70C0"/>
                </a:solidFill>
              </a:rPr>
              <a:t>Theorem</a:t>
            </a:r>
            <a:r>
              <a:rPr lang="en-US"/>
              <a:t>: If h(n) is consistent A* using GRAPH </a:t>
            </a:r>
            <a:r>
              <a:rPr lang="en-US"/>
              <a:t>SEARCH </a:t>
            </a:r>
            <a:r>
              <a:rPr lang="en-US" smtClean="0"/>
              <a:t>is optimal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616" y="2476812"/>
            <a:ext cx="23526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65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Optimality of A*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27053"/>
          </a:xfrm>
        </p:spPr>
        <p:txBody>
          <a:bodyPr/>
          <a:lstStyle/>
          <a:p>
            <a:r>
              <a:rPr lang="en-US"/>
              <a:t>A* expands nodes in order of increasing f value</a:t>
            </a:r>
          </a:p>
          <a:p>
            <a:r>
              <a:rPr lang="en-US" smtClean="0"/>
              <a:t>Gradually </a:t>
            </a:r>
            <a:r>
              <a:rPr lang="en-US"/>
              <a:t>adds "f-contours" of nodes</a:t>
            </a:r>
          </a:p>
          <a:p>
            <a:r>
              <a:rPr lang="en-US" smtClean="0"/>
              <a:t>Contour </a:t>
            </a:r>
            <a:r>
              <a:rPr lang="en-US"/>
              <a:t>i has all nodes with </a:t>
            </a:r>
            <a:r>
              <a:rPr lang="en-US" i="1"/>
              <a:t>f=fi</a:t>
            </a:r>
            <a:r>
              <a:rPr lang="en-US"/>
              <a:t>, where </a:t>
            </a:r>
            <a:r>
              <a:rPr lang="en-US" i="1"/>
              <a:t>fi &lt; fi+1</a:t>
            </a:r>
            <a:endParaRPr lang="en-US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609260"/>
            <a:ext cx="5130360" cy="321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39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A*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FF0000"/>
                </a:solidFill>
              </a:rPr>
              <a:t>Complete?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FF0000"/>
                </a:solidFill>
              </a:rPr>
              <a:t>Time?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FF0000"/>
                </a:solidFill>
              </a:rPr>
              <a:t>Space?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FF0000"/>
                </a:solidFill>
              </a:rPr>
              <a:t>Optimal?</a:t>
            </a:r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90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Admissible heuristics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E.g., for the 8-puzzle:</a:t>
            </a:r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07" y="2742575"/>
            <a:ext cx="8727648" cy="26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61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Admissible heuristics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E.g., for the 8-puzzle:</a:t>
            </a:r>
          </a:p>
          <a:p>
            <a:pPr marL="0" indent="0">
              <a:buNone/>
            </a:pPr>
            <a:r>
              <a:rPr lang="en-US" smtClean="0"/>
              <a:t> 	h1(n</a:t>
            </a:r>
            <a:r>
              <a:rPr lang="en-US"/>
              <a:t>) = number of </a:t>
            </a:r>
            <a:r>
              <a:rPr lang="en-US"/>
              <a:t>misplaced </a:t>
            </a:r>
            <a:r>
              <a:rPr lang="en-US" smtClean="0"/>
              <a:t>tiles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h2(n</a:t>
            </a:r>
            <a:r>
              <a:rPr lang="en-US"/>
              <a:t>) = total Manhattan distance</a:t>
            </a:r>
          </a:p>
          <a:p>
            <a:r>
              <a:rPr lang="en-US"/>
              <a:t>(i.e., no. of squares from desired location of each tile)</a:t>
            </a:r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>
                <a:solidFill>
                  <a:srgbClr val="FF0000"/>
                </a:solidFill>
              </a:rPr>
              <a:t>h1(S</a:t>
            </a:r>
            <a:r>
              <a:rPr lang="en-US">
                <a:solidFill>
                  <a:srgbClr val="FF0000"/>
                </a:solidFill>
              </a:rPr>
              <a:t>) = </a:t>
            </a:r>
            <a:r>
              <a:rPr lang="en-US">
                <a:solidFill>
                  <a:srgbClr val="FF0000"/>
                </a:solidFill>
              </a:rPr>
              <a:t>?</a:t>
            </a:r>
            <a:r>
              <a:rPr lang="en-US"/>
              <a:t> </a:t>
            </a:r>
            <a:endParaRPr lang="en-US"/>
          </a:p>
          <a:p>
            <a:r>
              <a:rPr lang="en-US" smtClean="0">
                <a:solidFill>
                  <a:srgbClr val="FF0000"/>
                </a:solidFill>
              </a:rPr>
              <a:t>h2(S</a:t>
            </a:r>
            <a:r>
              <a:rPr lang="en-US">
                <a:solidFill>
                  <a:srgbClr val="FF0000"/>
                </a:solidFill>
              </a:rPr>
              <a:t>) = </a:t>
            </a:r>
            <a:r>
              <a:rPr lang="en-US">
                <a:solidFill>
                  <a:srgbClr val="FF0000"/>
                </a:solidFill>
              </a:rPr>
              <a:t>?</a:t>
            </a:r>
            <a:r>
              <a:rPr lang="en-US"/>
              <a:t>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458" y="3621373"/>
            <a:ext cx="4191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59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Admissible heuristics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E.g., for the 8-puzzle:</a:t>
            </a:r>
          </a:p>
          <a:p>
            <a:pPr marL="0" indent="0">
              <a:buNone/>
            </a:pPr>
            <a:r>
              <a:rPr lang="en-US" smtClean="0"/>
              <a:t> 	h1(n</a:t>
            </a:r>
            <a:r>
              <a:rPr lang="en-US"/>
              <a:t>) = number of </a:t>
            </a:r>
            <a:r>
              <a:rPr lang="en-US"/>
              <a:t>misplaced </a:t>
            </a:r>
            <a:r>
              <a:rPr lang="en-US" smtClean="0"/>
              <a:t>tiles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h2(n</a:t>
            </a:r>
            <a:r>
              <a:rPr lang="en-US"/>
              <a:t>) = total Manhattan distance</a:t>
            </a:r>
          </a:p>
          <a:p>
            <a:r>
              <a:rPr lang="en-US"/>
              <a:t>(i.e., no. of squares from desired location of each tile)</a:t>
            </a:r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>
                <a:solidFill>
                  <a:srgbClr val="FF0000"/>
                </a:solidFill>
              </a:rPr>
              <a:t>h1(S</a:t>
            </a:r>
            <a:r>
              <a:rPr lang="en-US">
                <a:solidFill>
                  <a:srgbClr val="FF0000"/>
                </a:solidFill>
              </a:rPr>
              <a:t>) = ?</a:t>
            </a:r>
            <a:r>
              <a:rPr lang="en-US"/>
              <a:t> 8</a:t>
            </a:r>
          </a:p>
          <a:p>
            <a:r>
              <a:rPr lang="en-US" smtClean="0">
                <a:solidFill>
                  <a:srgbClr val="FF0000"/>
                </a:solidFill>
              </a:rPr>
              <a:t>h2(S</a:t>
            </a:r>
            <a:r>
              <a:rPr lang="en-US">
                <a:solidFill>
                  <a:srgbClr val="FF0000"/>
                </a:solidFill>
              </a:rPr>
              <a:t>) = ?</a:t>
            </a:r>
            <a:r>
              <a:rPr lang="en-US"/>
              <a:t> 3+1+2+2+2+3+3+2 = 18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458" y="3621373"/>
            <a:ext cx="4191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9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Sechtions 3.5, 4.1</a:t>
            </a:r>
          </a:p>
          <a:p>
            <a:r>
              <a:rPr lang="en-US" smtClean="0"/>
              <a:t>Excludes memory-bounded heuristic search (3.5)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38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Dominance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If h2(n) ≥ h1(n) for all n (both admissible)</a:t>
            </a:r>
          </a:p>
          <a:p>
            <a:r>
              <a:rPr lang="en-US" smtClean="0"/>
              <a:t>    then </a:t>
            </a:r>
            <a:r>
              <a:rPr lang="en-US"/>
              <a:t>h2 </a:t>
            </a:r>
            <a:r>
              <a:rPr lang="en-US">
                <a:solidFill>
                  <a:srgbClr val="FF0000"/>
                </a:solidFill>
              </a:rPr>
              <a:t>dominates</a:t>
            </a:r>
            <a:r>
              <a:rPr lang="en-US"/>
              <a:t> h1</a:t>
            </a:r>
          </a:p>
          <a:p>
            <a:r>
              <a:rPr lang="en-US" smtClean="0"/>
              <a:t>    h2 </a:t>
            </a:r>
            <a:r>
              <a:rPr lang="en-US"/>
              <a:t>is better for search</a:t>
            </a:r>
          </a:p>
          <a:p>
            <a:r>
              <a:rPr lang="en-US"/>
              <a:t>Typical search costs (average number of nodes expanded):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d=12 </a:t>
            </a:r>
            <a:r>
              <a:rPr lang="en-US"/>
              <a:t>IDS = </a:t>
            </a:r>
            <a:r>
              <a:rPr lang="en-US"/>
              <a:t>3,644,035 </a:t>
            </a:r>
            <a:r>
              <a:rPr lang="en-US" smtClean="0"/>
              <a:t>nodes</a:t>
            </a:r>
          </a:p>
          <a:p>
            <a:r>
              <a:rPr lang="en-US"/>
              <a:t> </a:t>
            </a:r>
            <a:r>
              <a:rPr lang="en-US" smtClean="0"/>
              <a:t>       A</a:t>
            </a:r>
            <a:r>
              <a:rPr lang="en-US"/>
              <a:t>*(h1) = 227 nodes</a:t>
            </a:r>
          </a:p>
          <a:p>
            <a:r>
              <a:rPr lang="en-US" smtClean="0"/>
              <a:t>         A</a:t>
            </a:r>
            <a:r>
              <a:rPr lang="en-US"/>
              <a:t>*(h2) = 73 nodes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d=24 </a:t>
            </a:r>
            <a:r>
              <a:rPr lang="en-US"/>
              <a:t>IDS = too many nodes</a:t>
            </a:r>
          </a:p>
          <a:p>
            <a:r>
              <a:rPr lang="en-US" smtClean="0"/>
              <a:t>        A</a:t>
            </a:r>
            <a:r>
              <a:rPr lang="en-US"/>
              <a:t>*(h1) = 39,135 nodes</a:t>
            </a:r>
          </a:p>
          <a:p>
            <a:r>
              <a:rPr lang="en-US" smtClean="0"/>
              <a:t>         A</a:t>
            </a:r>
            <a:r>
              <a:rPr lang="en-US"/>
              <a:t>*(h2) = 1,641 nodes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85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Relaxed problems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A problem with fewer restrictions on the </a:t>
            </a:r>
            <a:r>
              <a:rPr lang="en-US" sz="2400"/>
              <a:t>actions </a:t>
            </a:r>
            <a:r>
              <a:rPr lang="en-US" sz="2400" smtClean="0"/>
              <a:t>is called </a:t>
            </a:r>
            <a:r>
              <a:rPr lang="en-US" sz="2400"/>
              <a:t>a </a:t>
            </a:r>
            <a:r>
              <a:rPr lang="en-US" sz="2400">
                <a:solidFill>
                  <a:srgbClr val="FF0000"/>
                </a:solidFill>
              </a:rPr>
              <a:t>relaxed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The </a:t>
            </a:r>
            <a:r>
              <a:rPr lang="en-US" sz="2400"/>
              <a:t>cost of an optimal solution to </a:t>
            </a:r>
            <a:r>
              <a:rPr lang="en-US" sz="2400"/>
              <a:t>a </a:t>
            </a:r>
            <a:r>
              <a:rPr lang="en-US" sz="2400" smtClean="0"/>
              <a:t>relaxed problem </a:t>
            </a:r>
            <a:r>
              <a:rPr lang="en-US" sz="2400"/>
              <a:t>is an admissible heuristic for </a:t>
            </a:r>
            <a:r>
              <a:rPr lang="en-US" sz="2400"/>
              <a:t>the </a:t>
            </a:r>
            <a:r>
              <a:rPr lang="en-US" sz="2400" smtClean="0"/>
              <a:t>original problem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If </a:t>
            </a:r>
            <a:r>
              <a:rPr lang="en-US" sz="2400"/>
              <a:t>the rules of the 8-puzzle are relaxed so that </a:t>
            </a:r>
            <a:r>
              <a:rPr lang="en-US" sz="2400"/>
              <a:t>a </a:t>
            </a:r>
            <a:r>
              <a:rPr lang="en-US" sz="2400" smtClean="0"/>
              <a:t>tile can </a:t>
            </a:r>
            <a:r>
              <a:rPr lang="en-US" sz="2400"/>
              <a:t>move </a:t>
            </a:r>
            <a:r>
              <a:rPr lang="en-US" sz="2400">
                <a:solidFill>
                  <a:srgbClr val="FF0000"/>
                </a:solidFill>
              </a:rPr>
              <a:t>anywhere</a:t>
            </a:r>
            <a:r>
              <a:rPr lang="en-US" sz="2400"/>
              <a:t>, then h1(n) gives </a:t>
            </a:r>
            <a:r>
              <a:rPr lang="en-US" sz="2400"/>
              <a:t>the </a:t>
            </a:r>
            <a:r>
              <a:rPr lang="en-US" sz="2400" smtClean="0"/>
              <a:t>shortest solution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 </a:t>
            </a:r>
            <a:r>
              <a:rPr lang="en-US" sz="2400"/>
              <a:t>If the rules are relaxed so that a tile can </a:t>
            </a:r>
            <a:r>
              <a:rPr lang="en-US" sz="2400"/>
              <a:t>move </a:t>
            </a:r>
            <a:r>
              <a:rPr lang="en-US" sz="2400" smtClean="0"/>
              <a:t>to </a:t>
            </a:r>
            <a:r>
              <a:rPr lang="en-US" sz="2400" smtClean="0">
                <a:solidFill>
                  <a:srgbClr val="FF0000"/>
                </a:solidFill>
              </a:rPr>
              <a:t>any </a:t>
            </a:r>
            <a:r>
              <a:rPr lang="en-US" sz="2400">
                <a:solidFill>
                  <a:srgbClr val="FF0000"/>
                </a:solidFill>
              </a:rPr>
              <a:t>adjacent square</a:t>
            </a:r>
            <a:r>
              <a:rPr lang="en-US" sz="2400"/>
              <a:t>, then h2(n) gives </a:t>
            </a:r>
            <a:r>
              <a:rPr lang="en-US" sz="2400"/>
              <a:t>the </a:t>
            </a:r>
            <a:r>
              <a:rPr lang="en-US" sz="2400" smtClean="0"/>
              <a:t>shortest solution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80509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Beyond classical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Local search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Searching with non-determinism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Searching with partial observations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Online and exploratory search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19272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search 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In many optimization problems, the </a:t>
            </a:r>
            <a:r>
              <a:rPr lang="en-US" sz="2400">
                <a:solidFill>
                  <a:srgbClr val="FF0000"/>
                </a:solidFill>
              </a:rPr>
              <a:t>path</a:t>
            </a:r>
            <a:r>
              <a:rPr lang="en-US" sz="2400"/>
              <a:t> </a:t>
            </a:r>
            <a:r>
              <a:rPr lang="en-US" sz="2400"/>
              <a:t>to </a:t>
            </a:r>
            <a:r>
              <a:rPr lang="en-US" sz="2400" smtClean="0"/>
              <a:t>the goal </a:t>
            </a:r>
            <a:r>
              <a:rPr lang="en-US" sz="2400"/>
              <a:t>is irrelevant; the goal state itself </a:t>
            </a:r>
            <a:r>
              <a:rPr lang="en-US" sz="2400"/>
              <a:t>is </a:t>
            </a:r>
            <a:r>
              <a:rPr lang="en-US" sz="2400" smtClean="0"/>
              <a:t>the solution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State </a:t>
            </a:r>
            <a:r>
              <a:rPr lang="en-US" sz="2400"/>
              <a:t>space = set of "complete" configurations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Find </a:t>
            </a:r>
            <a:r>
              <a:rPr lang="en-US" sz="2400"/>
              <a:t>configuration satisfying constraints, e.g., nqueens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In </a:t>
            </a:r>
            <a:r>
              <a:rPr lang="en-US" sz="2400"/>
              <a:t>such cases, we can use </a:t>
            </a:r>
            <a:r>
              <a:rPr lang="en-US" sz="2400">
                <a:solidFill>
                  <a:srgbClr val="FF0000"/>
                </a:solidFill>
              </a:rPr>
              <a:t>local </a:t>
            </a:r>
            <a:r>
              <a:rPr lang="en-US" sz="2400">
                <a:solidFill>
                  <a:srgbClr val="FF0000"/>
                </a:solidFill>
              </a:rPr>
              <a:t>search </a:t>
            </a:r>
            <a:r>
              <a:rPr lang="en-US" sz="2400" smtClean="0">
                <a:solidFill>
                  <a:srgbClr val="FF0000"/>
                </a:solidFill>
              </a:rPr>
              <a:t>algorithms</a:t>
            </a:r>
            <a:r>
              <a:rPr lang="en-US" sz="2400" smtClean="0"/>
              <a:t> keep </a:t>
            </a:r>
            <a:r>
              <a:rPr lang="en-US" sz="2400"/>
              <a:t>a single "current" state, try to improve it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07564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n-queens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Put n queens on an n × n board </a:t>
            </a:r>
            <a:r>
              <a:rPr lang="en-US" sz="2400"/>
              <a:t>with </a:t>
            </a:r>
            <a:r>
              <a:rPr lang="en-US" sz="2400" smtClean="0"/>
              <a:t>no two </a:t>
            </a:r>
            <a:r>
              <a:rPr lang="en-US" sz="2400"/>
              <a:t>queens on the same row, column</a:t>
            </a:r>
            <a:r>
              <a:rPr lang="en-US" sz="2400"/>
              <a:t>, </a:t>
            </a:r>
            <a:r>
              <a:rPr lang="en-US" sz="2400" smtClean="0"/>
              <a:t>or diagonal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67" y="2914439"/>
            <a:ext cx="72866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3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Hill-climbing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676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"Like climbing Everest in thick </a:t>
            </a:r>
            <a:r>
              <a:rPr lang="en-US" sz="2400"/>
              <a:t>fog </a:t>
            </a:r>
            <a:r>
              <a:rPr lang="en-US" sz="2400" smtClean="0"/>
              <a:t>with amnesia</a:t>
            </a:r>
            <a:r>
              <a:rPr lang="en-US" sz="2400"/>
              <a:t>"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99" y="2521790"/>
            <a:ext cx="72771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3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Hi-climbing search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98" y="1993691"/>
            <a:ext cx="7543800" cy="4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84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Hill-climbing search: 8-queens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63516"/>
            <a:ext cx="4119297" cy="36055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i="1"/>
              <a:t>h =</a:t>
            </a:r>
            <a:r>
              <a:rPr lang="en-US" sz="2400"/>
              <a:t> number of pairs of queens that are attacking each other</a:t>
            </a:r>
            <a:r>
              <a:rPr lang="en-US" sz="2400"/>
              <a:t>, </a:t>
            </a:r>
            <a:r>
              <a:rPr lang="en-US" sz="2400" smtClean="0"/>
              <a:t>either directly </a:t>
            </a:r>
            <a:r>
              <a:rPr lang="en-US" sz="2400"/>
              <a:t>or indirectly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i="1"/>
              <a:t>h </a:t>
            </a:r>
            <a:r>
              <a:rPr lang="en-US" sz="2400" i="1" smtClean="0"/>
              <a:t>= 17</a:t>
            </a:r>
            <a:r>
              <a:rPr lang="en-US" sz="2400" smtClean="0"/>
              <a:t> for the above state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814" y="1925499"/>
            <a:ext cx="4008396" cy="394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13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Hill-climbing search:8-queens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89549"/>
            <a:ext cx="3339809" cy="4023360"/>
          </a:xfrm>
        </p:spPr>
        <p:txBody>
          <a:bodyPr>
            <a:normAutofit/>
          </a:bodyPr>
          <a:lstStyle/>
          <a:p>
            <a:r>
              <a:rPr lang="en-US" sz="2800" smtClean="0"/>
              <a:t>A local minimum with</a:t>
            </a:r>
          </a:p>
          <a:p>
            <a:r>
              <a:rPr lang="en-US" sz="2800" i="1"/>
              <a:t>h</a:t>
            </a:r>
            <a:r>
              <a:rPr lang="en-US" sz="2800" i="1" smtClean="0"/>
              <a:t> = 1</a:t>
            </a:r>
            <a:endParaRPr lang="en-US" sz="2800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021" y="1845734"/>
            <a:ext cx="41243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2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Simulated annealing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075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Idea: escape local maxima by allowing some </a:t>
            </a:r>
            <a:r>
              <a:rPr lang="en-US" sz="2400"/>
              <a:t>"</a:t>
            </a:r>
            <a:r>
              <a:rPr lang="en-US" sz="2400" smtClean="0"/>
              <a:t>bad“ moves </a:t>
            </a:r>
            <a:r>
              <a:rPr lang="en-US" sz="2400"/>
              <a:t>but </a:t>
            </a:r>
            <a:r>
              <a:rPr lang="en-US" sz="2400">
                <a:solidFill>
                  <a:srgbClr val="FF0000"/>
                </a:solidFill>
              </a:rPr>
              <a:t>gradually decrease</a:t>
            </a:r>
            <a:r>
              <a:rPr lang="en-US" sz="2400"/>
              <a:t> their frequency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003" y="2571541"/>
            <a:ext cx="6421989" cy="362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3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Best-first search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Greedy best-first search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A* search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Heuristics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Local search algorithms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Online search problems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96853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simulated annealing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One can prove: If T decreases slowly enough</a:t>
            </a:r>
            <a:r>
              <a:rPr lang="en-US" sz="2400"/>
              <a:t>, </a:t>
            </a:r>
            <a:r>
              <a:rPr lang="en-US" sz="2400" smtClean="0"/>
              <a:t>then simulated </a:t>
            </a:r>
            <a:r>
              <a:rPr lang="en-US" sz="2400"/>
              <a:t>annealing search will find </a:t>
            </a:r>
            <a:r>
              <a:rPr lang="en-US" sz="2400"/>
              <a:t>a </a:t>
            </a:r>
            <a:r>
              <a:rPr lang="en-US" sz="2400" smtClean="0"/>
              <a:t>global optimum </a:t>
            </a:r>
            <a:r>
              <a:rPr lang="en-US" sz="2400"/>
              <a:t>with probability </a:t>
            </a:r>
            <a:r>
              <a:rPr lang="en-US" sz="2400"/>
              <a:t>approaching </a:t>
            </a:r>
            <a:r>
              <a:rPr lang="en-US" sz="2400" smtClean="0"/>
              <a:t>1</a:t>
            </a:r>
          </a:p>
          <a:p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Widely </a:t>
            </a:r>
            <a:r>
              <a:rPr lang="en-US" sz="2400"/>
              <a:t>used in VLSI layout, airline scheduling</a:t>
            </a:r>
            <a:r>
              <a:rPr lang="en-US" sz="2400"/>
              <a:t>, </a:t>
            </a:r>
            <a:r>
              <a:rPr lang="en-US" sz="2400" smtClean="0"/>
              <a:t>etc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57816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Beam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021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Why keep just one best state?</a:t>
            </a:r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endParaRPr lang="en-US" sz="240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Can be used with randomization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566" y="2382616"/>
            <a:ext cx="6784689" cy="288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40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Genetic 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A successor state is generated by combining </a:t>
            </a:r>
            <a:r>
              <a:rPr lang="en-US" sz="2400"/>
              <a:t>two </a:t>
            </a:r>
            <a:r>
              <a:rPr lang="en-US" sz="2400" smtClean="0"/>
              <a:t>parent states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Start </a:t>
            </a:r>
            <a:r>
              <a:rPr lang="en-US" sz="2400"/>
              <a:t>with k randomly generated states (</a:t>
            </a:r>
            <a:r>
              <a:rPr lang="en-US" sz="2400">
                <a:solidFill>
                  <a:srgbClr val="FF0000"/>
                </a:solidFill>
              </a:rPr>
              <a:t>population</a:t>
            </a:r>
            <a:r>
              <a:rPr lang="en-US" sz="240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A </a:t>
            </a:r>
            <a:r>
              <a:rPr lang="en-US" sz="2400"/>
              <a:t>state is represented as a string over a </a:t>
            </a:r>
            <a:r>
              <a:rPr lang="en-US" sz="2400"/>
              <a:t>finite </a:t>
            </a:r>
            <a:r>
              <a:rPr lang="en-US" sz="2400" smtClean="0"/>
              <a:t>alphabet (often </a:t>
            </a:r>
            <a:r>
              <a:rPr lang="en-US" sz="2400"/>
              <a:t>a string of 0s and 1s)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Evaluation </a:t>
            </a:r>
            <a:r>
              <a:rPr lang="en-US" sz="2400"/>
              <a:t>function (</a:t>
            </a:r>
            <a:r>
              <a:rPr lang="en-US" sz="2400">
                <a:solidFill>
                  <a:srgbClr val="FF0000"/>
                </a:solidFill>
              </a:rPr>
              <a:t>fitness function</a:t>
            </a:r>
            <a:r>
              <a:rPr lang="en-US" sz="2400"/>
              <a:t>). Higher </a:t>
            </a:r>
            <a:r>
              <a:rPr lang="en-US" sz="2400"/>
              <a:t>values </a:t>
            </a:r>
            <a:r>
              <a:rPr lang="en-US" sz="2400" smtClean="0"/>
              <a:t>for better </a:t>
            </a:r>
            <a:r>
              <a:rPr lang="en-US" sz="2400"/>
              <a:t>states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Produce </a:t>
            </a:r>
            <a:r>
              <a:rPr lang="en-US" sz="2400"/>
              <a:t>the next generation of states </a:t>
            </a:r>
            <a:r>
              <a:rPr lang="en-US" sz="2400"/>
              <a:t>by </a:t>
            </a:r>
            <a:r>
              <a:rPr lang="en-US" sz="2400" smtClean="0"/>
              <a:t>selection, </a:t>
            </a:r>
            <a:r>
              <a:rPr lang="en-US" sz="2400"/>
              <a:t>and mutation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89231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Genetic algorithms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67" y="1873770"/>
            <a:ext cx="8963025" cy="430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91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Genetic algorithms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46" y="2290762"/>
            <a:ext cx="8438979" cy="256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234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w/ non-determinism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Fully observable, deterministic environments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Sensors</a:t>
            </a:r>
            <a:r>
              <a:rPr lang="en-US" sz="2400"/>
              <a:t>, precepts no use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Consider </a:t>
            </a:r>
            <a:r>
              <a:rPr lang="en-US" sz="2400"/>
              <a:t>erratic actuators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Action </a:t>
            </a:r>
            <a:r>
              <a:rPr lang="en-US" sz="2400"/>
              <a:t>leads to a </a:t>
            </a:r>
            <a:r>
              <a:rPr lang="en-US" sz="2400" b="1"/>
              <a:t>set </a:t>
            </a:r>
            <a:r>
              <a:rPr lang="en-US" sz="2400"/>
              <a:t>of possible states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Plan </a:t>
            </a:r>
            <a:r>
              <a:rPr lang="en-US" sz="2400"/>
              <a:t>will not be a set sequence, may </a:t>
            </a:r>
            <a:r>
              <a:rPr lang="en-US" sz="2400"/>
              <a:t>have </a:t>
            </a:r>
            <a:r>
              <a:rPr lang="en-US" sz="2400" smtClean="0"/>
              <a:t>loops contingencies </a:t>
            </a:r>
            <a:r>
              <a:rPr lang="en-US" sz="2400"/>
              <a:t>(if-then-else)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9152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And-Or Search 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74130" cy="4023360"/>
          </a:xfrm>
        </p:spPr>
        <p:txBody>
          <a:bodyPr>
            <a:normAutofit/>
          </a:bodyPr>
          <a:lstStyle/>
          <a:p>
            <a:r>
              <a:rPr lang="en-US" sz="2400" smtClean="0"/>
              <a:t>What does the “LOOP” label mean here?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798" y="1845734"/>
            <a:ext cx="47339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185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w/ partial observations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Conformant problem – no observations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smtClean="0"/>
              <a:t>Useful</a:t>
            </a:r>
            <a:r>
              <a:rPr lang="en-US" sz="2800"/>
              <a:t>! Solutions are independent of initial state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smtClean="0"/>
              <a:t>Coerce </a:t>
            </a:r>
            <a:r>
              <a:rPr lang="en-US" sz="2800"/>
              <a:t>the state space into a subset of possible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809064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34911"/>
            <a:ext cx="7511477" cy="602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873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774523" cy="4023360"/>
          </a:xfrm>
        </p:spPr>
        <p:txBody>
          <a:bodyPr>
            <a:normAutofit/>
          </a:bodyPr>
          <a:lstStyle/>
          <a:p>
            <a:r>
              <a:rPr lang="en-US" sz="2800" smtClean="0"/>
              <a:t>What about a really big set of initial?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355" y="1976226"/>
            <a:ext cx="56483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4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Tree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323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A search strategy is defined by picking </a:t>
            </a:r>
            <a:r>
              <a:rPr lang="en-US" sz="2400" smtClean="0"/>
              <a:t>the </a:t>
            </a:r>
            <a:r>
              <a:rPr lang="en-US" sz="2400" smtClean="0">
                <a:solidFill>
                  <a:srgbClr val="FF0000"/>
                </a:solidFill>
              </a:rPr>
              <a:t>order </a:t>
            </a:r>
            <a:r>
              <a:rPr lang="en-US" sz="2400">
                <a:solidFill>
                  <a:srgbClr val="FF0000"/>
                </a:solidFill>
              </a:rPr>
              <a:t>of node expansion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905" y="2607820"/>
            <a:ext cx="84391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Online search and exploration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Many problems are offline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smtClean="0"/>
              <a:t>Do </a:t>
            </a:r>
            <a:r>
              <a:rPr lang="en-US" sz="2200"/>
              <a:t>search for action and then </a:t>
            </a:r>
            <a:r>
              <a:rPr lang="en-US" sz="2200"/>
              <a:t>perform </a:t>
            </a:r>
            <a:r>
              <a:rPr lang="en-US" sz="2200" smtClean="0"/>
              <a:t>action</a:t>
            </a:r>
          </a:p>
          <a:p>
            <a:pPr marL="201168" lvl="1" indent="0">
              <a:buNone/>
            </a:pPr>
            <a:endParaRPr lang="en-US" sz="22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Online </a:t>
            </a:r>
            <a:r>
              <a:rPr lang="en-US" sz="2400"/>
              <a:t>search interleave search &amp; execution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smtClean="0"/>
              <a:t>Necessary </a:t>
            </a:r>
            <a:r>
              <a:rPr lang="en-US" sz="2200"/>
              <a:t>for exploration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smtClean="0"/>
              <a:t>New </a:t>
            </a:r>
            <a:r>
              <a:rPr lang="en-US" sz="2200"/>
              <a:t>observations only possible after acting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1504899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Exploratory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In an unknown state space, how to </a:t>
            </a:r>
            <a:r>
              <a:rPr lang="en-US" sz="2400"/>
              <a:t>pick </a:t>
            </a:r>
            <a:r>
              <a:rPr lang="en-US" sz="2400" smtClean="0"/>
              <a:t>an action</a:t>
            </a:r>
            <a:r>
              <a:rPr lang="en-US" sz="240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smtClean="0"/>
              <a:t>Any </a:t>
            </a:r>
            <a:r>
              <a:rPr lang="en-US" sz="2200"/>
              <a:t>random action will do </a:t>
            </a:r>
            <a:r>
              <a:rPr lang="en-US" sz="2200"/>
              <a:t>… </a:t>
            </a:r>
            <a:r>
              <a:rPr lang="en-US" sz="2200" smtClean="0"/>
              <a:t>but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200"/>
          </a:p>
          <a:p>
            <a:pPr marL="0">
              <a:buNone/>
            </a:pPr>
            <a:endParaRPr lang="en-US" sz="2400" smtClean="0"/>
          </a:p>
          <a:p>
            <a:pPr marL="0">
              <a:buNone/>
            </a:pPr>
            <a:endParaRPr lang="en-US" sz="2400"/>
          </a:p>
          <a:p>
            <a:pPr marL="0">
              <a:buNone/>
            </a:pPr>
            <a:endParaRPr lang="en-US" sz="2400" smtClean="0"/>
          </a:p>
          <a:p>
            <a:pPr marL="0" indent="0">
              <a:buNone/>
            </a:pPr>
            <a:endParaRPr lang="en-US" sz="240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Favor </a:t>
            </a:r>
            <a:r>
              <a:rPr lang="en-US" sz="2400"/>
              <a:t>those that allow more exploration </a:t>
            </a:r>
            <a:r>
              <a:rPr lang="en-US" sz="2400"/>
              <a:t>of </a:t>
            </a:r>
            <a:r>
              <a:rPr lang="en-US" sz="2400" smtClean="0"/>
              <a:t>the search </a:t>
            </a:r>
            <a:r>
              <a:rPr lang="en-US" sz="2400"/>
              <a:t>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smtClean="0"/>
              <a:t>Graph-search </a:t>
            </a:r>
            <a:r>
              <a:rPr lang="en-US" sz="2200"/>
              <a:t>to track of states </a:t>
            </a:r>
            <a:r>
              <a:rPr lang="en-US" sz="2200"/>
              <a:t>previously </a:t>
            </a:r>
            <a:r>
              <a:rPr lang="en-US" sz="2200" smtClean="0"/>
              <a:t>seen</a:t>
            </a:r>
            <a:endParaRPr lang="en-US" sz="2200"/>
          </a:p>
          <a:p>
            <a:pPr lvl="1">
              <a:buFont typeface="Wingdings" panose="05000000000000000000" pitchFamily="2" charset="2"/>
              <a:buChar char="§"/>
            </a:pPr>
            <a:endParaRPr lang="en-US" sz="220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200"/>
          </a:p>
          <a:p>
            <a:pPr marL="201168" lvl="1" indent="0">
              <a:buNone/>
            </a:pPr>
            <a:endParaRPr lang="en-US" sz="2200" smtClean="0"/>
          </a:p>
          <a:p>
            <a:pPr marL="201168" lvl="1" indent="0">
              <a:buNone/>
            </a:pPr>
            <a:endParaRPr lang="en-US" sz="2200"/>
          </a:p>
          <a:p>
            <a:pPr marL="201168" lvl="1" indent="0">
              <a:buNone/>
            </a:pPr>
            <a:endParaRPr lang="en-US" sz="2200" smtClean="0"/>
          </a:p>
          <a:p>
            <a:pPr marL="201168" lvl="1" indent="0">
              <a:buNone/>
            </a:pPr>
            <a:endParaRPr lang="en-US" sz="2200"/>
          </a:p>
          <a:p>
            <a:pPr marL="201168" lvl="1" indent="0">
              <a:buNone/>
            </a:pPr>
            <a:endParaRPr lang="en-US" sz="2200" smtClean="0"/>
          </a:p>
          <a:p>
            <a:pPr marL="201168" lvl="1" indent="0">
              <a:buNone/>
            </a:pPr>
            <a:endParaRPr lang="en-US" sz="2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66" y="2783564"/>
            <a:ext cx="60769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368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Assessing Online Agents: Competitive Ratio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0" y="2008682"/>
            <a:ext cx="8496300" cy="404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523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Exploration problems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Exploration problems</a:t>
            </a:r>
            <a:r>
              <a:rPr lang="en-US" sz="2800"/>
              <a:t>: </a:t>
            </a:r>
            <a:r>
              <a:rPr lang="en-US" sz="2800" smtClean="0"/>
              <a:t>agent physically </a:t>
            </a:r>
            <a:r>
              <a:rPr lang="en-US" sz="2800"/>
              <a:t>in some part of </a:t>
            </a:r>
            <a:r>
              <a:rPr lang="en-US" sz="2800"/>
              <a:t>the </a:t>
            </a:r>
            <a:r>
              <a:rPr lang="en-US" sz="2800" smtClean="0"/>
              <a:t>state space</a:t>
            </a:r>
            <a:r>
              <a:rPr lang="en-US" sz="280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smtClean="0"/>
              <a:t>e.g</a:t>
            </a:r>
            <a:r>
              <a:rPr lang="en-US" sz="2800"/>
              <a:t>. solving a maze using an </a:t>
            </a:r>
            <a:r>
              <a:rPr lang="en-US" sz="2800"/>
              <a:t>agent </a:t>
            </a:r>
            <a:r>
              <a:rPr lang="en-US" sz="2800" smtClean="0"/>
              <a:t>with local </a:t>
            </a:r>
            <a:r>
              <a:rPr lang="en-US" sz="2800"/>
              <a:t>wall sensors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smtClean="0"/>
              <a:t>Sensible </a:t>
            </a:r>
            <a:r>
              <a:rPr lang="en-US" sz="2800"/>
              <a:t>to expand </a:t>
            </a:r>
            <a:r>
              <a:rPr lang="en-US" sz="2800"/>
              <a:t>states </a:t>
            </a:r>
            <a:r>
              <a:rPr lang="en-US" sz="2800" smtClean="0"/>
              <a:t>easily accessible </a:t>
            </a:r>
            <a:r>
              <a:rPr lang="en-US" sz="2800"/>
              <a:t>to agent (i.e. local states)</a:t>
            </a:r>
          </a:p>
          <a:p>
            <a:pPr lvl="2"/>
            <a:r>
              <a:rPr lang="en-US" sz="2800" smtClean="0"/>
              <a:t>Local </a:t>
            </a:r>
            <a:r>
              <a:rPr lang="en-US" sz="2800"/>
              <a:t>search algorithms apply (</a:t>
            </a:r>
            <a:r>
              <a:rPr lang="en-US" sz="2800"/>
              <a:t>e.g</a:t>
            </a:r>
            <a:r>
              <a:rPr lang="en-US" sz="2800" smtClean="0"/>
              <a:t>., hill-climbing</a:t>
            </a:r>
            <a:r>
              <a:rPr lang="en-US" sz="2800"/>
              <a:t>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351573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Build a game player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Restricted </a:t>
            </a:r>
            <a:r>
              <a:rPr lang="en-US" sz="2800"/>
              <a:t>by time per move (5 real-time secs)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Interact </a:t>
            </a:r>
            <a:r>
              <a:rPr lang="en-US" sz="2800"/>
              <a:t>with the game driver </a:t>
            </a:r>
            <a:r>
              <a:rPr lang="en-US" sz="2800"/>
              <a:t>through </a:t>
            </a:r>
            <a:r>
              <a:rPr lang="en-US" sz="2800" smtClean="0"/>
              <a:t>the command </a:t>
            </a:r>
            <a:r>
              <a:rPr lang="en-US" sz="2800"/>
              <a:t>line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smtClean="0"/>
              <a:t>Each </a:t>
            </a:r>
            <a:r>
              <a:rPr lang="en-US" sz="2800"/>
              <a:t>turn, we will run your program, providing </a:t>
            </a:r>
            <a:r>
              <a:rPr lang="en-US" sz="2800"/>
              <a:t>the </a:t>
            </a:r>
            <a:r>
              <a:rPr lang="en-US" sz="2800" smtClean="0"/>
              <a:t>board state </a:t>
            </a:r>
            <a:r>
              <a:rPr lang="en-US" sz="2800"/>
              <a:t>as input.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smtClean="0"/>
              <a:t>Your </a:t>
            </a:r>
            <a:r>
              <a:rPr lang="en-US" sz="2800"/>
              <a:t>output will be the pair of coordinates </a:t>
            </a:r>
            <a:r>
              <a:rPr lang="en-US" sz="2800"/>
              <a:t>indicating </a:t>
            </a:r>
            <a:r>
              <a:rPr lang="en-US" sz="2800" smtClean="0"/>
              <a:t>the piece </a:t>
            </a:r>
            <a:r>
              <a:rPr lang="en-US" sz="2800"/>
              <a:t>to move and its destination.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3430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Best-first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31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Idea: use an </a:t>
            </a:r>
            <a:r>
              <a:rPr lang="en-US" sz="2400">
                <a:solidFill>
                  <a:srgbClr val="FF0000"/>
                </a:solidFill>
              </a:rPr>
              <a:t>evaluation function</a:t>
            </a:r>
            <a:r>
              <a:rPr lang="en-US" sz="2400"/>
              <a:t> f(n) for each node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/>
              <a:t>estimate </a:t>
            </a:r>
            <a:r>
              <a:rPr lang="en-US" sz="2000"/>
              <a:t>of "desirability"</a:t>
            </a:r>
          </a:p>
          <a:p>
            <a:pPr marL="201168" lvl="1" indent="0">
              <a:buNone/>
            </a:pPr>
            <a:r>
              <a:rPr lang="en-US" sz="2000" smtClean="0"/>
              <a:t>-&gt; Expand </a:t>
            </a:r>
            <a:r>
              <a:rPr lang="en-US" sz="2000"/>
              <a:t>most desirable unexpanded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u="sng" smtClean="0"/>
              <a:t>Implementation</a:t>
            </a:r>
            <a:r>
              <a:rPr lang="en-US" sz="2400" u="sng"/>
              <a:t>:</a:t>
            </a:r>
          </a:p>
          <a:p>
            <a:pPr marL="0" indent="0">
              <a:buNone/>
            </a:pPr>
            <a:r>
              <a:rPr lang="en-US" sz="2400" smtClean="0"/>
              <a:t>	Order </a:t>
            </a:r>
            <a:r>
              <a:rPr lang="en-US" sz="2400"/>
              <a:t>the nodes in fringe in decreasing order </a:t>
            </a:r>
            <a:r>
              <a:rPr lang="en-US" sz="2400" smtClean="0"/>
              <a:t>of desirability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Special </a:t>
            </a:r>
            <a:r>
              <a:rPr lang="en-US" sz="2400"/>
              <a:t>cases: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/>
              <a:t>greedy </a:t>
            </a:r>
            <a:r>
              <a:rPr lang="en-US" sz="2000"/>
              <a:t>best-first search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/>
              <a:t>A</a:t>
            </a:r>
            <a:r>
              <a:rPr lang="en-US" sz="2000"/>
              <a:t>* search</a:t>
            </a:r>
          </a:p>
        </p:txBody>
      </p:sp>
    </p:spTree>
    <p:extLst>
      <p:ext uri="{BB962C8B-B14F-4D97-AF65-F5344CB8AC3E}">
        <p14:creationId xmlns:p14="http://schemas.microsoft.com/office/powerpoint/2010/main" val="38106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Romania with step costs in km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55" y="1842291"/>
            <a:ext cx="89344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9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best-first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Evaluation function f(n) = h(n) (heuristic</a:t>
            </a:r>
            <a:r>
              <a:rPr lang="en-US" sz="2400" smtClean="0"/>
              <a:t>)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= </a:t>
            </a:r>
            <a:r>
              <a:rPr lang="en-US" sz="2400"/>
              <a:t>estimate of cost from n to </a:t>
            </a:r>
            <a:r>
              <a:rPr lang="en-US" sz="2400" smtClean="0"/>
              <a:t>goal</a:t>
            </a:r>
          </a:p>
          <a:p>
            <a:pPr marL="0" indent="0">
              <a:buNone/>
            </a:pP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e.g</a:t>
            </a:r>
            <a:r>
              <a:rPr lang="en-US" sz="2400"/>
              <a:t>., hSLD(n) = straight-line distance from </a:t>
            </a:r>
            <a:r>
              <a:rPr lang="en-US" sz="2400" smtClean="0"/>
              <a:t>n to Bucharest</a:t>
            </a:r>
          </a:p>
          <a:p>
            <a:pPr marL="0" indent="0">
              <a:buNone/>
            </a:pP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Greedy </a:t>
            </a:r>
            <a:r>
              <a:rPr lang="en-US" sz="2400"/>
              <a:t>best-first search expands the </a:t>
            </a:r>
            <a:r>
              <a:rPr lang="en-US" sz="2400" smtClean="0"/>
              <a:t>node that </a:t>
            </a:r>
            <a:r>
              <a:rPr lang="en-US" sz="2400"/>
              <a:t>appears </a:t>
            </a:r>
            <a:r>
              <a:rPr lang="en-US" sz="2400" smtClean="0"/>
              <a:t>to</a:t>
            </a:r>
            <a:r>
              <a:rPr lang="en-US" sz="2400"/>
              <a:t> </a:t>
            </a:r>
            <a:r>
              <a:rPr lang="en-US" sz="2400" smtClean="0"/>
              <a:t>be </a:t>
            </a:r>
            <a:r>
              <a:rPr lang="en-US" sz="2400"/>
              <a:t>closest to goal</a:t>
            </a:r>
          </a:p>
        </p:txBody>
      </p:sp>
    </p:spTree>
    <p:extLst>
      <p:ext uri="{BB962C8B-B14F-4D97-AF65-F5344CB8AC3E}">
        <p14:creationId xmlns:p14="http://schemas.microsoft.com/office/powerpoint/2010/main" val="302608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best-first search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784" y="2501247"/>
            <a:ext cx="1521814" cy="7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778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2828</TotalTime>
  <Words>1267</Words>
  <Application>Microsoft Office PowerPoint</Application>
  <PresentationFormat>Widescreen</PresentationFormat>
  <Paragraphs>233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Calibri</vt:lpstr>
      <vt:lpstr>Calibri Light</vt:lpstr>
      <vt:lpstr>Times New Roman</vt:lpstr>
      <vt:lpstr>Wingdings</vt:lpstr>
      <vt:lpstr>Retrospect</vt:lpstr>
      <vt:lpstr>Informed search algorithms</vt:lpstr>
      <vt:lpstr>References</vt:lpstr>
      <vt:lpstr>Material</vt:lpstr>
      <vt:lpstr>Outline</vt:lpstr>
      <vt:lpstr>Review: Tree search</vt:lpstr>
      <vt:lpstr>Best-first search</vt:lpstr>
      <vt:lpstr>Romania with step costs in km</vt:lpstr>
      <vt:lpstr>Greedy best-first search</vt:lpstr>
      <vt:lpstr>Greedy best-first search example</vt:lpstr>
      <vt:lpstr>Greedy best-first search example</vt:lpstr>
      <vt:lpstr>Greedy best-first search example</vt:lpstr>
      <vt:lpstr>Greedy best-first search example</vt:lpstr>
      <vt:lpstr>Properties of Greedy best-first search</vt:lpstr>
      <vt:lpstr>A* search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Admissible heuristics</vt:lpstr>
      <vt:lpstr>Optimality of A* (proof)</vt:lpstr>
      <vt:lpstr>Optimality of A* (proof)</vt:lpstr>
      <vt:lpstr>Consistent heuristics</vt:lpstr>
      <vt:lpstr>Optimality of A*</vt:lpstr>
      <vt:lpstr>Properties of A*</vt:lpstr>
      <vt:lpstr>Admissible heuristics</vt:lpstr>
      <vt:lpstr>Admissible heuristics</vt:lpstr>
      <vt:lpstr>Admissible heuristics</vt:lpstr>
      <vt:lpstr>Dominance</vt:lpstr>
      <vt:lpstr>Relaxed problems</vt:lpstr>
      <vt:lpstr>Beyond classical search</vt:lpstr>
      <vt:lpstr>Local search algorithms</vt:lpstr>
      <vt:lpstr>Example: n-queens</vt:lpstr>
      <vt:lpstr>Hill-climbing search</vt:lpstr>
      <vt:lpstr>Hi-climbing search</vt:lpstr>
      <vt:lpstr>Hill-climbing search: 8-queens problem</vt:lpstr>
      <vt:lpstr>Hill-climbing search:8-queens problem</vt:lpstr>
      <vt:lpstr>Simulated annealing search</vt:lpstr>
      <vt:lpstr>Properties of simulated annealing search</vt:lpstr>
      <vt:lpstr>Local Beam search</vt:lpstr>
      <vt:lpstr>Genetic algorithms</vt:lpstr>
      <vt:lpstr>Genetic algorithms</vt:lpstr>
      <vt:lpstr>Genetic algorithms</vt:lpstr>
      <vt:lpstr>Search w/ non-determinism</vt:lpstr>
      <vt:lpstr>And-Or Search Tree</vt:lpstr>
      <vt:lpstr>Search w/ partial observations</vt:lpstr>
      <vt:lpstr>PowerPoint Presentation</vt:lpstr>
      <vt:lpstr>Localization</vt:lpstr>
      <vt:lpstr>Online search and exploration</vt:lpstr>
      <vt:lpstr>Exploratory Search</vt:lpstr>
      <vt:lpstr>Assessing Online Agents: Competitive Ratio</vt:lpstr>
      <vt:lpstr>Exploration problems</vt:lpstr>
      <vt:lpstr>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AI?</dc:title>
  <dc:creator>Anh-Cuong Le</dc:creator>
  <cp:lastModifiedBy>Anh-Cuong Le</cp:lastModifiedBy>
  <cp:revision>88</cp:revision>
  <dcterms:created xsi:type="dcterms:W3CDTF">2016-01-02T02:03:30Z</dcterms:created>
  <dcterms:modified xsi:type="dcterms:W3CDTF">2016-01-04T15:57:41Z</dcterms:modified>
</cp:coreProperties>
</file>