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34"/>
  </p:notesMasterIdLst>
  <p:sldIdLst>
    <p:sldId id="256" r:id="rId2"/>
    <p:sldId id="268" r:id="rId3"/>
    <p:sldId id="257" r:id="rId4"/>
    <p:sldId id="269" r:id="rId5"/>
    <p:sldId id="270" r:id="rId6"/>
    <p:sldId id="271" r:id="rId7"/>
    <p:sldId id="273" r:id="rId8"/>
    <p:sldId id="274" r:id="rId9"/>
    <p:sldId id="275" r:id="rId10"/>
    <p:sldId id="297" r:id="rId11"/>
    <p:sldId id="299" r:id="rId12"/>
    <p:sldId id="300" r:id="rId13"/>
    <p:sldId id="303" r:id="rId14"/>
    <p:sldId id="301" r:id="rId15"/>
    <p:sldId id="302" r:id="rId16"/>
    <p:sldId id="286" r:id="rId17"/>
    <p:sldId id="287" r:id="rId18"/>
    <p:sldId id="288" r:id="rId19"/>
    <p:sldId id="304" r:id="rId20"/>
    <p:sldId id="290" r:id="rId21"/>
    <p:sldId id="291" r:id="rId22"/>
    <p:sldId id="292" r:id="rId23"/>
    <p:sldId id="293" r:id="rId24"/>
    <p:sldId id="294" r:id="rId25"/>
    <p:sldId id="289" r:id="rId26"/>
    <p:sldId id="306" r:id="rId27"/>
    <p:sldId id="305" r:id="rId28"/>
    <p:sldId id="307" r:id="rId29"/>
    <p:sldId id="308" r:id="rId30"/>
    <p:sldId id="309" r:id="rId31"/>
    <p:sldId id="310" r:id="rId32"/>
    <p:sldId id="31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728F-6B81-4F3E-BC6E-94E94F82CC04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028D2-97C0-4458-8514-7988C65C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2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28D2-97C0-4458-8514-7988C65C59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1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28D2-97C0-4458-8514-7988C65C59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0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28D2-97C0-4458-8514-7988C65C59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0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Adversarial Search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4</a:t>
            </a:r>
          </a:p>
          <a:p>
            <a:r>
              <a:rPr lang="en-US" smtClean="0"/>
              <a:t>Chapter 5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 smtClean="0"/>
              <a:t>Dodgen game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96" y="2465413"/>
            <a:ext cx="2540090" cy="21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4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 smtClean="0"/>
              <a:t>Dodgen game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62" y="2047875"/>
            <a:ext cx="6952938" cy="33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 smtClean="0"/>
              <a:t>Dodgen game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145" y="2115956"/>
            <a:ext cx="6094683" cy="31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Function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95" y="2228147"/>
            <a:ext cx="6854825" cy="2658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1919" y="4347148"/>
            <a:ext cx="779488" cy="539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0000"/>
                </a:solidFill>
              </a:rPr>
              <a:t>?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8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87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Eval(u)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Eval(u) &gt; 0 : prefer Max                                                                     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Eval(v) &lt; 0 : prefer Min 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45" y="1845734"/>
            <a:ext cx="5061656" cy="200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26" y="4418664"/>
            <a:ext cx="4752975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576480"/>
            <a:ext cx="3562350" cy="1323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4399" y="4979233"/>
            <a:ext cx="779488" cy="539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0000"/>
                </a:solidFill>
              </a:rPr>
              <a:t>?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5772" y="4979233"/>
            <a:ext cx="779488" cy="539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rgbClr val="FF0000"/>
                </a:solidFill>
              </a:rPr>
              <a:t>?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1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Function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46" y="2262967"/>
            <a:ext cx="6506867" cy="26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1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Minimax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80" y="1845734"/>
            <a:ext cx="9009089" cy="43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Minimax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70C0"/>
                </a:solidFill>
              </a:rPr>
              <a:t>Complete?</a:t>
            </a:r>
            <a:r>
              <a:rPr lang="en-US" sz="2400"/>
              <a:t> Yes (if tree is finite)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Optimal</a:t>
            </a:r>
            <a:r>
              <a:rPr lang="en-US" sz="2400">
                <a:solidFill>
                  <a:srgbClr val="0070C0"/>
                </a:solidFill>
              </a:rPr>
              <a:t>?</a:t>
            </a:r>
            <a:r>
              <a:rPr lang="en-US" sz="2400"/>
              <a:t> Yes (against an optimal opponent)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Time </a:t>
            </a:r>
            <a:r>
              <a:rPr lang="en-US" sz="2400">
                <a:solidFill>
                  <a:srgbClr val="0070C0"/>
                </a:solidFill>
              </a:rPr>
              <a:t>complexity?</a:t>
            </a:r>
            <a:r>
              <a:rPr lang="en-US" sz="2400"/>
              <a:t> </a:t>
            </a:r>
            <a:r>
              <a:rPr lang="en-US" altLang="en-US" sz="2400"/>
              <a:t>O(</a:t>
            </a:r>
            <a:r>
              <a:rPr lang="en-US" altLang="en-US" sz="2400" i="1"/>
              <a:t>b</a:t>
            </a:r>
            <a:r>
              <a:rPr lang="en-US" altLang="en-US" sz="2400" i="1" baseline="30000"/>
              <a:t>m</a:t>
            </a:r>
            <a:r>
              <a:rPr lang="en-US" altLang="en-US" sz="2400" smtClean="0"/>
              <a:t>), </a:t>
            </a:r>
            <a:r>
              <a:rPr lang="en-US" altLang="en-US" sz="2400"/>
              <a:t>where </a:t>
            </a:r>
            <a:r>
              <a:rPr lang="en-US" altLang="en-US" sz="2400" i="1"/>
              <a:t>b</a:t>
            </a:r>
            <a:r>
              <a:rPr lang="en-US" altLang="en-US" sz="2400"/>
              <a:t> is the effective branching factor and </a:t>
            </a:r>
            <a:r>
              <a:rPr lang="en-US" altLang="en-US" sz="2400" i="1"/>
              <a:t>m</a:t>
            </a:r>
            <a:r>
              <a:rPr lang="en-US" altLang="en-US" sz="2400"/>
              <a:t> is the depth of the terminal states.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Space </a:t>
            </a:r>
            <a:r>
              <a:rPr lang="en-US" sz="2400">
                <a:solidFill>
                  <a:srgbClr val="0070C0"/>
                </a:solidFill>
              </a:rPr>
              <a:t>complexity?</a:t>
            </a:r>
            <a:r>
              <a:rPr lang="en-US" sz="2400"/>
              <a:t> </a:t>
            </a:r>
            <a:r>
              <a:rPr lang="en-US" altLang="en-US" sz="2400"/>
              <a:t>O(</a:t>
            </a:r>
            <a:r>
              <a:rPr lang="en-US" altLang="en-US" sz="2400" i="1"/>
              <a:t>b</a:t>
            </a:r>
            <a:r>
              <a:rPr lang="en-US" altLang="en-US" sz="2400" i="1" baseline="30000"/>
              <a:t>m</a:t>
            </a:r>
            <a:r>
              <a:rPr lang="en-US" altLang="en-US" sz="2400"/>
              <a:t>)</a:t>
            </a:r>
            <a:r>
              <a:rPr lang="en-US" sz="2400" smtClean="0"/>
              <a:t> </a:t>
            </a:r>
            <a:r>
              <a:rPr lang="en-US" sz="2400"/>
              <a:t>(depth-first exploration)</a:t>
            </a:r>
          </a:p>
          <a:p>
            <a:endParaRPr lang="en-US" sz="2400"/>
          </a:p>
          <a:p>
            <a:r>
              <a:rPr lang="en-US" sz="2400" smtClean="0"/>
              <a:t>For </a:t>
            </a:r>
            <a:r>
              <a:rPr lang="en-US" sz="2400"/>
              <a:t>chess, b ≈ 35, m ≈ 100 for “reasonable” games</a:t>
            </a:r>
          </a:p>
          <a:p>
            <a:r>
              <a:rPr lang="en-US" sz="2400" smtClean="0"/>
              <a:t>-&gt; exact </a:t>
            </a:r>
            <a:r>
              <a:rPr lang="en-US" sz="2400"/>
              <a:t>solution completely infeasible</a:t>
            </a:r>
          </a:p>
          <a:p>
            <a:r>
              <a:rPr lang="en-US" sz="2400" smtClean="0"/>
              <a:t>What </a:t>
            </a:r>
            <a:r>
              <a:rPr lang="en-US" sz="2400"/>
              <a:t>can we </a:t>
            </a:r>
            <a:r>
              <a:rPr lang="en-US" sz="2400" smtClean="0"/>
              <a:t>do?			</a:t>
            </a:r>
            <a:r>
              <a:rPr lang="en-US" sz="2400" smtClean="0">
                <a:solidFill>
                  <a:srgbClr val="FF0000"/>
                </a:solidFill>
              </a:rPr>
              <a:t>PRUNING!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</a:t>
            </a:r>
            <a:r>
              <a:rPr lang="en-US" smtClean="0"/>
              <a:t>-</a:t>
            </a:r>
            <a:r>
              <a:rPr lang="el-GR" smtClean="0"/>
              <a:t>β</a:t>
            </a:r>
            <a:r>
              <a:rPr lang="en-US" smtClean="0"/>
              <a:t> Pruning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09" y="2155147"/>
            <a:ext cx="3419163" cy="256981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5142750"/>
            <a:ext cx="10058400" cy="726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Prunning </a:t>
            </a:r>
            <a:r>
              <a:rPr lang="en-US" sz="28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sub-tree a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800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Eval(u) &gt; Eval(v)</a:t>
            </a:r>
            <a:endParaRPr lang="en-US" sz="28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1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</a:t>
            </a:r>
            <a:r>
              <a:rPr lang="en-US" smtClean="0"/>
              <a:t>-</a:t>
            </a:r>
            <a:r>
              <a:rPr lang="el-GR" smtClean="0"/>
              <a:t>β</a:t>
            </a:r>
            <a:r>
              <a:rPr lang="en-US" smtClean="0"/>
              <a:t> Pruning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30" y="2282565"/>
            <a:ext cx="4829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http://www.comp.nus.edu.sg/~kanmy/courses/3243_2010/syllabus.html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87550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</a:t>
            </a:r>
            <a:r>
              <a:rPr lang="en-US"/>
              <a:t>-</a:t>
            </a:r>
            <a:r>
              <a:rPr lang="el-GR"/>
              <a:t>β</a:t>
            </a:r>
            <a:r>
              <a:rPr lang="en-US"/>
              <a:t> Pruning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17" y="2182552"/>
            <a:ext cx="5191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</a:t>
            </a:r>
            <a:r>
              <a:rPr lang="en-US"/>
              <a:t>-</a:t>
            </a:r>
            <a:r>
              <a:rPr lang="el-GR"/>
              <a:t>β</a:t>
            </a:r>
            <a:r>
              <a:rPr lang="en-US"/>
              <a:t> Pruning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75" y="2155226"/>
            <a:ext cx="6610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5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</a:t>
            </a:r>
            <a:r>
              <a:rPr lang="en-US"/>
              <a:t>-</a:t>
            </a:r>
            <a:r>
              <a:rPr lang="el-GR"/>
              <a:t>β</a:t>
            </a:r>
            <a:r>
              <a:rPr lang="en-US"/>
              <a:t> Pruning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93" y="2249774"/>
            <a:ext cx="7181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4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</a:t>
            </a:r>
            <a:r>
              <a:rPr lang="en-US"/>
              <a:t>-</a:t>
            </a:r>
            <a:r>
              <a:rPr lang="el-GR"/>
              <a:t>β</a:t>
            </a:r>
            <a:r>
              <a:rPr lang="en-US"/>
              <a:t> Pruning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55" y="2204803"/>
            <a:ext cx="7181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3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called </a:t>
            </a:r>
            <a:r>
              <a:rPr lang="el-GR"/>
              <a:t>α</a:t>
            </a:r>
            <a:r>
              <a:rPr lang="en-US"/>
              <a:t>-</a:t>
            </a:r>
            <a:r>
              <a:rPr lang="el-GR"/>
              <a:t>β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08" y="2019690"/>
            <a:ext cx="80581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0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l-GR" smtClean="0"/>
              <a:t>α</a:t>
            </a:r>
            <a:r>
              <a:rPr lang="en-US"/>
              <a:t>-</a:t>
            </a:r>
            <a:r>
              <a:rPr lang="el-GR" smtClean="0"/>
              <a:t>β</a:t>
            </a:r>
            <a:r>
              <a:rPr lang="en-US" smtClean="0"/>
              <a:t>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65" y="1874162"/>
            <a:ext cx="8082041" cy="43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6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l-GR" smtClean="0"/>
              <a:t>α</a:t>
            </a:r>
            <a:r>
              <a:rPr lang="en-US"/>
              <a:t>-</a:t>
            </a:r>
            <a:r>
              <a:rPr lang="el-GR" smtClean="0"/>
              <a:t>β</a:t>
            </a:r>
            <a:r>
              <a:rPr lang="en-US" smtClean="0"/>
              <a:t> Algorithm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70" y="1940914"/>
            <a:ext cx="80676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l-GR"/>
              <a:t>α</a:t>
            </a:r>
            <a:r>
              <a:rPr lang="en-US"/>
              <a:t>-</a:t>
            </a:r>
            <a:r>
              <a:rPr lang="el-GR"/>
              <a:t>β</a:t>
            </a:r>
            <a:r>
              <a:rPr lang="en-US"/>
              <a:t> </a:t>
            </a:r>
            <a:r>
              <a:rPr lang="en-US" smtClean="0"/>
              <a:t>Algorithm: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91" y="1993692"/>
            <a:ext cx="7701774" cy="36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18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Limits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The big problem is that the search space in typical </a:t>
            </a:r>
            <a:r>
              <a:rPr lang="en-US" sz="2400"/>
              <a:t>games </a:t>
            </a:r>
            <a:r>
              <a:rPr lang="en-US" sz="2400" smtClean="0"/>
              <a:t>is very </a:t>
            </a:r>
            <a:r>
              <a:rPr lang="en-US" sz="2400"/>
              <a:t>large.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Suppose we have 100 secs, explore </a:t>
            </a:r>
            <a:r>
              <a:rPr lang="en-US" sz="2400"/>
              <a:t>104 </a:t>
            </a:r>
            <a:r>
              <a:rPr lang="en-US" sz="2400" smtClean="0"/>
              <a:t>nodes/sec -&gt; 106 </a:t>
            </a:r>
            <a:r>
              <a:rPr lang="en-US" sz="2400"/>
              <a:t>nodes per move</a:t>
            </a:r>
          </a:p>
          <a:p>
            <a:endParaRPr lang="en-US" sz="2400" smtClean="0"/>
          </a:p>
          <a:p>
            <a:r>
              <a:rPr lang="en-US" sz="2400" smtClean="0"/>
              <a:t>Standard </a:t>
            </a:r>
            <a:r>
              <a:rPr lang="en-US" sz="2400"/>
              <a:t>approach: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cutoff </a:t>
            </a:r>
            <a:r>
              <a:rPr lang="en-US" sz="2400">
                <a:solidFill>
                  <a:srgbClr val="0070C0"/>
                </a:solidFill>
              </a:rPr>
              <a:t>test:</a:t>
            </a:r>
          </a:p>
          <a:p>
            <a:r>
              <a:rPr lang="en-US" sz="2400" smtClean="0"/>
              <a:t>    e.g</a:t>
            </a:r>
            <a:r>
              <a:rPr lang="en-US" sz="2400"/>
              <a:t>., depth limit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evaluation </a:t>
            </a:r>
            <a:r>
              <a:rPr lang="en-US" sz="2400">
                <a:solidFill>
                  <a:srgbClr val="0070C0"/>
                </a:solidFill>
              </a:rPr>
              <a:t>function</a:t>
            </a:r>
          </a:p>
          <a:p>
            <a:r>
              <a:rPr lang="en-US" sz="2400" smtClean="0"/>
              <a:t>   = </a:t>
            </a:r>
            <a:r>
              <a:rPr lang="en-US" sz="2400"/>
              <a:t>estimated desirability of position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46046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functions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42" y="2068643"/>
            <a:ext cx="8220075" cy="40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Last time: Heuristic, Informed search</a:t>
            </a:r>
          </a:p>
          <a:p>
            <a:pPr lvl="1"/>
            <a:r>
              <a:rPr lang="en-US" sz="2400" smtClean="0"/>
              <a:t>h(x</a:t>
            </a:r>
            <a:r>
              <a:rPr lang="en-US" sz="2400"/>
              <a:t>): utility function</a:t>
            </a:r>
          </a:p>
          <a:p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Optimal </a:t>
            </a:r>
            <a:r>
              <a:rPr lang="en-US" sz="2800"/>
              <a:t>decisions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800" smtClean="0"/>
              <a:t>α</a:t>
            </a:r>
            <a:r>
              <a:rPr lang="en-US" sz="2800" smtClean="0"/>
              <a:t>-</a:t>
            </a:r>
            <a:r>
              <a:rPr lang="el-GR" sz="2800" smtClean="0"/>
              <a:t>β</a:t>
            </a:r>
            <a:r>
              <a:rPr lang="en-US" sz="2800" smtClean="0"/>
              <a:t> pruning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Imperfect</a:t>
            </a:r>
            <a:r>
              <a:rPr lang="en-US" sz="2800"/>
              <a:t>, real-time decisions</a:t>
            </a:r>
          </a:p>
        </p:txBody>
      </p:sp>
    </p:spTree>
    <p:extLst>
      <p:ext uri="{BB962C8B-B14F-4D97-AF65-F5344CB8AC3E}">
        <p14:creationId xmlns:p14="http://schemas.microsoft.com/office/powerpoint/2010/main" val="369685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Applying utility functions on end </a:t>
            </a:r>
            <a:r>
              <a:rPr lang="en-US" sz="2800"/>
              <a:t>game </a:t>
            </a:r>
            <a:r>
              <a:rPr lang="en-US" sz="2800" smtClean="0"/>
              <a:t>scenarios may </a:t>
            </a:r>
            <a:r>
              <a:rPr lang="en-US" sz="2800"/>
              <a:t>not solve </a:t>
            </a:r>
            <a:r>
              <a:rPr lang="en-US" sz="2800"/>
              <a:t>the </a:t>
            </a:r>
            <a:r>
              <a:rPr lang="en-US" sz="2800" smtClean="0"/>
              <a:t>game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Use a policy or lookup table (taken </a:t>
            </a:r>
            <a:r>
              <a:rPr lang="en-US" sz="2800"/>
              <a:t>from </a:t>
            </a:r>
            <a:r>
              <a:rPr lang="en-US" sz="2800" smtClean="0"/>
              <a:t>previous game </a:t>
            </a:r>
            <a:r>
              <a:rPr lang="en-US" sz="2800"/>
              <a:t>history</a:t>
            </a:r>
            <a:r>
              <a:rPr lang="en-US" sz="280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Stochastic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Calculate the expected value of a position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30964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you need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Implement Minimax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Implement </a:t>
            </a:r>
            <a:r>
              <a:rPr lang="en-US" sz="2800"/>
              <a:t>Pruning (optional)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Implement </a:t>
            </a:r>
            <a:r>
              <a:rPr lang="en-US" sz="2800"/>
              <a:t>an evaluation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smtClean="0"/>
              <a:t>Input</a:t>
            </a:r>
            <a:r>
              <a:rPr lang="en-US" sz="2600"/>
              <a:t>: board, selected grid location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smtClean="0"/>
              <a:t>Output</a:t>
            </a:r>
            <a:r>
              <a:rPr lang="en-US" sz="2600"/>
              <a:t>: continuous value</a:t>
            </a:r>
          </a:p>
          <a:p>
            <a:endParaRPr lang="en-US" sz="28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(</a:t>
            </a:r>
            <a:r>
              <a:rPr lang="en-US" sz="2800"/>
              <a:t>really optional) use state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1370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Games are fun to work on!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smtClean="0"/>
              <a:t>They </a:t>
            </a:r>
            <a:r>
              <a:rPr lang="en-US" sz="3200"/>
              <a:t>illustrate several </a:t>
            </a:r>
            <a:r>
              <a:rPr lang="en-US" sz="3200"/>
              <a:t>important </a:t>
            </a:r>
            <a:r>
              <a:rPr lang="en-US" sz="3200" smtClean="0"/>
              <a:t>points about </a:t>
            </a:r>
            <a:r>
              <a:rPr lang="en-US" sz="3200"/>
              <a:t>AI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smtClean="0"/>
              <a:t>Perfection </a:t>
            </a:r>
            <a:r>
              <a:rPr lang="en-US" sz="3200"/>
              <a:t>is </a:t>
            </a:r>
            <a:r>
              <a:rPr lang="en-US" sz="3200"/>
              <a:t>unattainable </a:t>
            </a:r>
            <a:r>
              <a:rPr lang="en-US" sz="3200" smtClean="0"/>
              <a:t>-&gt; must</a:t>
            </a:r>
            <a:endParaRPr lang="en-US" sz="3200"/>
          </a:p>
          <a:p>
            <a:pPr marL="0" indent="0">
              <a:buNone/>
            </a:pPr>
            <a:r>
              <a:rPr lang="en-US" sz="3200" smtClean="0"/>
              <a:t>    approximate</a:t>
            </a:r>
            <a:endParaRPr lang="en-US" sz="320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smtClean="0"/>
              <a:t>Good </a:t>
            </a:r>
            <a:r>
              <a:rPr lang="en-US" sz="3200"/>
              <a:t>idea to think about what to think about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14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Games vs. Search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“Unpredictable” opponent </a:t>
            </a:r>
            <a:r>
              <a:rPr lang="en-US" sz="2400" smtClean="0"/>
              <a:t>-&gt; </a:t>
            </a:r>
            <a:r>
              <a:rPr lang="en-US" sz="2400"/>
              <a:t>specifying a</a:t>
            </a:r>
          </a:p>
          <a:p>
            <a:r>
              <a:rPr lang="en-US" sz="2400"/>
              <a:t>move for every possible opponent reply</a:t>
            </a:r>
          </a:p>
          <a:p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Time </a:t>
            </a:r>
            <a:r>
              <a:rPr lang="en-US" sz="2400"/>
              <a:t>limits </a:t>
            </a:r>
            <a:r>
              <a:rPr lang="en-US" sz="2400" smtClean="0"/>
              <a:t>-&gt; unlikely </a:t>
            </a:r>
            <a:r>
              <a:rPr lang="en-US" sz="2400"/>
              <a:t>to find goal, must</a:t>
            </a:r>
          </a:p>
          <a:p>
            <a:r>
              <a:rPr lang="en-US" sz="2400" smtClean="0"/>
              <a:t>Approximate</a:t>
            </a:r>
          </a:p>
          <a:p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Hmm</a:t>
            </a:r>
            <a:r>
              <a:rPr lang="en-US" sz="2400"/>
              <a:t>: Is Ataxx a game or a search problem</a:t>
            </a:r>
          </a:p>
          <a:p>
            <a:r>
              <a:rPr lang="en-US" sz="2400"/>
              <a:t>by this definition?</a:t>
            </a:r>
          </a:p>
        </p:txBody>
      </p:sp>
    </p:spTree>
    <p:extLst>
      <p:ext uri="{BB962C8B-B14F-4D97-AF65-F5344CB8AC3E}">
        <p14:creationId xmlns:p14="http://schemas.microsoft.com/office/powerpoint/2010/main" val="13333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player games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i="1"/>
              <a:t>Max</a:t>
            </a:r>
            <a:r>
              <a:rPr lang="en-US" altLang="en-US"/>
              <a:t> always moves first.</a:t>
            </a:r>
          </a:p>
          <a:p>
            <a:r>
              <a:rPr lang="en-US" altLang="en-US" i="1"/>
              <a:t>Min</a:t>
            </a:r>
            <a:r>
              <a:rPr lang="en-US" altLang="en-US"/>
              <a:t> is the opponent.</a:t>
            </a:r>
          </a:p>
          <a:p>
            <a:endParaRPr lang="en-US" altLang="en-US"/>
          </a:p>
          <a:p>
            <a:r>
              <a:rPr lang="en-US" altLang="en-US"/>
              <a:t>We have </a:t>
            </a:r>
          </a:p>
          <a:p>
            <a:r>
              <a:rPr lang="en-US" altLang="en-US"/>
              <a:t> </a:t>
            </a:r>
          </a:p>
          <a:p>
            <a:pPr lvl="1">
              <a:buFontTx/>
              <a:buChar char="•"/>
            </a:pPr>
            <a:r>
              <a:rPr lang="en-US" altLang="en-US"/>
              <a:t>An initial state. </a:t>
            </a:r>
          </a:p>
          <a:p>
            <a:pPr lvl="1">
              <a:buFontTx/>
              <a:buChar char="•"/>
            </a:pPr>
            <a:r>
              <a:rPr lang="en-US" altLang="en-US"/>
              <a:t>A set of operators.</a:t>
            </a:r>
          </a:p>
          <a:p>
            <a:pPr lvl="1">
              <a:buFontTx/>
              <a:buChar char="•"/>
            </a:pPr>
            <a:r>
              <a:rPr lang="en-US" altLang="en-US"/>
              <a:t>A terminal test (which tells us when the game is over).</a:t>
            </a:r>
          </a:p>
          <a:p>
            <a:pPr lvl="1">
              <a:buFontTx/>
              <a:buChar char="•"/>
            </a:pPr>
            <a:r>
              <a:rPr lang="en-US" altLang="en-US"/>
              <a:t>A utility function (evaluation function). </a:t>
            </a:r>
          </a:p>
          <a:p>
            <a:pPr>
              <a:buFontTx/>
              <a:buChar char="•"/>
            </a:pPr>
            <a:endParaRPr lang="en-US" altLang="en-US"/>
          </a:p>
          <a:p>
            <a:r>
              <a:rPr lang="en-US" altLang="en-US"/>
              <a:t>The utility function is like the heuristic function we have seen in the past, except it evaluates a node in terms of how good it is for each player. Positive values indicate states advantageous for Max, negative values indicate states advantageous for Min.</a:t>
            </a:r>
          </a:p>
        </p:txBody>
      </p:sp>
      <p:pic>
        <p:nvPicPr>
          <p:cNvPr id="4" name="Picture 4" descr="C:\WINNT\Profiles\eamonn\Desktop\cs170\plan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78" y="2140158"/>
            <a:ext cx="1214437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165840" y="3876883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Max  Vs  Min</a:t>
            </a:r>
          </a:p>
        </p:txBody>
      </p:sp>
      <p:pic>
        <p:nvPicPr>
          <p:cNvPr id="6" name="Picture 6" descr="C:\WINNT\Profiles\eamonn\Desktop\cs170\dk_minni_kn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628" y="2141746"/>
            <a:ext cx="1041400" cy="174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0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tree (2-player, deterministic, turns)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54" y="1963711"/>
            <a:ext cx="7726103" cy="41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8" name="Group 24"/>
          <p:cNvGrpSpPr>
            <a:grpSpLocks/>
          </p:cNvGrpSpPr>
          <p:nvPr/>
        </p:nvGrpSpPr>
        <p:grpSpPr bwMode="auto">
          <a:xfrm>
            <a:off x="2111376" y="3379789"/>
            <a:ext cx="1825625" cy="1930400"/>
            <a:chOff x="146" y="2955"/>
            <a:chExt cx="1150" cy="1216"/>
          </a:xfrm>
        </p:grpSpPr>
        <p:grpSp>
          <p:nvGrpSpPr>
            <p:cNvPr id="6160" name="Group 16"/>
            <p:cNvGrpSpPr>
              <a:grpSpLocks/>
            </p:cNvGrpSpPr>
            <p:nvPr/>
          </p:nvGrpSpPr>
          <p:grpSpPr bwMode="auto">
            <a:xfrm>
              <a:off x="192" y="3024"/>
              <a:ext cx="1104" cy="960"/>
              <a:chOff x="192" y="3024"/>
              <a:chExt cx="1104" cy="960"/>
            </a:xfrm>
          </p:grpSpPr>
          <p:grpSp>
            <p:nvGrpSpPr>
              <p:cNvPr id="6155" name="Group 11"/>
              <p:cNvGrpSpPr>
                <a:grpSpLocks/>
              </p:cNvGrpSpPr>
              <p:nvPr/>
            </p:nvGrpSpPr>
            <p:grpSpPr bwMode="auto">
              <a:xfrm>
                <a:off x="192" y="3792"/>
                <a:ext cx="1104" cy="192"/>
                <a:chOff x="192" y="3792"/>
                <a:chExt cx="1104" cy="192"/>
              </a:xfrm>
            </p:grpSpPr>
            <p:sp>
              <p:nvSpPr>
                <p:cNvPr id="6146" name="AutoShape 2"/>
                <p:cNvSpPr>
                  <a:spLocks noChangeArrowheads="1"/>
                </p:cNvSpPr>
                <p:nvPr/>
              </p:nvSpPr>
              <p:spPr bwMode="auto">
                <a:xfrm>
                  <a:off x="192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7" name="AutoShape 3"/>
                <p:cNvSpPr>
                  <a:spLocks noChangeArrowheads="1"/>
                </p:cNvSpPr>
                <p:nvPr/>
              </p:nvSpPr>
              <p:spPr bwMode="auto">
                <a:xfrm>
                  <a:off x="648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8" name="AutoShape 4"/>
                <p:cNvSpPr>
                  <a:spLocks noChangeArrowheads="1"/>
                </p:cNvSpPr>
                <p:nvPr/>
              </p:nvSpPr>
              <p:spPr bwMode="auto">
                <a:xfrm>
                  <a:off x="1104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54" name="AutoShape 10"/>
              <p:cNvSpPr>
                <a:spLocks noChangeArrowheads="1"/>
              </p:cNvSpPr>
              <p:nvPr/>
            </p:nvSpPr>
            <p:spPr bwMode="auto">
              <a:xfrm flipV="1">
                <a:off x="648" y="302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 flipV="1">
                <a:off x="290" y="3216"/>
                <a:ext cx="45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 flipV="1">
                <a:off x="744" y="321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744" y="3216"/>
                <a:ext cx="456" cy="5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167" y="393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636" y="393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12</a:t>
              </a: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1094" y="393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8</a:t>
              </a: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146" y="3542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</a:t>
              </a:r>
              <a:r>
                <a:rPr lang="en-US" altLang="en-US" sz="900"/>
                <a:t>11</a:t>
              </a:r>
              <a:endParaRPr lang="en-US" altLang="en-US"/>
            </a:p>
          </p:txBody>
        </p:sp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489" y="3542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A</a:t>
              </a:r>
              <a:r>
                <a:rPr lang="en-US" altLang="en-US" sz="900"/>
                <a:t>12</a:t>
              </a:r>
              <a:endParaRPr lang="en-US" altLang="en-US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842" y="3542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</a:t>
              </a:r>
              <a:r>
                <a:rPr lang="en-US" altLang="en-US" sz="900"/>
                <a:t>13</a:t>
              </a:r>
              <a:endParaRPr lang="en-US" altLang="en-US"/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881" y="295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5273676" y="3379789"/>
            <a:ext cx="1825625" cy="1930400"/>
            <a:chOff x="146" y="2955"/>
            <a:chExt cx="1150" cy="1216"/>
          </a:xfrm>
        </p:grpSpPr>
        <p:grpSp>
          <p:nvGrpSpPr>
            <p:cNvPr id="6170" name="Group 26"/>
            <p:cNvGrpSpPr>
              <a:grpSpLocks/>
            </p:cNvGrpSpPr>
            <p:nvPr/>
          </p:nvGrpSpPr>
          <p:grpSpPr bwMode="auto">
            <a:xfrm>
              <a:off x="192" y="3024"/>
              <a:ext cx="1104" cy="960"/>
              <a:chOff x="192" y="3024"/>
              <a:chExt cx="1104" cy="960"/>
            </a:xfrm>
          </p:grpSpPr>
          <p:grpSp>
            <p:nvGrpSpPr>
              <p:cNvPr id="6171" name="Group 27"/>
              <p:cNvGrpSpPr>
                <a:grpSpLocks/>
              </p:cNvGrpSpPr>
              <p:nvPr/>
            </p:nvGrpSpPr>
            <p:grpSpPr bwMode="auto">
              <a:xfrm>
                <a:off x="192" y="3792"/>
                <a:ext cx="1104" cy="192"/>
                <a:chOff x="192" y="3792"/>
                <a:chExt cx="1104" cy="192"/>
              </a:xfrm>
            </p:grpSpPr>
            <p:sp>
              <p:nvSpPr>
                <p:cNvPr id="6172" name="AutoShape 28"/>
                <p:cNvSpPr>
                  <a:spLocks noChangeArrowheads="1"/>
                </p:cNvSpPr>
                <p:nvPr/>
              </p:nvSpPr>
              <p:spPr bwMode="auto">
                <a:xfrm>
                  <a:off x="192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3" name="AutoShape 29"/>
                <p:cNvSpPr>
                  <a:spLocks noChangeArrowheads="1"/>
                </p:cNvSpPr>
                <p:nvPr/>
              </p:nvSpPr>
              <p:spPr bwMode="auto">
                <a:xfrm>
                  <a:off x="648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4" name="AutoShape 30"/>
                <p:cNvSpPr>
                  <a:spLocks noChangeArrowheads="1"/>
                </p:cNvSpPr>
                <p:nvPr/>
              </p:nvSpPr>
              <p:spPr bwMode="auto">
                <a:xfrm>
                  <a:off x="1104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75" name="AutoShape 31"/>
              <p:cNvSpPr>
                <a:spLocks noChangeArrowheads="1"/>
              </p:cNvSpPr>
              <p:nvPr/>
            </p:nvSpPr>
            <p:spPr bwMode="auto">
              <a:xfrm flipV="1">
                <a:off x="648" y="302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6" name="Line 32"/>
              <p:cNvSpPr>
                <a:spLocks noChangeShapeType="1"/>
              </p:cNvSpPr>
              <p:nvPr/>
            </p:nvSpPr>
            <p:spPr bwMode="auto">
              <a:xfrm flipV="1">
                <a:off x="290" y="3216"/>
                <a:ext cx="45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 flipV="1">
                <a:off x="744" y="321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/>
            </p:nvSpPr>
            <p:spPr bwMode="auto">
              <a:xfrm>
                <a:off x="744" y="3216"/>
                <a:ext cx="456" cy="5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167" y="393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673" y="393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6181" name="Text Box 37"/>
            <p:cNvSpPr txBox="1">
              <a:spLocks noChangeArrowheads="1"/>
            </p:cNvSpPr>
            <p:nvPr/>
          </p:nvSpPr>
          <p:spPr bwMode="auto">
            <a:xfrm>
              <a:off x="1094" y="393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146" y="3542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</a:t>
              </a:r>
              <a:r>
                <a:rPr lang="en-US" altLang="en-US" sz="900"/>
                <a:t>21</a:t>
              </a:r>
              <a:endParaRPr lang="en-US" altLang="en-US"/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489" y="3542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A</a:t>
              </a:r>
              <a:r>
                <a:rPr lang="en-US" altLang="en-US" sz="900"/>
                <a:t>22</a:t>
              </a:r>
              <a:endParaRPr lang="en-US" altLang="en-US"/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842" y="3542"/>
              <a:ext cx="26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</a:t>
              </a:r>
              <a:r>
                <a:rPr lang="en-US" altLang="en-US" sz="1000"/>
                <a:t>2</a:t>
              </a:r>
              <a:r>
                <a:rPr lang="en-US" altLang="en-US" sz="900"/>
                <a:t>3</a:t>
              </a:r>
              <a:endParaRPr lang="en-US" altLang="en-US"/>
            </a:p>
          </p:txBody>
        </p:sp>
        <p:sp>
          <p:nvSpPr>
            <p:cNvPr id="6185" name="Text Box 41"/>
            <p:cNvSpPr txBox="1">
              <a:spLocks noChangeArrowheads="1"/>
            </p:cNvSpPr>
            <p:nvPr/>
          </p:nvSpPr>
          <p:spPr bwMode="auto">
            <a:xfrm>
              <a:off x="881" y="295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</p:grpSp>
      <p:grpSp>
        <p:nvGrpSpPr>
          <p:cNvPr id="6186" name="Group 42"/>
          <p:cNvGrpSpPr>
            <a:grpSpLocks/>
          </p:cNvGrpSpPr>
          <p:nvPr/>
        </p:nvGrpSpPr>
        <p:grpSpPr bwMode="auto">
          <a:xfrm>
            <a:off x="8232776" y="3379789"/>
            <a:ext cx="1825625" cy="1930400"/>
            <a:chOff x="146" y="2955"/>
            <a:chExt cx="1150" cy="1216"/>
          </a:xfrm>
        </p:grpSpPr>
        <p:grpSp>
          <p:nvGrpSpPr>
            <p:cNvPr id="6187" name="Group 43"/>
            <p:cNvGrpSpPr>
              <a:grpSpLocks/>
            </p:cNvGrpSpPr>
            <p:nvPr/>
          </p:nvGrpSpPr>
          <p:grpSpPr bwMode="auto">
            <a:xfrm>
              <a:off x="192" y="3024"/>
              <a:ext cx="1104" cy="960"/>
              <a:chOff x="192" y="3024"/>
              <a:chExt cx="1104" cy="960"/>
            </a:xfrm>
          </p:grpSpPr>
          <p:grpSp>
            <p:nvGrpSpPr>
              <p:cNvPr id="6188" name="Group 44"/>
              <p:cNvGrpSpPr>
                <a:grpSpLocks/>
              </p:cNvGrpSpPr>
              <p:nvPr/>
            </p:nvGrpSpPr>
            <p:grpSpPr bwMode="auto">
              <a:xfrm>
                <a:off x="192" y="3792"/>
                <a:ext cx="1104" cy="192"/>
                <a:chOff x="192" y="3792"/>
                <a:chExt cx="1104" cy="192"/>
              </a:xfrm>
            </p:grpSpPr>
            <p:sp>
              <p:nvSpPr>
                <p:cNvPr id="6189" name="AutoShape 45"/>
                <p:cNvSpPr>
                  <a:spLocks noChangeArrowheads="1"/>
                </p:cNvSpPr>
                <p:nvPr/>
              </p:nvSpPr>
              <p:spPr bwMode="auto">
                <a:xfrm>
                  <a:off x="192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0" name="AutoShape 46"/>
                <p:cNvSpPr>
                  <a:spLocks noChangeArrowheads="1"/>
                </p:cNvSpPr>
                <p:nvPr/>
              </p:nvSpPr>
              <p:spPr bwMode="auto">
                <a:xfrm>
                  <a:off x="648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1" name="AutoShape 47"/>
                <p:cNvSpPr>
                  <a:spLocks noChangeArrowheads="1"/>
                </p:cNvSpPr>
                <p:nvPr/>
              </p:nvSpPr>
              <p:spPr bwMode="auto">
                <a:xfrm>
                  <a:off x="1104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92" name="AutoShape 48"/>
              <p:cNvSpPr>
                <a:spLocks noChangeArrowheads="1"/>
              </p:cNvSpPr>
              <p:nvPr/>
            </p:nvSpPr>
            <p:spPr bwMode="auto">
              <a:xfrm flipV="1">
                <a:off x="648" y="302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Line 49"/>
              <p:cNvSpPr>
                <a:spLocks noChangeShapeType="1"/>
              </p:cNvSpPr>
              <p:nvPr/>
            </p:nvSpPr>
            <p:spPr bwMode="auto">
              <a:xfrm flipV="1">
                <a:off x="290" y="3216"/>
                <a:ext cx="45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4" name="Line 50"/>
              <p:cNvSpPr>
                <a:spLocks noChangeShapeType="1"/>
              </p:cNvSpPr>
              <p:nvPr/>
            </p:nvSpPr>
            <p:spPr bwMode="auto">
              <a:xfrm flipV="1">
                <a:off x="744" y="321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Line 51"/>
              <p:cNvSpPr>
                <a:spLocks noChangeShapeType="1"/>
              </p:cNvSpPr>
              <p:nvPr/>
            </p:nvSpPr>
            <p:spPr bwMode="auto">
              <a:xfrm>
                <a:off x="744" y="3216"/>
                <a:ext cx="456" cy="5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96" name="Text Box 52"/>
            <p:cNvSpPr txBox="1">
              <a:spLocks noChangeArrowheads="1"/>
            </p:cNvSpPr>
            <p:nvPr/>
          </p:nvSpPr>
          <p:spPr bwMode="auto">
            <a:xfrm>
              <a:off x="167" y="393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14</a:t>
              </a:r>
            </a:p>
          </p:txBody>
        </p:sp>
        <p:sp>
          <p:nvSpPr>
            <p:cNvPr id="6197" name="Text Box 53"/>
            <p:cNvSpPr txBox="1">
              <a:spLocks noChangeArrowheads="1"/>
            </p:cNvSpPr>
            <p:nvPr/>
          </p:nvSpPr>
          <p:spPr bwMode="auto">
            <a:xfrm>
              <a:off x="673" y="393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6198" name="Text Box 54"/>
            <p:cNvSpPr txBox="1">
              <a:spLocks noChangeArrowheads="1"/>
            </p:cNvSpPr>
            <p:nvPr/>
          </p:nvSpPr>
          <p:spPr bwMode="auto">
            <a:xfrm>
              <a:off x="1094" y="393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6199" name="Text Box 55"/>
            <p:cNvSpPr txBox="1">
              <a:spLocks noChangeArrowheads="1"/>
            </p:cNvSpPr>
            <p:nvPr/>
          </p:nvSpPr>
          <p:spPr bwMode="auto">
            <a:xfrm>
              <a:off x="146" y="3542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</a:t>
              </a:r>
              <a:r>
                <a:rPr lang="en-US" altLang="en-US" sz="900"/>
                <a:t>31</a:t>
              </a:r>
              <a:endParaRPr lang="en-US" altLang="en-US"/>
            </a:p>
          </p:txBody>
        </p:sp>
        <p:sp>
          <p:nvSpPr>
            <p:cNvPr id="6200" name="Text Box 56"/>
            <p:cNvSpPr txBox="1">
              <a:spLocks noChangeArrowheads="1"/>
            </p:cNvSpPr>
            <p:nvPr/>
          </p:nvSpPr>
          <p:spPr bwMode="auto">
            <a:xfrm>
              <a:off x="489" y="3542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/>
                <a:t>A</a:t>
              </a:r>
              <a:r>
                <a:rPr lang="en-US" altLang="en-US" sz="900"/>
                <a:t>32</a:t>
              </a:r>
              <a:endParaRPr lang="en-US" altLang="en-US"/>
            </a:p>
          </p:txBody>
        </p:sp>
        <p:sp>
          <p:nvSpPr>
            <p:cNvPr id="6201" name="Text Box 57"/>
            <p:cNvSpPr txBox="1">
              <a:spLocks noChangeArrowheads="1"/>
            </p:cNvSpPr>
            <p:nvPr/>
          </p:nvSpPr>
          <p:spPr bwMode="auto">
            <a:xfrm>
              <a:off x="842" y="3542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</a:t>
              </a:r>
              <a:r>
                <a:rPr lang="en-US" altLang="en-US" sz="900"/>
                <a:t>33</a:t>
              </a:r>
              <a:endParaRPr lang="en-US" altLang="en-US"/>
            </a:p>
          </p:txBody>
        </p:sp>
        <p:sp>
          <p:nvSpPr>
            <p:cNvPr id="6202" name="Text Box 58"/>
            <p:cNvSpPr txBox="1">
              <a:spLocks noChangeArrowheads="1"/>
            </p:cNvSpPr>
            <p:nvPr/>
          </p:nvSpPr>
          <p:spPr bwMode="auto">
            <a:xfrm>
              <a:off x="881" y="2955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/>
            </a:p>
          </p:txBody>
        </p:sp>
      </p:grpSp>
      <p:sp>
        <p:nvSpPr>
          <p:cNvPr id="6204" name="Line 60"/>
          <p:cNvSpPr>
            <a:spLocks noChangeShapeType="1"/>
          </p:cNvSpPr>
          <p:nvPr/>
        </p:nvSpPr>
        <p:spPr bwMode="auto">
          <a:xfrm flipV="1">
            <a:off x="3054350" y="2000250"/>
            <a:ext cx="316230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5" name="Line 61"/>
          <p:cNvSpPr>
            <a:spLocks noChangeShapeType="1"/>
          </p:cNvSpPr>
          <p:nvPr/>
        </p:nvSpPr>
        <p:spPr bwMode="auto">
          <a:xfrm flipV="1">
            <a:off x="6223000" y="2000250"/>
            <a:ext cx="0" cy="149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Line 62"/>
          <p:cNvSpPr>
            <a:spLocks noChangeShapeType="1"/>
          </p:cNvSpPr>
          <p:nvPr/>
        </p:nvSpPr>
        <p:spPr bwMode="auto">
          <a:xfrm>
            <a:off x="6223000" y="2006600"/>
            <a:ext cx="2952750" cy="147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6423026" y="16414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210" name="Text Box 66"/>
          <p:cNvSpPr txBox="1">
            <a:spLocks noChangeArrowheads="1"/>
          </p:cNvSpPr>
          <p:nvPr/>
        </p:nvSpPr>
        <p:spPr bwMode="auto">
          <a:xfrm>
            <a:off x="2232026" y="269876"/>
            <a:ext cx="3762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simple abstract game.</a:t>
            </a:r>
          </a:p>
          <a:p>
            <a:r>
              <a:rPr lang="en-US" altLang="en-US" b="1"/>
              <a:t>Max</a:t>
            </a:r>
            <a:r>
              <a:rPr lang="en-US" altLang="en-US"/>
              <a:t> makes a move, then </a:t>
            </a:r>
            <a:r>
              <a:rPr lang="en-US" altLang="en-US" b="1"/>
              <a:t>Min</a:t>
            </a:r>
            <a:r>
              <a:rPr lang="en-US" altLang="en-US"/>
              <a:t> replies. </a:t>
            </a:r>
          </a:p>
        </p:txBody>
      </p:sp>
      <p:sp>
        <p:nvSpPr>
          <p:cNvPr id="6211" name="Text Box 67"/>
          <p:cNvSpPr txBox="1">
            <a:spLocks noChangeArrowheads="1"/>
          </p:cNvSpPr>
          <p:nvPr/>
        </p:nvSpPr>
        <p:spPr bwMode="auto">
          <a:xfrm>
            <a:off x="7527925" y="237490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  <a:r>
              <a:rPr lang="en-US" altLang="en-US" sz="1400"/>
              <a:t>3</a:t>
            </a:r>
            <a:endParaRPr lang="en-US" altLang="en-US"/>
          </a:p>
        </p:txBody>
      </p:sp>
      <p:sp>
        <p:nvSpPr>
          <p:cNvPr id="6212" name="Text Box 68"/>
          <p:cNvSpPr txBox="1">
            <a:spLocks noChangeArrowheads="1"/>
          </p:cNvSpPr>
          <p:nvPr/>
        </p:nvSpPr>
        <p:spPr bwMode="auto">
          <a:xfrm>
            <a:off x="5826125" y="237490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  <a:r>
              <a:rPr lang="en-US" altLang="en-US" sz="1400"/>
              <a:t>2</a:t>
            </a:r>
            <a:endParaRPr lang="en-US" altLang="en-US"/>
          </a:p>
        </p:txBody>
      </p:sp>
      <p:sp>
        <p:nvSpPr>
          <p:cNvPr id="6213" name="Text Box 69"/>
          <p:cNvSpPr txBox="1">
            <a:spLocks noChangeArrowheads="1"/>
          </p:cNvSpPr>
          <p:nvPr/>
        </p:nvSpPr>
        <p:spPr bwMode="auto">
          <a:xfrm>
            <a:off x="4365625" y="237490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  <a:r>
              <a:rPr lang="en-US" altLang="en-US" sz="1400"/>
              <a:t>1</a:t>
            </a:r>
            <a:endParaRPr lang="en-US" altLang="en-US"/>
          </a:p>
        </p:txBody>
      </p:sp>
      <p:sp>
        <p:nvSpPr>
          <p:cNvPr id="6214" name="Text Box 70"/>
          <p:cNvSpPr txBox="1">
            <a:spLocks noChangeArrowheads="1"/>
          </p:cNvSpPr>
          <p:nvPr/>
        </p:nvSpPr>
        <p:spPr bwMode="auto">
          <a:xfrm>
            <a:off x="1973262" y="5576891"/>
            <a:ext cx="8194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An action by one player is called a </a:t>
            </a:r>
            <a:r>
              <a:rPr lang="en-US" altLang="en-US" sz="2000" i="1"/>
              <a:t>ply</a:t>
            </a:r>
            <a:r>
              <a:rPr lang="en-US" altLang="en-US" sz="2000"/>
              <a:t>, two ply (a action and a counter action) is called a </a:t>
            </a:r>
            <a:r>
              <a:rPr lang="en-US" altLang="en-US" sz="2000" i="1"/>
              <a:t>move</a:t>
            </a:r>
            <a:r>
              <a:rPr lang="en-US" altLang="en-US" sz="2000"/>
              <a:t>.</a:t>
            </a:r>
            <a:endParaRPr lang="en-US" altLang="en-US"/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6070600" y="1701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26"/>
          <p:cNvSpPr txBox="1">
            <a:spLocks noChangeArrowheads="1"/>
          </p:cNvSpPr>
          <p:nvPr/>
        </p:nvSpPr>
        <p:spPr bwMode="auto">
          <a:xfrm>
            <a:off x="2003426" y="2149475"/>
            <a:ext cx="82648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400"/>
              <a:t> Generate the game tree down to the terminal nodes.</a:t>
            </a:r>
          </a:p>
          <a:p>
            <a:pPr>
              <a:buFontTx/>
              <a:buChar char="•"/>
            </a:pPr>
            <a:r>
              <a:rPr lang="en-US" altLang="en-US" sz="2400"/>
              <a:t> Apply the utility function to the terminal nodes.</a:t>
            </a:r>
          </a:p>
          <a:p>
            <a:pPr>
              <a:buFontTx/>
              <a:buChar char="•"/>
            </a:pPr>
            <a:r>
              <a:rPr lang="en-US" altLang="en-US" sz="2400"/>
              <a:t> For a </a:t>
            </a:r>
            <a:r>
              <a:rPr lang="en-US" altLang="en-US" sz="2400" b="1"/>
              <a:t>S</a:t>
            </a:r>
            <a:r>
              <a:rPr lang="en-US" altLang="en-US" sz="2400"/>
              <a:t> set of sibling nodes, pass up to the parent…</a:t>
            </a:r>
          </a:p>
          <a:p>
            <a:pPr lvl="1">
              <a:buFontTx/>
              <a:buChar char="•"/>
            </a:pPr>
            <a:r>
              <a:rPr lang="en-US" altLang="en-US" sz="2400"/>
              <a:t> the lowest value in </a:t>
            </a:r>
            <a:r>
              <a:rPr lang="en-US" altLang="en-US" sz="2400" b="1"/>
              <a:t>S</a:t>
            </a:r>
            <a:r>
              <a:rPr lang="en-US" altLang="en-US" sz="2400"/>
              <a:t> if the siblings are </a:t>
            </a:r>
          </a:p>
          <a:p>
            <a:pPr lvl="1">
              <a:buFontTx/>
              <a:buChar char="•"/>
            </a:pPr>
            <a:r>
              <a:rPr lang="en-US" altLang="en-US" sz="2400"/>
              <a:t> the largest value in </a:t>
            </a:r>
            <a:r>
              <a:rPr lang="en-US" altLang="en-US" sz="2400" b="1"/>
              <a:t>S</a:t>
            </a:r>
            <a:r>
              <a:rPr lang="en-US" altLang="en-US" sz="2400"/>
              <a:t> if the siblings are</a:t>
            </a:r>
          </a:p>
          <a:p>
            <a:pPr>
              <a:buFontTx/>
              <a:buChar char="•"/>
            </a:pPr>
            <a:r>
              <a:rPr lang="en-US" altLang="en-US" sz="2400"/>
              <a:t> Recursively do the above, until the backed-up values reach the initial state.</a:t>
            </a:r>
          </a:p>
          <a:p>
            <a:pPr>
              <a:buFontTx/>
              <a:buChar char="•"/>
            </a:pPr>
            <a:r>
              <a:rPr lang="en-US" altLang="en-US" sz="2400"/>
              <a:t> The value of the initial state is the minimum score for Max. </a:t>
            </a:r>
          </a:p>
          <a:p>
            <a:pPr>
              <a:buFontTx/>
              <a:buChar char="•"/>
            </a:pPr>
            <a:endParaRPr lang="en-US" altLang="en-US" sz="2400"/>
          </a:p>
        </p:txBody>
      </p:sp>
      <p:sp>
        <p:nvSpPr>
          <p:cNvPr id="8195" name="AutoShape 1027"/>
          <p:cNvSpPr>
            <a:spLocks noChangeArrowheads="1"/>
          </p:cNvSpPr>
          <p:nvPr/>
        </p:nvSpPr>
        <p:spPr bwMode="auto">
          <a:xfrm>
            <a:off x="7531100" y="33020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AutoShape 1028"/>
          <p:cNvSpPr>
            <a:spLocks noChangeArrowheads="1"/>
          </p:cNvSpPr>
          <p:nvPr/>
        </p:nvSpPr>
        <p:spPr bwMode="auto">
          <a:xfrm flipV="1">
            <a:off x="7531100" y="37719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1029"/>
          <p:cNvSpPr txBox="1">
            <a:spLocks noChangeArrowheads="1"/>
          </p:cNvSpPr>
          <p:nvPr/>
        </p:nvSpPr>
        <p:spPr bwMode="auto">
          <a:xfrm>
            <a:off x="3108326" y="558801"/>
            <a:ext cx="62896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The Minimax Algorithm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59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2" name="Group 64"/>
          <p:cNvGrpSpPr>
            <a:grpSpLocks/>
          </p:cNvGrpSpPr>
          <p:nvPr/>
        </p:nvGrpSpPr>
        <p:grpSpPr bwMode="auto">
          <a:xfrm>
            <a:off x="2098676" y="828676"/>
            <a:ext cx="7947025" cy="3668713"/>
            <a:chOff x="370" y="1034"/>
            <a:chExt cx="5006" cy="2311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370" y="2129"/>
              <a:ext cx="1150" cy="1216"/>
              <a:chOff x="146" y="2955"/>
              <a:chExt cx="1150" cy="1216"/>
            </a:xfrm>
          </p:grpSpPr>
          <p:grpSp>
            <p:nvGrpSpPr>
              <p:cNvPr id="7174" name="Group 6"/>
              <p:cNvGrpSpPr>
                <a:grpSpLocks/>
              </p:cNvGrpSpPr>
              <p:nvPr/>
            </p:nvGrpSpPr>
            <p:grpSpPr bwMode="auto">
              <a:xfrm>
                <a:off x="192" y="3024"/>
                <a:ext cx="1104" cy="960"/>
                <a:chOff x="192" y="3024"/>
                <a:chExt cx="1104" cy="960"/>
              </a:xfrm>
            </p:grpSpPr>
            <p:grpSp>
              <p:nvGrpSpPr>
                <p:cNvPr id="7175" name="Group 7"/>
                <p:cNvGrpSpPr>
                  <a:grpSpLocks/>
                </p:cNvGrpSpPr>
                <p:nvPr/>
              </p:nvGrpSpPr>
              <p:grpSpPr bwMode="auto">
                <a:xfrm>
                  <a:off x="192" y="3792"/>
                  <a:ext cx="1104" cy="192"/>
                  <a:chOff x="192" y="3792"/>
                  <a:chExt cx="1104" cy="192"/>
                </a:xfrm>
              </p:grpSpPr>
              <p:sp>
                <p:nvSpPr>
                  <p:cNvPr id="7176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7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648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7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79" name="AutoShape 11"/>
                <p:cNvSpPr>
                  <a:spLocks noChangeArrowheads="1"/>
                </p:cNvSpPr>
                <p:nvPr/>
              </p:nvSpPr>
              <p:spPr bwMode="auto">
                <a:xfrm flipV="1">
                  <a:off x="648" y="302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90" y="3216"/>
                  <a:ext cx="45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44" y="321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2" name="Line 14"/>
                <p:cNvSpPr>
                  <a:spLocks noChangeShapeType="1"/>
                </p:cNvSpPr>
                <p:nvPr/>
              </p:nvSpPr>
              <p:spPr bwMode="auto">
                <a:xfrm>
                  <a:off x="744" y="3216"/>
                  <a:ext cx="456" cy="5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183" name="Text Box 15"/>
              <p:cNvSpPr txBox="1">
                <a:spLocks noChangeArrowheads="1"/>
              </p:cNvSpPr>
              <p:nvPr/>
            </p:nvSpPr>
            <p:spPr bwMode="auto">
              <a:xfrm>
                <a:off x="167" y="393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7184" name="Text Box 16"/>
              <p:cNvSpPr txBox="1">
                <a:spLocks noChangeArrowheads="1"/>
              </p:cNvSpPr>
              <p:nvPr/>
            </p:nvSpPr>
            <p:spPr bwMode="auto">
              <a:xfrm>
                <a:off x="636" y="3938"/>
                <a:ext cx="2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12</a:t>
                </a:r>
              </a:p>
            </p:txBody>
          </p:sp>
          <p:sp>
            <p:nvSpPr>
              <p:cNvPr id="7185" name="Text Box 17"/>
              <p:cNvSpPr txBox="1">
                <a:spLocks noChangeArrowheads="1"/>
              </p:cNvSpPr>
              <p:nvPr/>
            </p:nvSpPr>
            <p:spPr bwMode="auto">
              <a:xfrm>
                <a:off x="1094" y="393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8</a:t>
                </a:r>
              </a:p>
            </p:txBody>
          </p:sp>
          <p:sp>
            <p:nvSpPr>
              <p:cNvPr id="7186" name="Text Box 18"/>
              <p:cNvSpPr txBox="1">
                <a:spLocks noChangeArrowheads="1"/>
              </p:cNvSpPr>
              <p:nvPr/>
            </p:nvSpPr>
            <p:spPr bwMode="auto">
              <a:xfrm>
                <a:off x="146" y="3542"/>
                <a:ext cx="25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/>
                  <a:t>A</a:t>
                </a:r>
                <a:r>
                  <a:rPr lang="en-US" altLang="en-US" sz="900"/>
                  <a:t>11</a:t>
                </a:r>
                <a:endParaRPr lang="en-US" altLang="en-US"/>
              </a:p>
            </p:txBody>
          </p:sp>
          <p:sp>
            <p:nvSpPr>
              <p:cNvPr id="7187" name="Text Box 19"/>
              <p:cNvSpPr txBox="1">
                <a:spLocks noChangeArrowheads="1"/>
              </p:cNvSpPr>
              <p:nvPr/>
            </p:nvSpPr>
            <p:spPr bwMode="auto">
              <a:xfrm>
                <a:off x="489" y="3542"/>
                <a:ext cx="25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400"/>
                  <a:t>A</a:t>
                </a:r>
                <a:r>
                  <a:rPr lang="en-US" altLang="en-US" sz="900"/>
                  <a:t>12</a:t>
                </a:r>
                <a:endParaRPr lang="en-US" altLang="en-US"/>
              </a:p>
            </p:txBody>
          </p:sp>
          <p:sp>
            <p:nvSpPr>
              <p:cNvPr id="7188" name="Text Box 20"/>
              <p:cNvSpPr txBox="1">
                <a:spLocks noChangeArrowheads="1"/>
              </p:cNvSpPr>
              <p:nvPr/>
            </p:nvSpPr>
            <p:spPr bwMode="auto">
              <a:xfrm>
                <a:off x="842" y="3542"/>
                <a:ext cx="25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/>
                  <a:t>A</a:t>
                </a:r>
                <a:r>
                  <a:rPr lang="en-US" altLang="en-US" sz="900"/>
                  <a:t>13</a:t>
                </a:r>
                <a:endParaRPr lang="en-US" altLang="en-US"/>
              </a:p>
            </p:txBody>
          </p:sp>
          <p:sp>
            <p:nvSpPr>
              <p:cNvPr id="7189" name="Text Box 21"/>
              <p:cNvSpPr txBox="1">
                <a:spLocks noChangeArrowheads="1"/>
              </p:cNvSpPr>
              <p:nvPr/>
            </p:nvSpPr>
            <p:spPr bwMode="auto">
              <a:xfrm>
                <a:off x="881" y="2955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7190" name="Group 22"/>
            <p:cNvGrpSpPr>
              <a:grpSpLocks/>
            </p:cNvGrpSpPr>
            <p:nvPr/>
          </p:nvGrpSpPr>
          <p:grpSpPr bwMode="auto">
            <a:xfrm>
              <a:off x="2362" y="2129"/>
              <a:ext cx="1150" cy="1216"/>
              <a:chOff x="146" y="2955"/>
              <a:chExt cx="1150" cy="1216"/>
            </a:xfrm>
          </p:grpSpPr>
          <p:grpSp>
            <p:nvGrpSpPr>
              <p:cNvPr id="7191" name="Group 23"/>
              <p:cNvGrpSpPr>
                <a:grpSpLocks/>
              </p:cNvGrpSpPr>
              <p:nvPr/>
            </p:nvGrpSpPr>
            <p:grpSpPr bwMode="auto">
              <a:xfrm>
                <a:off x="192" y="3024"/>
                <a:ext cx="1104" cy="960"/>
                <a:chOff x="192" y="3024"/>
                <a:chExt cx="1104" cy="960"/>
              </a:xfrm>
            </p:grpSpPr>
            <p:grpSp>
              <p:nvGrpSpPr>
                <p:cNvPr id="7192" name="Group 24"/>
                <p:cNvGrpSpPr>
                  <a:grpSpLocks/>
                </p:cNvGrpSpPr>
                <p:nvPr/>
              </p:nvGrpSpPr>
              <p:grpSpPr bwMode="auto">
                <a:xfrm>
                  <a:off x="192" y="3792"/>
                  <a:ext cx="1104" cy="192"/>
                  <a:chOff x="192" y="3792"/>
                  <a:chExt cx="1104" cy="192"/>
                </a:xfrm>
              </p:grpSpPr>
              <p:sp>
                <p:nvSpPr>
                  <p:cNvPr id="7193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94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648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95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96" name="AutoShape 28"/>
                <p:cNvSpPr>
                  <a:spLocks noChangeArrowheads="1"/>
                </p:cNvSpPr>
                <p:nvPr/>
              </p:nvSpPr>
              <p:spPr bwMode="auto">
                <a:xfrm flipV="1">
                  <a:off x="648" y="302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90" y="3216"/>
                  <a:ext cx="45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744" y="321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9" name="Line 31"/>
                <p:cNvSpPr>
                  <a:spLocks noChangeShapeType="1"/>
                </p:cNvSpPr>
                <p:nvPr/>
              </p:nvSpPr>
              <p:spPr bwMode="auto">
                <a:xfrm>
                  <a:off x="744" y="3216"/>
                  <a:ext cx="456" cy="5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00" name="Text Box 32"/>
              <p:cNvSpPr txBox="1">
                <a:spLocks noChangeArrowheads="1"/>
              </p:cNvSpPr>
              <p:nvPr/>
            </p:nvSpPr>
            <p:spPr bwMode="auto">
              <a:xfrm>
                <a:off x="167" y="393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7201" name="Text Box 33"/>
              <p:cNvSpPr txBox="1">
                <a:spLocks noChangeArrowheads="1"/>
              </p:cNvSpPr>
              <p:nvPr/>
            </p:nvSpPr>
            <p:spPr bwMode="auto">
              <a:xfrm>
                <a:off x="673" y="393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7202" name="Text Box 34"/>
              <p:cNvSpPr txBox="1">
                <a:spLocks noChangeArrowheads="1"/>
              </p:cNvSpPr>
              <p:nvPr/>
            </p:nvSpPr>
            <p:spPr bwMode="auto">
              <a:xfrm>
                <a:off x="1094" y="393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6</a:t>
                </a:r>
              </a:p>
            </p:txBody>
          </p:sp>
          <p:sp>
            <p:nvSpPr>
              <p:cNvPr id="7203" name="Text Box 35"/>
              <p:cNvSpPr txBox="1">
                <a:spLocks noChangeArrowheads="1"/>
              </p:cNvSpPr>
              <p:nvPr/>
            </p:nvSpPr>
            <p:spPr bwMode="auto">
              <a:xfrm>
                <a:off x="146" y="3542"/>
                <a:ext cx="25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/>
                  <a:t>A</a:t>
                </a:r>
                <a:r>
                  <a:rPr lang="en-US" altLang="en-US" sz="900"/>
                  <a:t>21</a:t>
                </a:r>
                <a:endParaRPr lang="en-US" altLang="en-US"/>
              </a:p>
            </p:txBody>
          </p:sp>
          <p:sp>
            <p:nvSpPr>
              <p:cNvPr id="7204" name="Text Box 36"/>
              <p:cNvSpPr txBox="1">
                <a:spLocks noChangeArrowheads="1"/>
              </p:cNvSpPr>
              <p:nvPr/>
            </p:nvSpPr>
            <p:spPr bwMode="auto">
              <a:xfrm>
                <a:off x="489" y="3542"/>
                <a:ext cx="25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400"/>
                  <a:t>A</a:t>
                </a:r>
                <a:r>
                  <a:rPr lang="en-US" altLang="en-US" sz="900"/>
                  <a:t>22</a:t>
                </a:r>
                <a:endParaRPr lang="en-US" altLang="en-US"/>
              </a:p>
            </p:txBody>
          </p:sp>
          <p:sp>
            <p:nvSpPr>
              <p:cNvPr id="7205" name="Text Box 37"/>
              <p:cNvSpPr txBox="1">
                <a:spLocks noChangeArrowheads="1"/>
              </p:cNvSpPr>
              <p:nvPr/>
            </p:nvSpPr>
            <p:spPr bwMode="auto">
              <a:xfrm>
                <a:off x="842" y="3542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/>
                  <a:t>A</a:t>
                </a:r>
                <a:r>
                  <a:rPr lang="en-US" altLang="en-US" sz="1000"/>
                  <a:t>2</a:t>
                </a:r>
                <a:r>
                  <a:rPr lang="en-US" altLang="en-US" sz="900"/>
                  <a:t>3</a:t>
                </a:r>
                <a:endParaRPr lang="en-US" altLang="en-US"/>
              </a:p>
            </p:txBody>
          </p:sp>
          <p:sp>
            <p:nvSpPr>
              <p:cNvPr id="7206" name="Text Box 38"/>
              <p:cNvSpPr txBox="1">
                <a:spLocks noChangeArrowheads="1"/>
              </p:cNvSpPr>
              <p:nvPr/>
            </p:nvSpPr>
            <p:spPr bwMode="auto">
              <a:xfrm>
                <a:off x="881" y="2955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7207" name="Group 39"/>
            <p:cNvGrpSpPr>
              <a:grpSpLocks/>
            </p:cNvGrpSpPr>
            <p:nvPr/>
          </p:nvGrpSpPr>
          <p:grpSpPr bwMode="auto">
            <a:xfrm>
              <a:off x="4226" y="2129"/>
              <a:ext cx="1150" cy="1216"/>
              <a:chOff x="146" y="2955"/>
              <a:chExt cx="1150" cy="1216"/>
            </a:xfrm>
          </p:grpSpPr>
          <p:grpSp>
            <p:nvGrpSpPr>
              <p:cNvPr id="7208" name="Group 40"/>
              <p:cNvGrpSpPr>
                <a:grpSpLocks/>
              </p:cNvGrpSpPr>
              <p:nvPr/>
            </p:nvGrpSpPr>
            <p:grpSpPr bwMode="auto">
              <a:xfrm>
                <a:off x="192" y="3024"/>
                <a:ext cx="1104" cy="960"/>
                <a:chOff x="192" y="3024"/>
                <a:chExt cx="1104" cy="960"/>
              </a:xfrm>
            </p:grpSpPr>
            <p:grpSp>
              <p:nvGrpSpPr>
                <p:cNvPr id="7209" name="Group 41"/>
                <p:cNvGrpSpPr>
                  <a:grpSpLocks/>
                </p:cNvGrpSpPr>
                <p:nvPr/>
              </p:nvGrpSpPr>
              <p:grpSpPr bwMode="auto">
                <a:xfrm>
                  <a:off x="192" y="3792"/>
                  <a:ext cx="1104" cy="192"/>
                  <a:chOff x="192" y="3792"/>
                  <a:chExt cx="1104" cy="192"/>
                </a:xfrm>
              </p:grpSpPr>
              <p:sp>
                <p:nvSpPr>
                  <p:cNvPr id="7210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11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648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12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3" name="AutoShape 45"/>
                <p:cNvSpPr>
                  <a:spLocks noChangeArrowheads="1"/>
                </p:cNvSpPr>
                <p:nvPr/>
              </p:nvSpPr>
              <p:spPr bwMode="auto">
                <a:xfrm flipV="1">
                  <a:off x="648" y="302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0" y="3216"/>
                  <a:ext cx="45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744" y="321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6" name="Line 48"/>
                <p:cNvSpPr>
                  <a:spLocks noChangeShapeType="1"/>
                </p:cNvSpPr>
                <p:nvPr/>
              </p:nvSpPr>
              <p:spPr bwMode="auto">
                <a:xfrm>
                  <a:off x="744" y="3216"/>
                  <a:ext cx="456" cy="5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17" name="Text Box 49"/>
              <p:cNvSpPr txBox="1">
                <a:spLocks noChangeArrowheads="1"/>
              </p:cNvSpPr>
              <p:nvPr/>
            </p:nvSpPr>
            <p:spPr bwMode="auto">
              <a:xfrm>
                <a:off x="167" y="3938"/>
                <a:ext cx="2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14</a:t>
                </a:r>
              </a:p>
            </p:txBody>
          </p:sp>
          <p:sp>
            <p:nvSpPr>
              <p:cNvPr id="7218" name="Text Box 50"/>
              <p:cNvSpPr txBox="1">
                <a:spLocks noChangeArrowheads="1"/>
              </p:cNvSpPr>
              <p:nvPr/>
            </p:nvSpPr>
            <p:spPr bwMode="auto">
              <a:xfrm>
                <a:off x="673" y="393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7219" name="Text Box 51"/>
              <p:cNvSpPr txBox="1">
                <a:spLocks noChangeArrowheads="1"/>
              </p:cNvSpPr>
              <p:nvPr/>
            </p:nvSpPr>
            <p:spPr bwMode="auto">
              <a:xfrm>
                <a:off x="1094" y="3938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7220" name="Text Box 52"/>
              <p:cNvSpPr txBox="1">
                <a:spLocks noChangeArrowheads="1"/>
              </p:cNvSpPr>
              <p:nvPr/>
            </p:nvSpPr>
            <p:spPr bwMode="auto">
              <a:xfrm>
                <a:off x="146" y="3542"/>
                <a:ext cx="25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/>
                  <a:t>A</a:t>
                </a:r>
                <a:r>
                  <a:rPr lang="en-US" altLang="en-US" sz="900"/>
                  <a:t>31</a:t>
                </a:r>
                <a:endParaRPr lang="en-US" altLang="en-US"/>
              </a:p>
            </p:txBody>
          </p:sp>
          <p:sp>
            <p:nvSpPr>
              <p:cNvPr id="7221" name="Text Box 53"/>
              <p:cNvSpPr txBox="1">
                <a:spLocks noChangeArrowheads="1"/>
              </p:cNvSpPr>
              <p:nvPr/>
            </p:nvSpPr>
            <p:spPr bwMode="auto">
              <a:xfrm>
                <a:off x="489" y="3542"/>
                <a:ext cx="25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400"/>
                  <a:t>A</a:t>
                </a:r>
                <a:r>
                  <a:rPr lang="en-US" altLang="en-US" sz="900"/>
                  <a:t>32</a:t>
                </a:r>
                <a:endParaRPr lang="en-US" altLang="en-US"/>
              </a:p>
            </p:txBody>
          </p:sp>
          <p:sp>
            <p:nvSpPr>
              <p:cNvPr id="7222" name="Text Box 54"/>
              <p:cNvSpPr txBox="1">
                <a:spLocks noChangeArrowheads="1"/>
              </p:cNvSpPr>
              <p:nvPr/>
            </p:nvSpPr>
            <p:spPr bwMode="auto">
              <a:xfrm>
                <a:off x="842" y="3542"/>
                <a:ext cx="25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/>
                  <a:t>A</a:t>
                </a:r>
                <a:r>
                  <a:rPr lang="en-US" altLang="en-US" sz="900"/>
                  <a:t>33</a:t>
                </a:r>
                <a:endParaRPr lang="en-US" altLang="en-US"/>
              </a:p>
            </p:txBody>
          </p:sp>
          <p:sp>
            <p:nvSpPr>
              <p:cNvPr id="7223" name="Text Box 55"/>
              <p:cNvSpPr txBox="1">
                <a:spLocks noChangeArrowheads="1"/>
              </p:cNvSpPr>
              <p:nvPr/>
            </p:nvSpPr>
            <p:spPr bwMode="auto">
              <a:xfrm>
                <a:off x="881" y="2955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</a:t>
                </a:r>
              </a:p>
            </p:txBody>
          </p:sp>
        </p:grp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flipV="1">
              <a:off x="964" y="1260"/>
              <a:ext cx="1992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60" y="1260"/>
              <a:ext cx="0" cy="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>
              <a:off x="2960" y="1264"/>
              <a:ext cx="186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Text Box 59"/>
            <p:cNvSpPr txBox="1">
              <a:spLocks noChangeArrowheads="1"/>
            </p:cNvSpPr>
            <p:nvPr/>
          </p:nvSpPr>
          <p:spPr bwMode="auto">
            <a:xfrm>
              <a:off x="3086" y="103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7229" name="Text Box 61"/>
            <p:cNvSpPr txBox="1">
              <a:spLocks noChangeArrowheads="1"/>
            </p:cNvSpPr>
            <p:nvPr/>
          </p:nvSpPr>
          <p:spPr bwMode="auto">
            <a:xfrm>
              <a:off x="3782" y="149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  <a:r>
                <a:rPr lang="en-US" altLang="en-US" sz="1400"/>
                <a:t>3</a:t>
              </a:r>
              <a:endParaRPr lang="en-US" altLang="en-US"/>
            </a:p>
          </p:txBody>
        </p:sp>
        <p:sp>
          <p:nvSpPr>
            <p:cNvPr id="7230" name="Text Box 62"/>
            <p:cNvSpPr txBox="1">
              <a:spLocks noChangeArrowheads="1"/>
            </p:cNvSpPr>
            <p:nvPr/>
          </p:nvSpPr>
          <p:spPr bwMode="auto">
            <a:xfrm>
              <a:off x="2710" y="149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  <a:r>
                <a:rPr lang="en-US" altLang="en-US" sz="1400"/>
                <a:t>2</a:t>
              </a:r>
              <a:endParaRPr lang="en-US" altLang="en-US"/>
            </a:p>
          </p:txBody>
        </p:sp>
        <p:sp>
          <p:nvSpPr>
            <p:cNvPr id="7231" name="Text Box 63"/>
            <p:cNvSpPr txBox="1">
              <a:spLocks noChangeArrowheads="1"/>
            </p:cNvSpPr>
            <p:nvPr/>
          </p:nvSpPr>
          <p:spPr bwMode="auto">
            <a:xfrm>
              <a:off x="1790" y="149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  <a:r>
                <a:rPr lang="en-US" altLang="en-US" sz="1400"/>
                <a:t>1</a:t>
              </a:r>
              <a:endParaRPr lang="en-US" altLang="en-US"/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>
              <a:off x="2864" y="107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33" name="Text Box 65"/>
          <p:cNvSpPr txBox="1">
            <a:spLocks noChangeArrowheads="1"/>
          </p:cNvSpPr>
          <p:nvPr/>
        </p:nvSpPr>
        <p:spPr bwMode="auto">
          <a:xfrm>
            <a:off x="2028826" y="5553075"/>
            <a:ext cx="8397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 this game Max’s best move is A1, because he is guaranteed a score of at least 3.</a:t>
            </a:r>
          </a:p>
        </p:txBody>
      </p:sp>
    </p:spTree>
    <p:extLst>
      <p:ext uri="{BB962C8B-B14F-4D97-AF65-F5344CB8AC3E}">
        <p14:creationId xmlns:p14="http://schemas.microsoft.com/office/powerpoint/2010/main" val="3407852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3610</TotalTime>
  <Words>707</Words>
  <Application>Microsoft Office PowerPoint</Application>
  <PresentationFormat>Widescreen</PresentationFormat>
  <Paragraphs>158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Times New Roman</vt:lpstr>
      <vt:lpstr>Wingdings</vt:lpstr>
      <vt:lpstr>Retrospect</vt:lpstr>
      <vt:lpstr>Adversarial Search</vt:lpstr>
      <vt:lpstr>References</vt:lpstr>
      <vt:lpstr>Outline</vt:lpstr>
      <vt:lpstr>Games vs. Search problems</vt:lpstr>
      <vt:lpstr>Two player games</vt:lpstr>
      <vt:lpstr>Game tree (2-player, deterministic, turns)</vt:lpstr>
      <vt:lpstr>PowerPoint Presentation</vt:lpstr>
      <vt:lpstr>PowerPoint Presentation</vt:lpstr>
      <vt:lpstr>PowerPoint Presentation</vt:lpstr>
      <vt:lpstr>Example: Dodgen game</vt:lpstr>
      <vt:lpstr>Example: Dodgen game</vt:lpstr>
      <vt:lpstr>Example: Dodgen game</vt:lpstr>
      <vt:lpstr>Evaluation Function</vt:lpstr>
      <vt:lpstr>Evaluation Function</vt:lpstr>
      <vt:lpstr>Evaluation Function</vt:lpstr>
      <vt:lpstr>Minimax Algorithm</vt:lpstr>
      <vt:lpstr>Properties of Minimax</vt:lpstr>
      <vt:lpstr>α-β Pruning </vt:lpstr>
      <vt:lpstr>α-β Pruning example</vt:lpstr>
      <vt:lpstr>α-β Pruning example</vt:lpstr>
      <vt:lpstr>α-β Pruning example</vt:lpstr>
      <vt:lpstr>α-β Pruning example</vt:lpstr>
      <vt:lpstr>α-β Pruning example</vt:lpstr>
      <vt:lpstr>Why is it called α-β </vt:lpstr>
      <vt:lpstr>The α-β Algorithm</vt:lpstr>
      <vt:lpstr>The α-β Algorithm</vt:lpstr>
      <vt:lpstr>The α-β Algorithm: example</vt:lpstr>
      <vt:lpstr>Resource Limits</vt:lpstr>
      <vt:lpstr>Evaluation functions</vt:lpstr>
      <vt:lpstr>Other problems</vt:lpstr>
      <vt:lpstr>What do you need to do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dc:creator>Anh-Cuong Le</dc:creator>
  <cp:lastModifiedBy>Anh-Cuong Le</cp:lastModifiedBy>
  <cp:revision>139</cp:revision>
  <dcterms:created xsi:type="dcterms:W3CDTF">2016-01-02T02:03:30Z</dcterms:created>
  <dcterms:modified xsi:type="dcterms:W3CDTF">2016-01-16T03:33:54Z</dcterms:modified>
</cp:coreProperties>
</file>