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notesMasterIdLst>
    <p:notesMasterId r:id="rId52"/>
  </p:notesMasterIdLst>
  <p:sldIdLst>
    <p:sldId id="256" r:id="rId2"/>
    <p:sldId id="268" r:id="rId3"/>
    <p:sldId id="25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2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728F-6B81-4F3E-BC6E-94E94F82CC04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028D2-97C0-4458-8514-7988C65C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2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92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0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6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7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2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6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94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9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0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2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Constraint Satisfaction Problem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Chapter 6</a:t>
            </a:r>
            <a:endParaRPr lang="en-US" smtClean="0"/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457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Sudoku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823" y="1974941"/>
            <a:ext cx="69437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23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Real-world CSPs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Assignment </a:t>
            </a:r>
            <a:r>
              <a:rPr lang="en-US" sz="2400"/>
              <a:t>problems </a:t>
            </a:r>
            <a:endParaRPr lang="en-US" sz="24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smtClean="0"/>
              <a:t>e.g</a:t>
            </a:r>
            <a:r>
              <a:rPr lang="en-US" sz="2200"/>
              <a:t>., who teaches </a:t>
            </a:r>
            <a:r>
              <a:rPr lang="en-US" sz="2200"/>
              <a:t>what </a:t>
            </a:r>
            <a:r>
              <a:rPr lang="en-US" sz="2200" smtClean="0"/>
              <a:t>class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Timetabling </a:t>
            </a:r>
            <a:r>
              <a:rPr lang="en-US" sz="2400"/>
              <a:t>problems </a:t>
            </a:r>
            <a:endParaRPr lang="en-US" sz="24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smtClean="0"/>
              <a:t>e.g</a:t>
            </a:r>
            <a:r>
              <a:rPr lang="en-US" sz="2200"/>
              <a:t>., which class is offered when and where</a:t>
            </a:r>
            <a:r>
              <a:rPr lang="en-US" sz="2200"/>
              <a:t>? </a:t>
            </a:r>
            <a:endParaRPr lang="en-US" sz="240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Transportation </a:t>
            </a:r>
            <a:r>
              <a:rPr lang="en-US" sz="2400"/>
              <a:t>scheduling </a:t>
            </a:r>
            <a:endParaRPr lang="en-US" sz="240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Factory </a:t>
            </a:r>
            <a:r>
              <a:rPr lang="en-US" sz="2400"/>
              <a:t>scheduling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Many </a:t>
            </a:r>
            <a:r>
              <a:rPr lang="en-US" sz="2400"/>
              <a:t>real-world problems involve real-valued </a:t>
            </a:r>
            <a:r>
              <a:rPr lang="en-US" sz="2400"/>
              <a:t>variables </a:t>
            </a:r>
            <a:r>
              <a:rPr lang="en-US" sz="240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Many </a:t>
            </a:r>
            <a:r>
              <a:rPr lang="en-US" sz="2400"/>
              <a:t>problems also feature preferences  (I don’t want to on Monday morning) </a:t>
            </a:r>
          </a:p>
        </p:txBody>
      </p:sp>
    </p:spTree>
    <p:extLst>
      <p:ext uri="{BB962C8B-B14F-4D97-AF65-F5344CB8AC3E}">
        <p14:creationId xmlns:p14="http://schemas.microsoft.com/office/powerpoint/2010/main" val="2256243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search formulation (incremental)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Let's start with the straightforward approach, then fix it </a:t>
            </a:r>
          </a:p>
          <a:p>
            <a:r>
              <a:rPr lang="en-US"/>
              <a:t>States are defined by the values assigned so far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70C0"/>
                </a:solidFill>
              </a:rPr>
              <a:t>Initial </a:t>
            </a:r>
            <a:r>
              <a:rPr lang="en-US">
                <a:solidFill>
                  <a:srgbClr val="0070C0"/>
                </a:solidFill>
              </a:rPr>
              <a:t>state</a:t>
            </a:r>
            <a:r>
              <a:rPr lang="en-US"/>
              <a:t>: the empty assignment { </a:t>
            </a:r>
            <a:r>
              <a:rPr lang="en-US"/>
              <a:t>} </a:t>
            </a:r>
            <a:endParaRPr lang="en-US"/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70C0"/>
                </a:solidFill>
              </a:rPr>
              <a:t>Successor </a:t>
            </a:r>
            <a:r>
              <a:rPr lang="en-US">
                <a:solidFill>
                  <a:srgbClr val="0070C0"/>
                </a:solidFill>
              </a:rPr>
              <a:t>function: </a:t>
            </a:r>
            <a:r>
              <a:rPr lang="en-US"/>
              <a:t>assign a value to an unassigned variable that does not conflict with </a:t>
            </a:r>
            <a:r>
              <a:rPr lang="en-US"/>
              <a:t>current </a:t>
            </a:r>
            <a:r>
              <a:rPr lang="en-US" smtClean="0"/>
              <a:t>assignment-&gt;fail </a:t>
            </a:r>
            <a:r>
              <a:rPr lang="en-US"/>
              <a:t>if no legal </a:t>
            </a:r>
            <a:r>
              <a:rPr lang="en-US"/>
              <a:t>assignments </a:t>
            </a:r>
            <a:endParaRPr lang="en-US"/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70C0"/>
                </a:solidFill>
              </a:rPr>
              <a:t>Goal </a:t>
            </a:r>
            <a:r>
              <a:rPr lang="en-US">
                <a:solidFill>
                  <a:srgbClr val="0070C0"/>
                </a:solidFill>
              </a:rPr>
              <a:t>test:</a:t>
            </a:r>
            <a:r>
              <a:rPr lang="en-US"/>
              <a:t> the current assignment is complete </a:t>
            </a:r>
          </a:p>
          <a:p>
            <a:r>
              <a:rPr lang="en-US" smtClean="0"/>
              <a:t>This </a:t>
            </a:r>
            <a:r>
              <a:rPr lang="en-US"/>
              <a:t>is the same for all CSPs 2.  Every solution appears at depth n with n </a:t>
            </a:r>
            <a:r>
              <a:rPr lang="en-US"/>
              <a:t>variables </a:t>
            </a:r>
            <a:r>
              <a:rPr lang="en-US" smtClean="0"/>
              <a:t>-&gt; use </a:t>
            </a:r>
            <a:r>
              <a:rPr lang="en-US"/>
              <a:t>depth-first </a:t>
            </a:r>
            <a:r>
              <a:rPr lang="en-US"/>
              <a:t>search </a:t>
            </a:r>
            <a:endParaRPr lang="en-US"/>
          </a:p>
          <a:p>
            <a:r>
              <a:rPr lang="en-US" smtClean="0"/>
              <a:t>Path </a:t>
            </a:r>
            <a:r>
              <a:rPr lang="en-US"/>
              <a:t>is irrelevant, so can also use complete-state formulation </a:t>
            </a:r>
          </a:p>
        </p:txBody>
      </p:sp>
    </p:spTree>
    <p:extLst>
      <p:ext uri="{BB962C8B-B14F-4D97-AF65-F5344CB8AC3E}">
        <p14:creationId xmlns:p14="http://schemas.microsoft.com/office/powerpoint/2010/main" val="2581828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CSP Search tree size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682" y="2143532"/>
            <a:ext cx="77628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23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 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Variable </a:t>
            </a:r>
            <a:r>
              <a:rPr lang="en-US" sz="2800"/>
              <a:t>assignments are </a:t>
            </a:r>
            <a:r>
              <a:rPr lang="en-US" sz="2800">
                <a:solidFill>
                  <a:srgbClr val="0070C0"/>
                </a:solidFill>
              </a:rPr>
              <a:t>commutative</a:t>
            </a:r>
            <a:r>
              <a:rPr lang="en-US" sz="2800"/>
              <a:t>, i.e</a:t>
            </a:r>
            <a:r>
              <a:rPr lang="en-US" sz="2800"/>
              <a:t>., </a:t>
            </a:r>
            <a:endParaRPr lang="en-US" sz="2800" smtClean="0"/>
          </a:p>
          <a:p>
            <a:pPr marL="0" indent="0">
              <a:buNone/>
            </a:pPr>
            <a:r>
              <a:rPr lang="en-US" sz="2800" smtClean="0"/>
              <a:t>	[ </a:t>
            </a:r>
            <a:r>
              <a:rPr lang="en-US" sz="2800"/>
              <a:t>WA = red then NT = green ] same as [ NT = green then WA = red </a:t>
            </a:r>
            <a:r>
              <a:rPr lang="en-US" sz="2800"/>
              <a:t>] </a:t>
            </a:r>
            <a:endParaRPr lang="en-US" sz="280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Only </a:t>
            </a:r>
            <a:r>
              <a:rPr lang="en-US" sz="2800"/>
              <a:t>need to consider assignments to a single variable at each </a:t>
            </a:r>
            <a:r>
              <a:rPr lang="en-US" sz="2800"/>
              <a:t>node </a:t>
            </a:r>
            <a:endParaRPr lang="en-US" sz="28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Fix </a:t>
            </a:r>
            <a:r>
              <a:rPr lang="en-US" sz="2400"/>
              <a:t>an </a:t>
            </a:r>
            <a:r>
              <a:rPr lang="en-US" sz="2400">
                <a:solidFill>
                  <a:srgbClr val="FF0000"/>
                </a:solidFill>
              </a:rPr>
              <a:t>order</a:t>
            </a:r>
            <a:r>
              <a:rPr lang="en-US" sz="2400"/>
              <a:t> in which we’ll examine the </a:t>
            </a:r>
            <a:r>
              <a:rPr lang="en-US" sz="2400"/>
              <a:t>variables </a:t>
            </a:r>
            <a:endParaRPr lang="en-US" sz="2400"/>
          </a:p>
          <a:p>
            <a:pPr marL="201168" lvl="1" indent="0">
              <a:buNone/>
            </a:pPr>
            <a:r>
              <a:rPr lang="en-US" sz="2400" smtClean="0"/>
              <a:t>-&gt; b </a:t>
            </a:r>
            <a:r>
              <a:rPr lang="en-US" sz="2400"/>
              <a:t>= d and there are d</a:t>
            </a:r>
            <a:r>
              <a:rPr lang="en-US" sz="2400" baseline="30000"/>
              <a:t>n</a:t>
            </a:r>
            <a:r>
              <a:rPr lang="en-US" sz="2400"/>
              <a:t> </a:t>
            </a:r>
            <a:r>
              <a:rPr lang="en-US" sz="2400"/>
              <a:t>leaves </a:t>
            </a:r>
            <a:endParaRPr lang="en-US" sz="240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Depth-first </a:t>
            </a:r>
            <a:r>
              <a:rPr lang="en-US" sz="2800"/>
              <a:t>search for CSPs with single-variable assignments is called </a:t>
            </a:r>
            <a:r>
              <a:rPr lang="en-US" sz="2800">
                <a:solidFill>
                  <a:srgbClr val="0070C0"/>
                </a:solidFill>
              </a:rPr>
              <a:t>backtracking</a:t>
            </a:r>
            <a:r>
              <a:rPr lang="en-US" sz="2800"/>
              <a:t> search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Is </a:t>
            </a:r>
            <a:r>
              <a:rPr lang="en-US" sz="2400"/>
              <a:t>the basic uninformed algorithm for </a:t>
            </a:r>
            <a:r>
              <a:rPr lang="en-US" sz="2400"/>
              <a:t>CSPs </a:t>
            </a:r>
            <a:endParaRPr lang="en-US" sz="24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Can </a:t>
            </a:r>
            <a:r>
              <a:rPr lang="en-US" sz="2400"/>
              <a:t>solve </a:t>
            </a:r>
            <a:r>
              <a:rPr lang="en-US" sz="2400" smtClean="0"/>
              <a:t>n-quens for n ~ 25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26193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 search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238" y="1970722"/>
            <a:ext cx="7708484" cy="409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70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 example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830" y="2544127"/>
            <a:ext cx="1891584" cy="120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43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 example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0" y="2056869"/>
            <a:ext cx="3683317" cy="218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29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 example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432" y="2012632"/>
            <a:ext cx="4248237" cy="329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75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 example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217" y="1978342"/>
            <a:ext cx="4843463" cy="376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1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http://www.comp.nus.edu.sg/~kanmy/courses/3243_2010/syllabus.html</a:t>
            </a:r>
          </a:p>
        </p:txBody>
      </p:sp>
    </p:spTree>
    <p:extLst>
      <p:ext uri="{BB962C8B-B14F-4D97-AF65-F5344CB8AC3E}">
        <p14:creationId xmlns:p14="http://schemas.microsoft.com/office/powerpoint/2010/main" val="3875507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- paint the town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870" y="1938337"/>
            <a:ext cx="70485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94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Constraint Graph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20" y="2079307"/>
            <a:ext cx="70104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22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Improving backtracking efficiency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General-purpose </a:t>
            </a:r>
            <a:r>
              <a:rPr lang="en-US" sz="2800"/>
              <a:t>methods can yield significant gains in speed: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smtClean="0"/>
              <a:t>Which </a:t>
            </a:r>
            <a:r>
              <a:rPr lang="en-US" sz="2600"/>
              <a:t>variable should be assigned next</a:t>
            </a:r>
            <a:r>
              <a:rPr lang="en-US" sz="2600"/>
              <a:t>? </a:t>
            </a:r>
            <a:endParaRPr lang="en-US" sz="26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smtClean="0"/>
              <a:t>In </a:t>
            </a:r>
            <a:r>
              <a:rPr lang="en-US" sz="2600"/>
              <a:t>what order should its values be tried</a:t>
            </a:r>
            <a:r>
              <a:rPr lang="en-US" sz="2600"/>
              <a:t>? </a:t>
            </a:r>
            <a:endParaRPr lang="en-US" sz="26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smtClean="0"/>
              <a:t>Can </a:t>
            </a:r>
            <a:r>
              <a:rPr lang="en-US" sz="2600"/>
              <a:t>we detect inevitable failure early? </a:t>
            </a:r>
          </a:p>
        </p:txBody>
      </p:sp>
    </p:spTree>
    <p:extLst>
      <p:ext uri="{BB962C8B-B14F-4D97-AF65-F5344CB8AC3E}">
        <p14:creationId xmlns:p14="http://schemas.microsoft.com/office/powerpoint/2010/main" val="2217376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Most constrained variable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869" y="1953577"/>
            <a:ext cx="7604236" cy="359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14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Most constraining variable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655" y="2170747"/>
            <a:ext cx="7520742" cy="368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02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Least constraining value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Given </a:t>
            </a:r>
            <a:r>
              <a:rPr lang="en-US" sz="2800"/>
              <a:t>a variable, choose the least constraining value</a:t>
            </a:r>
            <a:r>
              <a:rPr lang="en-US" sz="2800"/>
              <a:t>: </a:t>
            </a:r>
            <a:endParaRPr lang="en-US" sz="28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smtClean="0"/>
              <a:t>the </a:t>
            </a:r>
            <a:r>
              <a:rPr lang="en-US" sz="2600"/>
              <a:t>one that rules out the fewest values in the remaining variables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/>
          </a:p>
          <a:p>
            <a:pPr marL="0" indent="0">
              <a:buNone/>
            </a:pPr>
            <a:endParaRPr lang="en-US" sz="280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/>
          </a:p>
          <a:p>
            <a:pPr marL="0" indent="0">
              <a:buNone/>
            </a:pPr>
            <a:endParaRPr lang="en-US" sz="280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Combining </a:t>
            </a:r>
            <a:r>
              <a:rPr lang="en-US" sz="2800"/>
              <a:t>these heuristics makes 1000 queens feasible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495" y="3100176"/>
            <a:ext cx="7186366" cy="171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84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Forward checking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Idea</a:t>
            </a:r>
            <a:r>
              <a:rPr lang="en-US" sz="2800"/>
              <a:t>:  </a:t>
            </a:r>
            <a:endParaRPr lang="en-US" sz="28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Keep </a:t>
            </a:r>
            <a:r>
              <a:rPr lang="en-US" sz="2400"/>
              <a:t>track of remaining legal values for unassigned </a:t>
            </a:r>
            <a:r>
              <a:rPr lang="en-US" sz="2400"/>
              <a:t>variables </a:t>
            </a:r>
            <a:endParaRPr lang="en-US" sz="24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Terminate </a:t>
            </a:r>
            <a:r>
              <a:rPr lang="en-US" sz="2400"/>
              <a:t>search when any variable has no legal values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385184"/>
            <a:ext cx="6698894" cy="190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32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 checking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Idea</a:t>
            </a:r>
            <a:r>
              <a:rPr lang="en-US" sz="2400"/>
              <a:t>:  </a:t>
            </a:r>
            <a:endParaRPr lang="en-US" sz="24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smtClean="0"/>
              <a:t>Keep </a:t>
            </a:r>
            <a:r>
              <a:rPr lang="en-US" sz="2200"/>
              <a:t>track of remaining legal values for unassigned </a:t>
            </a:r>
            <a:r>
              <a:rPr lang="en-US" sz="2200"/>
              <a:t>variables </a:t>
            </a:r>
            <a:endParaRPr lang="en-US" sz="22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smtClean="0"/>
              <a:t>Terminate </a:t>
            </a:r>
            <a:r>
              <a:rPr lang="en-US" sz="2200"/>
              <a:t>search when any variable has no legal values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127" y="3533774"/>
            <a:ext cx="6165801" cy="205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7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 checking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Idea</a:t>
            </a:r>
            <a:r>
              <a:rPr lang="en-US" sz="2400"/>
              <a:t>:  </a:t>
            </a:r>
            <a:endParaRPr lang="en-US" sz="24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smtClean="0"/>
              <a:t>Keep </a:t>
            </a:r>
            <a:r>
              <a:rPr lang="en-US" sz="2200"/>
              <a:t>track of remaining legal values for unassigned </a:t>
            </a:r>
            <a:r>
              <a:rPr lang="en-US" sz="2200"/>
              <a:t>variables </a:t>
            </a:r>
            <a:endParaRPr lang="en-US" sz="22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smtClean="0"/>
              <a:t>Terminate </a:t>
            </a:r>
            <a:r>
              <a:rPr lang="en-US" sz="2200"/>
              <a:t>search when any variable has no legal values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139440"/>
            <a:ext cx="5964702" cy="24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90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 checking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Idea</a:t>
            </a:r>
            <a:r>
              <a:rPr lang="en-US" sz="2400"/>
              <a:t>:  </a:t>
            </a:r>
            <a:endParaRPr lang="en-US" sz="24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smtClean="0"/>
              <a:t>Keep </a:t>
            </a:r>
            <a:r>
              <a:rPr lang="en-US" sz="2200"/>
              <a:t>track of remaining legal values for unassigned </a:t>
            </a:r>
            <a:r>
              <a:rPr lang="en-US" sz="2200"/>
              <a:t>variables </a:t>
            </a:r>
            <a:endParaRPr lang="en-US" sz="22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smtClean="0"/>
              <a:t>Terminate </a:t>
            </a:r>
            <a:r>
              <a:rPr lang="en-US" sz="2200"/>
              <a:t>search when any variable has no legal values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017" y="3206114"/>
            <a:ext cx="5888953" cy="247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8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Constraint satisfaction problems?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Backtracking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Variable ordering and value selection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Forward checking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Constraint propagation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Iterative min-conflicts</a:t>
            </a:r>
            <a:endParaRPr lang="en-US" smtClean="0"/>
          </a:p>
          <a:p>
            <a:pPr>
              <a:buFont typeface="Wingdings" panose="05000000000000000000" pitchFamily="2" charset="2"/>
              <a:buChar char="Ø"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53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Constraint propagation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Forward checking propagates information from assigned to unassigned variables, but doesn't provide early detection for all failures: </a:t>
            </a:r>
          </a:p>
          <a:p>
            <a:endParaRPr lang="en-US" sz="2400"/>
          </a:p>
          <a:p>
            <a:endParaRPr lang="en-US" sz="2400" smtClean="0"/>
          </a:p>
          <a:p>
            <a:endParaRPr lang="en-US" sz="2400"/>
          </a:p>
          <a:p>
            <a:endParaRPr lang="en-US" sz="2400" smtClean="0"/>
          </a:p>
          <a:p>
            <a:endParaRPr lang="en-US" sz="240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NT </a:t>
            </a:r>
            <a:r>
              <a:rPr lang="en-US" sz="2400"/>
              <a:t>and SA cannot both be blue</a:t>
            </a:r>
            <a:r>
              <a:rPr lang="en-US" sz="2400"/>
              <a:t>! </a:t>
            </a:r>
            <a:endParaRPr lang="en-US" sz="240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>
                <a:solidFill>
                  <a:srgbClr val="0070C0"/>
                </a:solidFill>
              </a:rPr>
              <a:t>Constraint </a:t>
            </a:r>
            <a:r>
              <a:rPr lang="en-US" sz="2400">
                <a:solidFill>
                  <a:srgbClr val="0070C0"/>
                </a:solidFill>
              </a:rPr>
              <a:t>propagation</a:t>
            </a:r>
            <a:r>
              <a:rPr lang="en-US" sz="2400"/>
              <a:t> repeatedly enforces constraints locally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49" y="2798444"/>
            <a:ext cx="5520209" cy="203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4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Inference in CSPs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877" y="1965007"/>
            <a:ext cx="77819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19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 consistency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Simplest </a:t>
            </a:r>
            <a:r>
              <a:rPr lang="en-US" sz="2400"/>
              <a:t>form of propagation makes each arc </a:t>
            </a:r>
            <a:r>
              <a:rPr lang="en-US" sz="2400"/>
              <a:t>consistent </a:t>
            </a:r>
            <a:endParaRPr lang="en-US" sz="240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X -&gt; </a:t>
            </a:r>
            <a:r>
              <a:rPr lang="en-US" sz="2400"/>
              <a:t>Y is consistent iff for every value x of X there is some allowed 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357" y="3221144"/>
            <a:ext cx="6237281" cy="215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95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arc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Arc consistency is based on a very simple </a:t>
            </a:r>
            <a:r>
              <a:rPr lang="en-US" sz="2800"/>
              <a:t>concept </a:t>
            </a:r>
            <a:endParaRPr lang="en-US" sz="28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if </a:t>
            </a:r>
            <a:r>
              <a:rPr lang="en-US" sz="2400"/>
              <a:t>we can look at just one constraint and see that x=v is impossible </a:t>
            </a:r>
            <a:r>
              <a:rPr lang="en-US" sz="2400"/>
              <a:t>… </a:t>
            </a:r>
            <a:endParaRPr lang="en-US" sz="24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obviously </a:t>
            </a:r>
            <a:r>
              <a:rPr lang="en-US" sz="2400"/>
              <a:t>we can remove the value x=v from </a:t>
            </a:r>
            <a:r>
              <a:rPr lang="en-US" sz="2400"/>
              <a:t>consideration </a:t>
            </a:r>
            <a:endParaRPr lang="en-US" sz="240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How </a:t>
            </a:r>
            <a:r>
              <a:rPr lang="en-US" sz="2800"/>
              <a:t>do we know a value is impossible</a:t>
            </a:r>
            <a:r>
              <a:rPr lang="en-US" sz="2800"/>
              <a:t>? </a:t>
            </a:r>
            <a:endParaRPr lang="en-US" sz="280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If </a:t>
            </a:r>
            <a:r>
              <a:rPr lang="en-US" sz="2800"/>
              <a:t>the constraint provides no support for the </a:t>
            </a:r>
            <a:r>
              <a:rPr lang="en-US" sz="2800"/>
              <a:t>value </a:t>
            </a:r>
            <a:endParaRPr lang="en-US" sz="280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e.g</a:t>
            </a:r>
            <a:r>
              <a:rPr lang="en-US" sz="2800"/>
              <a:t>. if Dx = {1,4,5} and Dy = {1, 2, 3</a:t>
            </a:r>
            <a:r>
              <a:rPr lang="en-US" sz="2800"/>
              <a:t>} </a:t>
            </a:r>
            <a:endParaRPr lang="en-US" sz="28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then </a:t>
            </a:r>
            <a:r>
              <a:rPr lang="en-US" sz="2400"/>
              <a:t>the constraint x &gt; y provides no support for </a:t>
            </a:r>
            <a:r>
              <a:rPr lang="en-US" sz="2400"/>
              <a:t>x=1 </a:t>
            </a:r>
            <a:endParaRPr lang="en-US" sz="24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we </a:t>
            </a:r>
            <a:r>
              <a:rPr lang="en-US" sz="2400"/>
              <a:t>can remove x=1 from Dx </a:t>
            </a:r>
          </a:p>
        </p:txBody>
      </p:sp>
    </p:spTree>
    <p:extLst>
      <p:ext uri="{BB962C8B-B14F-4D97-AF65-F5344CB8AC3E}">
        <p14:creationId xmlns:p14="http://schemas.microsoft.com/office/powerpoint/2010/main" val="1169824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 consistency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330" y="1974532"/>
            <a:ext cx="74295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86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 consistency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857" y="2103120"/>
            <a:ext cx="74009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56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 consistency propagation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When we remove a value from Dx, we may get new removals because of </a:t>
            </a:r>
            <a:r>
              <a:rPr lang="en-US" sz="2800"/>
              <a:t>it </a:t>
            </a:r>
            <a:r>
              <a:rPr lang="en-US" sz="280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E.g</a:t>
            </a:r>
            <a:r>
              <a:rPr lang="en-US" sz="2800"/>
              <a:t>. Dx = {1,4,5}, Dy = {1, 2, 3}, Dz= {2, 3, 4</a:t>
            </a:r>
            <a:r>
              <a:rPr lang="en-US" sz="2800"/>
              <a:t>, </a:t>
            </a:r>
            <a:r>
              <a:rPr lang="en-US" sz="2800" smtClean="0"/>
              <a:t>5}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x </a:t>
            </a:r>
            <a:r>
              <a:rPr lang="en-US" sz="2400"/>
              <a:t>&gt; y,  z &gt; </a:t>
            </a:r>
            <a:r>
              <a:rPr lang="en-US" sz="2400"/>
              <a:t>x </a:t>
            </a:r>
            <a:endParaRPr lang="en-US" sz="24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As </a:t>
            </a:r>
            <a:r>
              <a:rPr lang="en-US" sz="2400"/>
              <a:t>before we can remove 1 from Dx, so Dx = {4,5</a:t>
            </a:r>
            <a:r>
              <a:rPr lang="en-US" sz="2400"/>
              <a:t>} </a:t>
            </a:r>
            <a:endParaRPr lang="en-US" sz="24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But </a:t>
            </a:r>
            <a:r>
              <a:rPr lang="en-US" sz="2400"/>
              <a:t>now there is no support for Dz = </a:t>
            </a:r>
            <a:r>
              <a:rPr lang="en-US" sz="2400"/>
              <a:t>2,3,4 </a:t>
            </a:r>
            <a:endParaRPr lang="en-US" sz="24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So </a:t>
            </a:r>
            <a:r>
              <a:rPr lang="en-US" sz="2400"/>
              <a:t>we can remove those values, Dz = {5}, so </a:t>
            </a:r>
            <a:r>
              <a:rPr lang="en-US" sz="2400"/>
              <a:t>z=5 </a:t>
            </a:r>
            <a:endParaRPr lang="en-US" sz="24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Before </a:t>
            </a:r>
            <a:r>
              <a:rPr lang="en-US" sz="2400"/>
              <a:t>AC applied to y-x, we could not change </a:t>
            </a:r>
            <a:r>
              <a:rPr lang="en-US" sz="2400"/>
              <a:t>Dz </a:t>
            </a:r>
            <a:endParaRPr lang="en-US" sz="240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This </a:t>
            </a:r>
            <a:r>
              <a:rPr lang="en-US" sz="2800"/>
              <a:t>can cause a chain reaction </a:t>
            </a:r>
          </a:p>
        </p:txBody>
      </p:sp>
    </p:spTree>
    <p:extLst>
      <p:ext uri="{BB962C8B-B14F-4D97-AF65-F5344CB8AC3E}">
        <p14:creationId xmlns:p14="http://schemas.microsoft.com/office/powerpoint/2010/main" val="38949185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Sudoku Chain Reaction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007" y="1932622"/>
            <a:ext cx="7345048" cy="41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17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 consistency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1901190"/>
            <a:ext cx="75342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29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 consistency algorithm AC-3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3417" y="3851009"/>
            <a:ext cx="3106103" cy="893341"/>
          </a:xfrm>
        </p:spPr>
        <p:txBody>
          <a:bodyPr>
            <a:normAutofit/>
          </a:bodyPr>
          <a:lstStyle/>
          <a:p>
            <a:r>
              <a:rPr lang="en-US" sz="2400"/>
              <a:t> Time complexity: O(n</a:t>
            </a:r>
            <a:r>
              <a:rPr lang="en-US" sz="2400" baseline="30000"/>
              <a:t>2</a:t>
            </a:r>
            <a:r>
              <a:rPr lang="en-US" sz="2400"/>
              <a:t>d</a:t>
            </a:r>
            <a:r>
              <a:rPr lang="en-US" sz="2400" baseline="30000"/>
              <a:t>3</a:t>
            </a:r>
            <a:r>
              <a:rPr lang="en-US" sz="2400"/>
              <a:t>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14577"/>
            <a:ext cx="6976703" cy="416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5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 satisfaction problems (CSPs)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Standard </a:t>
            </a:r>
            <a:r>
              <a:rPr lang="en-US" sz="2400"/>
              <a:t>search problem</a:t>
            </a:r>
            <a:r>
              <a:rPr lang="en-US" sz="2400"/>
              <a:t>: </a:t>
            </a:r>
            <a:r>
              <a:rPr lang="en-US" sz="2400" smtClean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>
                <a:solidFill>
                  <a:srgbClr val="0070C0"/>
                </a:solidFill>
              </a:rPr>
              <a:t>state</a:t>
            </a:r>
            <a:r>
              <a:rPr lang="en-US" sz="2400" smtClean="0"/>
              <a:t> </a:t>
            </a:r>
            <a:r>
              <a:rPr lang="en-US" sz="2400"/>
              <a:t>is a “black box” – any data structure that supports successor function, heuristic function, and goal test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CSP:</a:t>
            </a:r>
            <a:r>
              <a:rPr lang="en-US" sz="2400"/>
              <a:t> </a:t>
            </a:r>
            <a:r>
              <a:rPr lang="en-US" sz="2400"/>
              <a:t> </a:t>
            </a:r>
            <a:endParaRPr lang="en-US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smtClean="0">
                <a:solidFill>
                  <a:srgbClr val="0070C0"/>
                </a:solidFill>
              </a:rPr>
              <a:t>state</a:t>
            </a:r>
            <a:r>
              <a:rPr lang="en-US" sz="2000" smtClean="0"/>
              <a:t> </a:t>
            </a:r>
            <a:r>
              <a:rPr lang="en-US" sz="2000"/>
              <a:t>is defined by </a:t>
            </a:r>
            <a:r>
              <a:rPr lang="en-US" sz="2000">
                <a:solidFill>
                  <a:srgbClr val="FF0000"/>
                </a:solidFill>
              </a:rPr>
              <a:t>variables</a:t>
            </a:r>
            <a:r>
              <a:rPr lang="en-US" sz="2000"/>
              <a:t> Xi with </a:t>
            </a:r>
            <a:r>
              <a:rPr lang="en-US" sz="2000">
                <a:solidFill>
                  <a:srgbClr val="FF0000"/>
                </a:solidFill>
              </a:rPr>
              <a:t>values</a:t>
            </a:r>
            <a:r>
              <a:rPr lang="en-US" sz="2000"/>
              <a:t> from </a:t>
            </a:r>
            <a:r>
              <a:rPr lang="en-US" sz="2000">
                <a:solidFill>
                  <a:srgbClr val="FF0000"/>
                </a:solidFill>
              </a:rPr>
              <a:t>domain</a:t>
            </a:r>
            <a:r>
              <a:rPr lang="en-US" sz="2000"/>
              <a:t> </a:t>
            </a:r>
            <a:r>
              <a:rPr lang="en-US" sz="2000"/>
              <a:t>Di </a:t>
            </a:r>
            <a:r>
              <a:rPr lang="en-US" sz="2000" smtClean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smtClean="0">
                <a:solidFill>
                  <a:srgbClr val="0070C0"/>
                </a:solidFill>
              </a:rPr>
              <a:t>goal </a:t>
            </a:r>
            <a:r>
              <a:rPr lang="en-US" sz="2000">
                <a:solidFill>
                  <a:srgbClr val="0070C0"/>
                </a:solidFill>
              </a:rPr>
              <a:t>test</a:t>
            </a:r>
            <a:r>
              <a:rPr lang="en-US" sz="2000"/>
              <a:t> is a set of </a:t>
            </a:r>
            <a:r>
              <a:rPr lang="en-US" sz="2000">
                <a:solidFill>
                  <a:srgbClr val="FF0000"/>
                </a:solidFill>
              </a:rPr>
              <a:t>constraints</a:t>
            </a:r>
            <a:r>
              <a:rPr lang="en-US" sz="2000"/>
              <a:t> specifying allowable combinations of values for subsets of variables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Simple </a:t>
            </a:r>
            <a:r>
              <a:rPr lang="en-US" sz="2400"/>
              <a:t>example of a formal representation </a:t>
            </a:r>
            <a:r>
              <a:rPr lang="en-US" sz="2400"/>
              <a:t>language </a:t>
            </a:r>
            <a:endParaRPr lang="en-US" sz="240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Allows </a:t>
            </a:r>
            <a:r>
              <a:rPr lang="en-US" sz="2400"/>
              <a:t>useful general-purpose algorithms with more power than standard search algorithms </a:t>
            </a:r>
          </a:p>
        </p:txBody>
      </p:sp>
    </p:spTree>
    <p:extLst>
      <p:ext uri="{BB962C8B-B14F-4D97-AF65-F5344CB8AC3E}">
        <p14:creationId xmlns:p14="http://schemas.microsoft.com/office/powerpoint/2010/main" val="1883272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complexity of AC-3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2011680"/>
            <a:ext cx="37033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smtClean="0"/>
              <a:t>CSP </a:t>
            </a:r>
            <a:r>
              <a:rPr lang="en-US" sz="2400"/>
              <a:t>has n</a:t>
            </a:r>
            <a:r>
              <a:rPr lang="en-US" sz="2400" baseline="30000"/>
              <a:t>2</a:t>
            </a:r>
            <a:r>
              <a:rPr lang="en-US" sz="2400"/>
              <a:t> directed  </a:t>
            </a:r>
            <a:r>
              <a:rPr lang="en-US" sz="2400"/>
              <a:t>arcs </a:t>
            </a:r>
            <a:endParaRPr lang="en-US" sz="24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smtClean="0"/>
              <a:t>Each </a:t>
            </a:r>
            <a:r>
              <a:rPr lang="en-US" sz="2400"/>
              <a:t>arc X</a:t>
            </a:r>
            <a:r>
              <a:rPr lang="en-US" sz="2400" baseline="-25000"/>
              <a:t>i</a:t>
            </a:r>
            <a:r>
              <a:rPr lang="en-US" sz="2400"/>
              <a:t>,X</a:t>
            </a:r>
            <a:r>
              <a:rPr lang="en-US" sz="2400" baseline="-25000"/>
              <a:t>j</a:t>
            </a:r>
            <a:r>
              <a:rPr lang="en-US" sz="2400"/>
              <a:t> has d possible values</a:t>
            </a:r>
            <a:r>
              <a:rPr lang="en-US" sz="2400"/>
              <a:t>.  </a:t>
            </a:r>
            <a:endParaRPr lang="en-US" sz="240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smtClean="0"/>
              <a:t>For </a:t>
            </a:r>
            <a:r>
              <a:rPr lang="en-US" sz="2400"/>
              <a:t>each value we  can reinsert the  neighboring arc  X</a:t>
            </a:r>
            <a:r>
              <a:rPr lang="en-US" sz="2400" baseline="-25000"/>
              <a:t>k</a:t>
            </a:r>
            <a:r>
              <a:rPr lang="en-US" sz="2400"/>
              <a:t>,X</a:t>
            </a:r>
            <a:r>
              <a:rPr lang="en-US" sz="2400" baseline="-25000"/>
              <a:t>i</a:t>
            </a:r>
            <a:r>
              <a:rPr lang="en-US" sz="2400"/>
              <a:t> at most d times because X</a:t>
            </a:r>
            <a:r>
              <a:rPr lang="en-US" sz="2400" baseline="-25000"/>
              <a:t>i</a:t>
            </a:r>
            <a:r>
              <a:rPr lang="en-US" sz="2400"/>
              <a:t> has d </a:t>
            </a:r>
            <a:r>
              <a:rPr lang="en-US" sz="2400"/>
              <a:t>values </a:t>
            </a:r>
            <a:endParaRPr lang="en-US" sz="24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smtClean="0"/>
              <a:t>Checking </a:t>
            </a:r>
            <a:r>
              <a:rPr lang="en-US" sz="2400"/>
              <a:t>an arc requires at most d</a:t>
            </a:r>
            <a:r>
              <a:rPr lang="en-US" sz="2400" baseline="30000"/>
              <a:t>2</a:t>
            </a:r>
            <a:r>
              <a:rPr lang="en-US" sz="2400"/>
              <a:t> time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/>
              <a:t>  O(n</a:t>
            </a:r>
            <a:r>
              <a:rPr lang="en-US" sz="2400" baseline="30000"/>
              <a:t>2</a:t>
            </a:r>
            <a:r>
              <a:rPr lang="en-US" sz="2400"/>
              <a:t> * d * d</a:t>
            </a:r>
            <a:r>
              <a:rPr lang="en-US" sz="2400" baseline="30000"/>
              <a:t>2</a:t>
            </a:r>
            <a:r>
              <a:rPr lang="en-US" sz="2400"/>
              <a:t>) = O(n</a:t>
            </a:r>
            <a:r>
              <a:rPr lang="en-US" sz="2400" baseline="30000"/>
              <a:t>2</a:t>
            </a:r>
            <a:r>
              <a:rPr lang="en-US" sz="2400"/>
              <a:t>d</a:t>
            </a:r>
            <a:r>
              <a:rPr lang="en-US" sz="2400" baseline="30000"/>
              <a:t>3</a:t>
            </a:r>
            <a:r>
              <a:rPr lang="en-US" sz="2400"/>
              <a:t>)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712" y="1882140"/>
            <a:ext cx="6528791" cy="391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999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Maintaining AC (MAC)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We </a:t>
            </a:r>
            <a:r>
              <a:rPr lang="en-US" sz="2800"/>
              <a:t>can use AC in </a:t>
            </a:r>
            <a:r>
              <a:rPr lang="en-US" sz="2800"/>
              <a:t>search </a:t>
            </a:r>
            <a:endParaRPr lang="en-US" sz="280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i.e</a:t>
            </a:r>
            <a:r>
              <a:rPr lang="en-US" sz="2800"/>
              <a:t>. search proceeds as follows</a:t>
            </a:r>
            <a:r>
              <a:rPr lang="en-US" sz="2800"/>
              <a:t>: </a:t>
            </a:r>
            <a:endParaRPr lang="en-US" sz="28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establish </a:t>
            </a:r>
            <a:r>
              <a:rPr lang="en-US" sz="2400"/>
              <a:t>AC at the </a:t>
            </a:r>
            <a:r>
              <a:rPr lang="en-US" sz="2400"/>
              <a:t>root </a:t>
            </a:r>
            <a:endParaRPr lang="en-US" sz="24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when </a:t>
            </a:r>
            <a:r>
              <a:rPr lang="en-US" sz="2400"/>
              <a:t>AC3 terminates, choose a new </a:t>
            </a:r>
            <a:r>
              <a:rPr lang="en-US" sz="2400"/>
              <a:t>variable/value </a:t>
            </a:r>
            <a:endParaRPr lang="en-US" sz="24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re-establish </a:t>
            </a:r>
            <a:r>
              <a:rPr lang="en-US" sz="2400"/>
              <a:t>AC given the new variable choice (i.e. maintain AC</a:t>
            </a:r>
            <a:r>
              <a:rPr lang="en-US" sz="2400"/>
              <a:t>) </a:t>
            </a:r>
            <a:r>
              <a:rPr lang="en-US" sz="2400" smtClean="0"/>
              <a:t>repeat</a:t>
            </a:r>
            <a:r>
              <a:rPr lang="en-US" sz="2400"/>
              <a:t>;  </a:t>
            </a:r>
            <a:endParaRPr lang="en-US" sz="24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backtrack </a:t>
            </a:r>
            <a:r>
              <a:rPr lang="en-US" sz="2400"/>
              <a:t>if AC gives domain wipe </a:t>
            </a:r>
            <a:r>
              <a:rPr lang="en-US" sz="2400"/>
              <a:t>out </a:t>
            </a:r>
            <a:endParaRPr lang="en-US" sz="240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The </a:t>
            </a:r>
            <a:r>
              <a:rPr lang="en-US" sz="2800"/>
              <a:t>hard part of implementation is undoing effects of AC </a:t>
            </a:r>
          </a:p>
        </p:txBody>
      </p:sp>
    </p:spTree>
    <p:extLst>
      <p:ext uri="{BB962C8B-B14F-4D97-AF65-F5344CB8AC3E}">
        <p14:creationId xmlns:p14="http://schemas.microsoft.com/office/powerpoint/2010/main" val="18460815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kinds of Consistency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Some kinds of constraint lend themselves to special kinds of </a:t>
            </a:r>
            <a:r>
              <a:rPr lang="en-US" sz="2800"/>
              <a:t>arc-consistency </a:t>
            </a:r>
            <a:endParaRPr lang="en-US" sz="280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Consider </a:t>
            </a:r>
            <a:r>
              <a:rPr lang="en-US" sz="2800"/>
              <a:t>the all-different </a:t>
            </a:r>
            <a:r>
              <a:rPr lang="en-US" sz="2800"/>
              <a:t>constraint </a:t>
            </a:r>
            <a:endParaRPr lang="en-US" sz="28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the </a:t>
            </a:r>
            <a:r>
              <a:rPr lang="en-US" sz="2400"/>
              <a:t>named variables must all take different </a:t>
            </a:r>
            <a:r>
              <a:rPr lang="en-US" sz="2400"/>
              <a:t>values </a:t>
            </a:r>
            <a:endParaRPr lang="en-US" sz="24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not </a:t>
            </a:r>
            <a:r>
              <a:rPr lang="en-US" sz="2400"/>
              <a:t>a binary </a:t>
            </a:r>
            <a:r>
              <a:rPr lang="en-US" sz="2400"/>
              <a:t>constraint </a:t>
            </a:r>
            <a:endParaRPr lang="en-US" sz="24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can </a:t>
            </a:r>
            <a:r>
              <a:rPr lang="en-US" sz="2400"/>
              <a:t>be expressed as n(n-1)/2 not-equals </a:t>
            </a:r>
            <a:r>
              <a:rPr lang="en-US" sz="2400"/>
              <a:t>constraints </a:t>
            </a:r>
            <a:endParaRPr lang="en-US" sz="240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We </a:t>
            </a:r>
            <a:r>
              <a:rPr lang="en-US" sz="2800"/>
              <a:t>can apply (e.g.) AC3 as </a:t>
            </a:r>
            <a:r>
              <a:rPr lang="en-US" sz="2800"/>
              <a:t>usual </a:t>
            </a:r>
            <a:endParaRPr lang="en-US" sz="280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But </a:t>
            </a:r>
            <a:r>
              <a:rPr lang="en-US" sz="2800"/>
              <a:t>there is a much better option </a:t>
            </a:r>
          </a:p>
        </p:txBody>
      </p:sp>
    </p:spTree>
    <p:extLst>
      <p:ext uri="{BB962C8B-B14F-4D97-AF65-F5344CB8AC3E}">
        <p14:creationId xmlns:p14="http://schemas.microsoft.com/office/powerpoint/2010/main" val="31390697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 Different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 Suppose Dx = {2,3} = Dy, Dz = {1,2,3</a:t>
            </a:r>
            <a:r>
              <a:rPr lang="en-US" sz="2400"/>
              <a:t>} </a:t>
            </a:r>
            <a:endParaRPr lang="en-US" sz="240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All </a:t>
            </a:r>
            <a:r>
              <a:rPr lang="en-US" sz="2400"/>
              <a:t>the constraints x≠y, y≠z, z≠x are all arc </a:t>
            </a:r>
            <a:r>
              <a:rPr lang="en-US" sz="2400"/>
              <a:t>consistent </a:t>
            </a:r>
            <a:endParaRPr lang="en-US" sz="24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smtClean="0"/>
              <a:t>e.g</a:t>
            </a:r>
            <a:r>
              <a:rPr lang="en-US" sz="2200"/>
              <a:t>. x=2 supports the value z = </a:t>
            </a:r>
            <a:r>
              <a:rPr lang="en-US" sz="2200"/>
              <a:t>3 </a:t>
            </a:r>
            <a:endParaRPr lang="en-US" sz="220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The </a:t>
            </a:r>
            <a:r>
              <a:rPr lang="en-US" sz="2400"/>
              <a:t>single ternary constraint AllDifferent(x,y,z) is not</a:t>
            </a:r>
            <a:r>
              <a:rPr lang="en-US" sz="2400"/>
              <a:t>! </a:t>
            </a:r>
            <a:endParaRPr lang="en-US" sz="24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smtClean="0"/>
              <a:t>We </a:t>
            </a:r>
            <a:r>
              <a:rPr lang="en-US" sz="2200"/>
              <a:t>must set z = </a:t>
            </a:r>
            <a:r>
              <a:rPr lang="en-US" sz="2200"/>
              <a:t>1 </a:t>
            </a:r>
            <a:endParaRPr lang="en-US" sz="220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A </a:t>
            </a:r>
            <a:r>
              <a:rPr lang="en-US" sz="2400"/>
              <a:t>special purpose algorithm exists for All-Different to establish GAC in efficient </a:t>
            </a:r>
            <a:r>
              <a:rPr lang="en-US" sz="2400"/>
              <a:t>time </a:t>
            </a:r>
            <a:endParaRPr lang="en-US" sz="24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smtClean="0"/>
              <a:t>Special </a:t>
            </a:r>
            <a:r>
              <a:rPr lang="en-US" sz="2200"/>
              <a:t>purpose propagation algorithms are vital</a:t>
            </a:r>
          </a:p>
        </p:txBody>
      </p:sp>
    </p:spTree>
    <p:extLst>
      <p:ext uri="{BB962C8B-B14F-4D97-AF65-F5344CB8AC3E}">
        <p14:creationId xmlns:p14="http://schemas.microsoft.com/office/powerpoint/2010/main" val="35942501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K-consistency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Arc Consistency (2-consistency) can be extended to </a:t>
            </a:r>
            <a:r>
              <a:rPr lang="en-US" sz="2400"/>
              <a:t>kconsistency </a:t>
            </a:r>
            <a:endParaRPr lang="en-US" sz="2400"/>
          </a:p>
          <a:p>
            <a:r>
              <a:rPr lang="en-US" sz="2400" smtClean="0"/>
              <a:t>3-consistency </a:t>
            </a:r>
            <a:r>
              <a:rPr lang="en-US" sz="2400"/>
              <a:t>(path consistency): any pair of adjacent variables can always be extended to a third neighbor</a:t>
            </a:r>
            <a:r>
              <a:rPr lang="en-US" sz="2400"/>
              <a:t>. </a:t>
            </a:r>
            <a:endParaRPr lang="en-US" sz="2400"/>
          </a:p>
          <a:p>
            <a:pPr lvl="1"/>
            <a:r>
              <a:rPr lang="en-US" sz="2000" smtClean="0"/>
              <a:t>Catches </a:t>
            </a:r>
            <a:r>
              <a:rPr lang="en-US" sz="2000"/>
              <a:t>problem with Dx, Dy and Dz, as assignment of Dz = 2 and Dx = 3 will lead to domain wipe out</a:t>
            </a:r>
            <a:r>
              <a:rPr lang="en-US" sz="2000"/>
              <a:t>. </a:t>
            </a:r>
            <a:endParaRPr lang="en-US" sz="2000"/>
          </a:p>
          <a:p>
            <a:pPr lvl="1"/>
            <a:r>
              <a:rPr lang="en-US" sz="2000" smtClean="0"/>
              <a:t>But </a:t>
            </a:r>
            <a:r>
              <a:rPr lang="en-US" sz="2000"/>
              <a:t>is expensive, exponential </a:t>
            </a:r>
            <a:r>
              <a:rPr lang="en-US" sz="2000"/>
              <a:t>time </a:t>
            </a:r>
            <a:endParaRPr lang="en-US" sz="2000"/>
          </a:p>
          <a:p>
            <a:r>
              <a:rPr lang="en-US" sz="2400" smtClean="0"/>
              <a:t>n </a:t>
            </a:r>
            <a:r>
              <a:rPr lang="en-US" sz="2400"/>
              <a:t>-consistency means the problem is solvable in linear </a:t>
            </a:r>
            <a:r>
              <a:rPr lang="en-US" sz="2400"/>
              <a:t>time </a:t>
            </a:r>
            <a:endParaRPr lang="en-US" sz="2400"/>
          </a:p>
          <a:p>
            <a:pPr lvl="1"/>
            <a:r>
              <a:rPr lang="en-US" sz="2000" smtClean="0"/>
              <a:t>As </a:t>
            </a:r>
            <a:r>
              <a:rPr lang="en-US" sz="2000"/>
              <a:t>any selection of variables would lead to a </a:t>
            </a:r>
            <a:r>
              <a:rPr lang="en-US" sz="2000"/>
              <a:t>solution </a:t>
            </a:r>
            <a:endParaRPr lang="en-US" sz="2000"/>
          </a:p>
          <a:p>
            <a:r>
              <a:rPr lang="en-US" sz="2400" smtClean="0"/>
              <a:t>In </a:t>
            </a:r>
            <a:r>
              <a:rPr lang="en-US" sz="2400"/>
              <a:t>general, need to strike a balance between consistency and search</a:t>
            </a:r>
            <a:r>
              <a:rPr lang="en-US" sz="2400"/>
              <a:t>. </a:t>
            </a:r>
            <a:endParaRPr lang="en-US" sz="2400"/>
          </a:p>
          <a:p>
            <a:pPr lvl="1"/>
            <a:r>
              <a:rPr lang="en-US" sz="2000" smtClean="0"/>
              <a:t>This </a:t>
            </a:r>
            <a:r>
              <a:rPr lang="en-US" sz="2000"/>
              <a:t>is usually done by experimentation. </a:t>
            </a:r>
          </a:p>
        </p:txBody>
      </p:sp>
    </p:spTree>
    <p:extLst>
      <p:ext uri="{BB962C8B-B14F-4D97-AF65-F5344CB8AC3E}">
        <p14:creationId xmlns:p14="http://schemas.microsoft.com/office/powerpoint/2010/main" val="34297901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search for CSPs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Hill-climbing</a:t>
            </a:r>
            <a:r>
              <a:rPr lang="en-US" sz="2800"/>
              <a:t>, simulated annealing typically work with "complete" states, i.e., all variables assigned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To </a:t>
            </a:r>
            <a:r>
              <a:rPr lang="en-US" sz="2800"/>
              <a:t>apply to CSPs</a:t>
            </a:r>
            <a:r>
              <a:rPr lang="en-US" sz="2800"/>
              <a:t>: </a:t>
            </a:r>
            <a:endParaRPr lang="en-US" sz="28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allow </a:t>
            </a:r>
            <a:r>
              <a:rPr lang="en-US" sz="2400"/>
              <a:t>states with unsatisfied </a:t>
            </a:r>
            <a:r>
              <a:rPr lang="en-US" sz="2400"/>
              <a:t>constraints </a:t>
            </a:r>
            <a:endParaRPr lang="en-US" sz="24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operators </a:t>
            </a:r>
            <a:r>
              <a:rPr lang="en-US" sz="2400" smtClean="0">
                <a:solidFill>
                  <a:srgbClr val="0070C0"/>
                </a:solidFill>
              </a:rPr>
              <a:t>re-assign</a:t>
            </a:r>
            <a:r>
              <a:rPr lang="en-US" sz="2400" smtClean="0"/>
              <a:t> </a:t>
            </a:r>
            <a:r>
              <a:rPr lang="en-US" sz="2400"/>
              <a:t>variable values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Variable </a:t>
            </a:r>
            <a:r>
              <a:rPr lang="en-US" sz="2800"/>
              <a:t>selection: randomly select any conflicted </a:t>
            </a:r>
            <a:r>
              <a:rPr lang="en-US" sz="2800"/>
              <a:t>variable </a:t>
            </a:r>
            <a:endParaRPr lang="en-US" sz="280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Value </a:t>
            </a:r>
            <a:r>
              <a:rPr lang="en-US" sz="2800"/>
              <a:t>selection by </a:t>
            </a:r>
            <a:r>
              <a:rPr lang="en-US" sz="2800">
                <a:solidFill>
                  <a:srgbClr val="0070C0"/>
                </a:solidFill>
              </a:rPr>
              <a:t>min-conflicts</a:t>
            </a:r>
            <a:r>
              <a:rPr lang="en-US" sz="2800"/>
              <a:t> heuristic</a:t>
            </a:r>
            <a:r>
              <a:rPr lang="en-US" sz="2800"/>
              <a:t>: </a:t>
            </a:r>
            <a:endParaRPr lang="en-US" sz="28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choose </a:t>
            </a:r>
            <a:r>
              <a:rPr lang="en-US" sz="2400"/>
              <a:t>value that violates the fewest </a:t>
            </a:r>
            <a:r>
              <a:rPr lang="en-US" sz="2400"/>
              <a:t>constraints </a:t>
            </a:r>
            <a:r>
              <a:rPr lang="en-US" sz="2400" smtClean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i.e</a:t>
            </a:r>
            <a:r>
              <a:rPr lang="en-US" sz="2400"/>
              <a:t>., hill-climb with h(n) = total number of violated constraints </a:t>
            </a:r>
          </a:p>
        </p:txBody>
      </p:sp>
    </p:spTree>
    <p:extLst>
      <p:ext uri="{BB962C8B-B14F-4D97-AF65-F5344CB8AC3E}">
        <p14:creationId xmlns:p14="http://schemas.microsoft.com/office/powerpoint/2010/main" val="27848186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4-Queens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754" y="1880234"/>
            <a:ext cx="7858125" cy="401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420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Min-conflicts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384" y="1909762"/>
            <a:ext cx="7886164" cy="414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811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structure of problems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/>
              <a:t> </a:t>
            </a:r>
            <a:r>
              <a:rPr lang="en-US" sz="2800"/>
              <a:t>Independent subproblems = unconnected </a:t>
            </a:r>
            <a:r>
              <a:rPr lang="en-US" sz="2800"/>
              <a:t>components </a:t>
            </a:r>
            <a:endParaRPr lang="en-US" sz="280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(</a:t>
            </a:r>
            <a:r>
              <a:rPr lang="en-US" sz="2800"/>
              <a:t>Return to this point after midterm)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Tree </a:t>
            </a:r>
            <a:r>
              <a:rPr lang="en-US" sz="2800"/>
              <a:t>based CSPs can be solved by topological </a:t>
            </a:r>
            <a:r>
              <a:rPr lang="en-US" sz="2800"/>
              <a:t>sort </a:t>
            </a:r>
            <a:endParaRPr lang="en-US" sz="2800"/>
          </a:p>
          <a:p>
            <a:pPr marL="635508" lvl="1" indent="-342900">
              <a:buFont typeface="Wingdings" panose="05000000000000000000" pitchFamily="2" charset="2"/>
              <a:buChar char="§"/>
            </a:pPr>
            <a:r>
              <a:rPr lang="en-US" sz="2400" smtClean="0"/>
              <a:t>Pick </a:t>
            </a:r>
            <a:r>
              <a:rPr lang="en-US" sz="2400"/>
              <a:t>a root and “dangle” other nodes by </a:t>
            </a:r>
            <a:r>
              <a:rPr lang="en-US" sz="2400"/>
              <a:t>it </a:t>
            </a:r>
            <a:endParaRPr lang="en-US" sz="24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Will </a:t>
            </a:r>
            <a:r>
              <a:rPr lang="en-US" sz="2400"/>
              <a:t>have n-1 arcs, can make arc consistent in O( n </a:t>
            </a:r>
            <a:r>
              <a:rPr lang="en-US" sz="2400"/>
              <a:t>) </a:t>
            </a:r>
            <a:endParaRPr lang="en-US" sz="24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O</a:t>
            </a:r>
            <a:r>
              <a:rPr lang="en-US" sz="2400"/>
              <a:t>( </a:t>
            </a:r>
            <a:r>
              <a:rPr lang="en-US" sz="2400" smtClean="0"/>
              <a:t>nd</a:t>
            </a:r>
            <a:r>
              <a:rPr lang="en-US" sz="2400" baseline="30000" smtClean="0"/>
              <a:t>2</a:t>
            </a:r>
            <a:r>
              <a:rPr lang="en-US" sz="2400" smtClean="0"/>
              <a:t> </a:t>
            </a:r>
            <a:r>
              <a:rPr lang="en-US" sz="2400"/>
              <a:t>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507" y="4304347"/>
            <a:ext cx="7211954" cy="156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470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Reducing CSP Trees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4770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Reduce </a:t>
            </a:r>
            <a:r>
              <a:rPr lang="en-US" sz="2800"/>
              <a:t>other problems to trees, to use Tree-CSP-Solver, which yields solutions without backtracking.  Aim to reduce to many small subproblems</a:t>
            </a:r>
            <a:r>
              <a:rPr lang="en-US" sz="2800"/>
              <a:t>. </a:t>
            </a:r>
            <a:endParaRPr lang="en-US" sz="280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Two </a:t>
            </a:r>
            <a:r>
              <a:rPr lang="en-US" sz="2800"/>
              <a:t>approaches</a:t>
            </a:r>
            <a:r>
              <a:rPr lang="en-US" sz="2800"/>
              <a:t>: </a:t>
            </a:r>
            <a:endParaRPr lang="en-US" sz="28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Remove </a:t>
            </a:r>
            <a:r>
              <a:rPr lang="en-US" sz="2400"/>
              <a:t>nodes from CSP graph to make a </a:t>
            </a:r>
            <a:r>
              <a:rPr lang="en-US" sz="2400"/>
              <a:t>tree </a:t>
            </a:r>
            <a:endParaRPr lang="en-US" sz="240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smtClean="0"/>
              <a:t>Assign </a:t>
            </a:r>
            <a:r>
              <a:rPr lang="en-US" sz="1800"/>
              <a:t>values to removed nodes and remove used domains from tree </a:t>
            </a:r>
            <a:r>
              <a:rPr lang="en-US" sz="1800"/>
              <a:t>nodes </a:t>
            </a:r>
            <a:endParaRPr lang="en-US" sz="18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Tree </a:t>
            </a:r>
            <a:r>
              <a:rPr lang="en-US" sz="2400"/>
              <a:t>decomposition: make tree CSP with nodes as subproblems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972" y="1845734"/>
            <a:ext cx="2316480" cy="22802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227" y="4024312"/>
            <a:ext cx="29432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3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Map-Coloring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159" y="1944352"/>
            <a:ext cx="7455820" cy="432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905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CSPs </a:t>
            </a:r>
            <a:r>
              <a:rPr lang="en-US" sz="2400"/>
              <a:t>are a special kind of problem</a:t>
            </a:r>
            <a:r>
              <a:rPr lang="en-US" sz="2400"/>
              <a:t>: </a:t>
            </a:r>
            <a:endParaRPr lang="en-US" sz="24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states </a:t>
            </a:r>
            <a:r>
              <a:rPr lang="en-US" sz="2400"/>
              <a:t>defined by values of a fixed set of </a:t>
            </a:r>
            <a:r>
              <a:rPr lang="en-US" sz="2400"/>
              <a:t>variables </a:t>
            </a:r>
            <a:endParaRPr lang="en-US" sz="24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goal </a:t>
            </a:r>
            <a:r>
              <a:rPr lang="en-US" sz="2400"/>
              <a:t>test defined by constraints on variable </a:t>
            </a:r>
            <a:r>
              <a:rPr lang="en-US" sz="2400"/>
              <a:t>values </a:t>
            </a:r>
            <a:endParaRPr lang="en-US" sz="240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Backtracking </a:t>
            </a:r>
            <a:r>
              <a:rPr lang="en-US" sz="2400"/>
              <a:t>= depth-first search with one variable assigned per </a:t>
            </a:r>
            <a:r>
              <a:rPr lang="en-US" sz="2400"/>
              <a:t>node </a:t>
            </a:r>
            <a:endParaRPr lang="en-US" sz="240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Variable </a:t>
            </a:r>
            <a:r>
              <a:rPr lang="en-US" sz="2400"/>
              <a:t>ordering and value selection heuristics help </a:t>
            </a:r>
            <a:r>
              <a:rPr lang="en-US" sz="2400"/>
              <a:t>significantly </a:t>
            </a:r>
            <a:endParaRPr lang="en-US" sz="240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Forward </a:t>
            </a:r>
            <a:r>
              <a:rPr lang="en-US" sz="2400"/>
              <a:t>checking prevents assignments that guarantee later </a:t>
            </a:r>
            <a:r>
              <a:rPr lang="en-US" sz="2400"/>
              <a:t>failure </a:t>
            </a:r>
            <a:endParaRPr lang="en-US" sz="240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Constraint </a:t>
            </a:r>
            <a:r>
              <a:rPr lang="en-US" sz="2400"/>
              <a:t>propagation (e.g., arc consistency) does additional work to constrain values and detect </a:t>
            </a:r>
            <a:r>
              <a:rPr lang="en-US" sz="2400"/>
              <a:t>inconsistencies </a:t>
            </a:r>
            <a:endParaRPr lang="en-US" sz="240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Iterative </a:t>
            </a:r>
            <a:r>
              <a:rPr lang="en-US" sz="2400"/>
              <a:t>min-conflicts is usually effective in practice </a:t>
            </a:r>
          </a:p>
        </p:txBody>
      </p:sp>
    </p:spTree>
    <p:extLst>
      <p:ext uri="{BB962C8B-B14F-4D97-AF65-F5344CB8AC3E}">
        <p14:creationId xmlns:p14="http://schemas.microsoft.com/office/powerpoint/2010/main" val="65940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Map-Coloring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855" y="1920039"/>
            <a:ext cx="77152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74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Constraint graph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98519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Binary </a:t>
            </a:r>
            <a:r>
              <a:rPr lang="en-US" sz="2400">
                <a:solidFill>
                  <a:srgbClr val="FF0000"/>
                </a:solidFill>
              </a:rPr>
              <a:t>CSP</a:t>
            </a:r>
            <a:r>
              <a:rPr lang="en-US" sz="2400"/>
              <a:t>: each constraint relates two variables 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Constraint </a:t>
            </a:r>
            <a:r>
              <a:rPr lang="en-US" sz="2400">
                <a:solidFill>
                  <a:srgbClr val="FF0000"/>
                </a:solidFill>
              </a:rPr>
              <a:t>graph</a:t>
            </a:r>
            <a:r>
              <a:rPr lang="en-US" sz="2400"/>
              <a:t>: nodes are variables, arcs are constraints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167" y="2847975"/>
            <a:ext cx="3950034" cy="27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73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Varieties on the CSP formalism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Discrete </a:t>
            </a:r>
            <a:r>
              <a:rPr lang="en-US" sz="2800"/>
              <a:t>variables </a:t>
            </a:r>
            <a:endParaRPr lang="en-US" sz="28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finite </a:t>
            </a:r>
            <a:r>
              <a:rPr lang="en-US" sz="2400"/>
              <a:t>domains</a:t>
            </a:r>
            <a:r>
              <a:rPr lang="en-US" sz="2400"/>
              <a:t>: </a:t>
            </a:r>
            <a:endParaRPr lang="en-US" sz="240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smtClean="0"/>
              <a:t>n </a:t>
            </a:r>
            <a:r>
              <a:rPr lang="en-US" sz="1800"/>
              <a:t>variables, domain size </a:t>
            </a:r>
            <a:r>
              <a:rPr lang="en-US" sz="1800"/>
              <a:t>d </a:t>
            </a:r>
            <a:r>
              <a:rPr lang="en-US" sz="1800" smtClean="0"/>
              <a:t>-&gt; O(d</a:t>
            </a:r>
            <a:r>
              <a:rPr lang="en-US" sz="1800" baseline="30000" smtClean="0"/>
              <a:t>n</a:t>
            </a:r>
            <a:r>
              <a:rPr lang="en-US" sz="1800" smtClean="0"/>
              <a:t> </a:t>
            </a:r>
            <a:r>
              <a:rPr lang="en-US" sz="1800"/>
              <a:t>) complete </a:t>
            </a:r>
            <a:r>
              <a:rPr lang="en-US" sz="1800"/>
              <a:t>assignments </a:t>
            </a:r>
            <a:endParaRPr lang="en-US" sz="180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smtClean="0"/>
              <a:t>e.g</a:t>
            </a:r>
            <a:r>
              <a:rPr lang="en-US" sz="1800"/>
              <a:t>., Boolean CSPs, incl.~Boolean satisfiability (NP-complete</a:t>
            </a:r>
            <a:r>
              <a:rPr lang="en-US" sz="1800"/>
              <a:t>) </a:t>
            </a:r>
            <a:endParaRPr lang="en-US" sz="18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infinite </a:t>
            </a:r>
            <a:r>
              <a:rPr lang="en-US" sz="2400"/>
              <a:t>domains</a:t>
            </a:r>
            <a:r>
              <a:rPr lang="en-US" sz="2400"/>
              <a:t>: </a:t>
            </a:r>
            <a:endParaRPr lang="en-US" sz="240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smtClean="0"/>
              <a:t>integers</a:t>
            </a:r>
            <a:r>
              <a:rPr lang="en-US" sz="2000"/>
              <a:t>, strings, etc</a:t>
            </a:r>
            <a:r>
              <a:rPr lang="en-US" sz="2000"/>
              <a:t>. </a:t>
            </a:r>
            <a:endParaRPr lang="en-US" sz="200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smtClean="0"/>
              <a:t>e.g</a:t>
            </a:r>
            <a:r>
              <a:rPr lang="en-US" sz="2000"/>
              <a:t>., job scheduling, variables are start/end days for each </a:t>
            </a:r>
            <a:r>
              <a:rPr lang="en-US" sz="2000"/>
              <a:t>job </a:t>
            </a:r>
            <a:endParaRPr lang="en-US" sz="200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smtClean="0"/>
              <a:t>need </a:t>
            </a:r>
            <a:r>
              <a:rPr lang="en-US" sz="2000"/>
              <a:t>a constraint language, e.g., StartJob 1 + 5 ≤ StartJob 3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Continuous </a:t>
            </a:r>
            <a:r>
              <a:rPr lang="en-US" sz="2800"/>
              <a:t>variables </a:t>
            </a:r>
            <a:endParaRPr lang="en-US" sz="280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smtClean="0"/>
              <a:t>e.g</a:t>
            </a:r>
            <a:r>
              <a:rPr lang="en-US" sz="2000"/>
              <a:t>., start/end times for Hubble Space Telescope </a:t>
            </a:r>
            <a:r>
              <a:rPr lang="en-US" sz="2000"/>
              <a:t>observations </a:t>
            </a:r>
            <a:endParaRPr lang="en-US" sz="200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smtClean="0"/>
              <a:t>linear </a:t>
            </a:r>
            <a:r>
              <a:rPr lang="en-US" sz="2000"/>
              <a:t>constraints solvable in polynomial time by linear programming </a:t>
            </a:r>
          </a:p>
        </p:txBody>
      </p:sp>
    </p:spTree>
    <p:extLst>
      <p:ext uri="{BB962C8B-B14F-4D97-AF65-F5344CB8AC3E}">
        <p14:creationId xmlns:p14="http://schemas.microsoft.com/office/powerpoint/2010/main" val="1302031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Varieties of constraints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smtClean="0">
                <a:solidFill>
                  <a:srgbClr val="0070C0"/>
                </a:solidFill>
              </a:rPr>
              <a:t>Unary</a:t>
            </a:r>
            <a:r>
              <a:rPr lang="en-US" sz="2800" smtClean="0"/>
              <a:t> </a:t>
            </a:r>
            <a:r>
              <a:rPr lang="en-US" sz="2800"/>
              <a:t>constraints involve a single variable</a:t>
            </a:r>
            <a:r>
              <a:rPr lang="en-US" sz="2800"/>
              <a:t>,  </a:t>
            </a:r>
            <a:endParaRPr lang="en-US" sz="28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e.g</a:t>
            </a:r>
            <a:r>
              <a:rPr lang="en-US" sz="2400"/>
              <a:t>., SA ≠ green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>
                <a:solidFill>
                  <a:srgbClr val="0070C0"/>
                </a:solidFill>
              </a:rPr>
              <a:t>Binary</a:t>
            </a:r>
            <a:r>
              <a:rPr lang="en-US" sz="2800" smtClean="0"/>
              <a:t> </a:t>
            </a:r>
            <a:r>
              <a:rPr lang="en-US" sz="2800"/>
              <a:t>constraints involve pairs of variables</a:t>
            </a:r>
            <a:r>
              <a:rPr lang="en-US" sz="2800"/>
              <a:t>, </a:t>
            </a:r>
            <a:endParaRPr lang="en-US" sz="28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e.g</a:t>
            </a:r>
            <a:r>
              <a:rPr lang="en-US" sz="2400"/>
              <a:t>., SA ≠ WA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>
                <a:solidFill>
                  <a:srgbClr val="0070C0"/>
                </a:solidFill>
              </a:rPr>
              <a:t>Higher-order</a:t>
            </a:r>
            <a:r>
              <a:rPr lang="en-US" sz="2800" smtClean="0"/>
              <a:t> </a:t>
            </a:r>
            <a:r>
              <a:rPr lang="en-US" sz="2800"/>
              <a:t>constraints involve 3 or more variables</a:t>
            </a:r>
            <a:r>
              <a:rPr lang="en-US" sz="2800"/>
              <a:t>, </a:t>
            </a:r>
            <a:endParaRPr lang="en-US" sz="28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e.g</a:t>
            </a:r>
            <a:r>
              <a:rPr lang="en-US" sz="2400"/>
              <a:t>., cryptarithmetic column constraints </a:t>
            </a:r>
          </a:p>
        </p:txBody>
      </p:sp>
    </p:spTree>
    <p:extLst>
      <p:ext uri="{BB962C8B-B14F-4D97-AF65-F5344CB8AC3E}">
        <p14:creationId xmlns:p14="http://schemas.microsoft.com/office/powerpoint/2010/main" val="11167996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1440</TotalTime>
  <Words>1423</Words>
  <Application>Microsoft Office PowerPoint</Application>
  <PresentationFormat>Widescreen</PresentationFormat>
  <Paragraphs>220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Calibri</vt:lpstr>
      <vt:lpstr>Calibri Light</vt:lpstr>
      <vt:lpstr>Times New Roman</vt:lpstr>
      <vt:lpstr>Wingdings</vt:lpstr>
      <vt:lpstr>Retrospect</vt:lpstr>
      <vt:lpstr>Constraint Satisfaction Problem</vt:lpstr>
      <vt:lpstr>References</vt:lpstr>
      <vt:lpstr>Outline</vt:lpstr>
      <vt:lpstr>Constraint satisfaction problems (CSPs)</vt:lpstr>
      <vt:lpstr>Example: Map-Coloring</vt:lpstr>
      <vt:lpstr>Example: Map-Coloring</vt:lpstr>
      <vt:lpstr>Constraint graph</vt:lpstr>
      <vt:lpstr>Varieties on the CSP formalism </vt:lpstr>
      <vt:lpstr>Varieties of constraints </vt:lpstr>
      <vt:lpstr>Example: Sudoku</vt:lpstr>
      <vt:lpstr>Real-world CSPs </vt:lpstr>
      <vt:lpstr>Standard search formulation (incremental)</vt:lpstr>
      <vt:lpstr>CSP Search tree size </vt:lpstr>
      <vt:lpstr>Backtracking search </vt:lpstr>
      <vt:lpstr>Backtracking search </vt:lpstr>
      <vt:lpstr>Backtracking example </vt:lpstr>
      <vt:lpstr>Backtracking example </vt:lpstr>
      <vt:lpstr>Backtracking example </vt:lpstr>
      <vt:lpstr>Backtracking example </vt:lpstr>
      <vt:lpstr>Exercise - paint the town</vt:lpstr>
      <vt:lpstr>Constraint Graph</vt:lpstr>
      <vt:lpstr>Improving backtracking efficiency </vt:lpstr>
      <vt:lpstr>Most constrained variable </vt:lpstr>
      <vt:lpstr>Most constraining variable </vt:lpstr>
      <vt:lpstr>Least constraining value </vt:lpstr>
      <vt:lpstr>Forward checking</vt:lpstr>
      <vt:lpstr>Forward checking </vt:lpstr>
      <vt:lpstr>Forward checking </vt:lpstr>
      <vt:lpstr>Forward checking </vt:lpstr>
      <vt:lpstr>Constraint propagation</vt:lpstr>
      <vt:lpstr>Inference in CSPs</vt:lpstr>
      <vt:lpstr>Arc consistency </vt:lpstr>
      <vt:lpstr>More on arc consistency</vt:lpstr>
      <vt:lpstr>Arc consistency </vt:lpstr>
      <vt:lpstr>Arc consistency </vt:lpstr>
      <vt:lpstr>Arc consistency propagation </vt:lpstr>
      <vt:lpstr>Sudoku Chain Reaction</vt:lpstr>
      <vt:lpstr>Arc consistency</vt:lpstr>
      <vt:lpstr>Arc consistency algorithm AC-3 </vt:lpstr>
      <vt:lpstr>Time complexity of AC-3 </vt:lpstr>
      <vt:lpstr>Maintaining AC (MAC) </vt:lpstr>
      <vt:lpstr>Special kinds of Consistency </vt:lpstr>
      <vt:lpstr>All Different </vt:lpstr>
      <vt:lpstr>K-consistency </vt:lpstr>
      <vt:lpstr>Local search for CSPs </vt:lpstr>
      <vt:lpstr>Example: 4-Queens </vt:lpstr>
      <vt:lpstr>Min-conflicts </vt:lpstr>
      <vt:lpstr>The structure of problems </vt:lpstr>
      <vt:lpstr>Reducing CSP Trees 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AI?</dc:title>
  <dc:creator>Anh-Cuong Le</dc:creator>
  <cp:lastModifiedBy>Anh-Cuong Le</cp:lastModifiedBy>
  <cp:revision>67</cp:revision>
  <dcterms:created xsi:type="dcterms:W3CDTF">2016-01-02T02:03:30Z</dcterms:created>
  <dcterms:modified xsi:type="dcterms:W3CDTF">2016-02-14T03:49:19Z</dcterms:modified>
</cp:coreProperties>
</file>