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74"/>
  </p:notesMasterIdLst>
  <p:sldIdLst>
    <p:sldId id="256" r:id="rId2"/>
    <p:sldId id="268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21" r:id="rId52"/>
    <p:sldId id="316" r:id="rId53"/>
    <p:sldId id="317" r:id="rId54"/>
    <p:sldId id="318" r:id="rId55"/>
    <p:sldId id="319" r:id="rId56"/>
    <p:sldId id="320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2" autoAdjust="0"/>
    <p:restoredTop sz="94660"/>
  </p:normalViewPr>
  <p:slideViewPr>
    <p:cSldViewPr snapToGrid="0">
      <p:cViewPr varScale="1">
        <p:scale>
          <a:sx n="51" d="100"/>
          <a:sy n="51" d="100"/>
        </p:scale>
        <p:origin x="53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728F-6B81-4F3E-BC6E-94E94F82CC04}" type="datetimeFigureOut">
              <a:rPr lang="en-US" smtClean="0"/>
              <a:t>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028D2-97C0-4458-8514-7988C65C5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2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2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0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6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2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6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4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9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0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2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Logical Agents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7</a:t>
            </a:r>
            <a:endParaRPr lang="en-US" smtClean="0"/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57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a wumpus world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557" y="2117906"/>
            <a:ext cx="3286515" cy="312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2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a wumpus world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180" y="2083866"/>
            <a:ext cx="3285813" cy="313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90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Logics</a:t>
            </a:r>
            <a:r>
              <a:rPr lang="en-US" sz="2400" smtClean="0"/>
              <a:t> </a:t>
            </a:r>
            <a:r>
              <a:rPr lang="en-US" sz="2400"/>
              <a:t>are formal languages for representing information such that conclusions can </a:t>
            </a:r>
            <a:r>
              <a:rPr lang="en-US" sz="2400"/>
              <a:t>be </a:t>
            </a:r>
            <a:r>
              <a:rPr lang="en-US" sz="2400" smtClean="0"/>
              <a:t>drawn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Syntax</a:t>
            </a:r>
            <a:r>
              <a:rPr lang="en-US" sz="2400" smtClean="0"/>
              <a:t> </a:t>
            </a:r>
            <a:r>
              <a:rPr lang="en-US" sz="2400"/>
              <a:t>defines the sentences in the </a:t>
            </a:r>
            <a:r>
              <a:rPr lang="en-US" sz="2400"/>
              <a:t>language 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rgbClr val="0070C0"/>
                </a:solidFill>
              </a:rPr>
              <a:t>Semantics </a:t>
            </a:r>
            <a:r>
              <a:rPr lang="en-US" sz="2400"/>
              <a:t>define the "meaning" of sentences</a:t>
            </a:r>
            <a:r>
              <a:rPr lang="en-US" sz="2400"/>
              <a:t>;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/>
              <a:t>i.e</a:t>
            </a:r>
            <a:r>
              <a:rPr lang="en-US" sz="2000"/>
              <a:t>., define </a:t>
            </a:r>
            <a:r>
              <a:rPr lang="en-US" sz="2000">
                <a:solidFill>
                  <a:srgbClr val="0070C0"/>
                </a:solidFill>
              </a:rPr>
              <a:t>truth</a:t>
            </a:r>
            <a:r>
              <a:rPr lang="en-US" sz="2000"/>
              <a:t> of a sentence in a world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E.g</a:t>
            </a:r>
            <a:r>
              <a:rPr lang="en-US" sz="2400"/>
              <a:t>., the language of </a:t>
            </a:r>
            <a:r>
              <a:rPr lang="en-US" sz="2400"/>
              <a:t>arithmetic </a:t>
            </a:r>
            <a:endParaRPr lang="en-US" sz="24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/>
              <a:t>X+2 </a:t>
            </a:r>
            <a:r>
              <a:rPr lang="en-US" sz="2000"/>
              <a:t>≥ y is a sentence; x2+y &gt; {} is not a </a:t>
            </a:r>
            <a:r>
              <a:rPr lang="en-US" sz="2000"/>
              <a:t>sentence </a:t>
            </a:r>
            <a:endParaRPr lang="en-US" sz="20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/>
              <a:t>x+2 </a:t>
            </a:r>
            <a:r>
              <a:rPr lang="en-US" sz="2000"/>
              <a:t>≥ y is true iff the number x+2 is no less than the number </a:t>
            </a:r>
            <a:r>
              <a:rPr lang="en-US" sz="2000"/>
              <a:t>y </a:t>
            </a:r>
            <a:endParaRPr lang="en-US" sz="20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/>
              <a:t>x+2 </a:t>
            </a:r>
            <a:r>
              <a:rPr lang="en-US" sz="2000"/>
              <a:t>≥ y is true in a world where x = 7, y = </a:t>
            </a:r>
            <a:r>
              <a:rPr lang="en-US" sz="2000"/>
              <a:t>1 </a:t>
            </a:r>
            <a:endParaRPr lang="en-US" sz="20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/>
              <a:t>x+2 </a:t>
            </a:r>
            <a:r>
              <a:rPr lang="en-US" sz="2000"/>
              <a:t>≥ y is false in a world where x = 0, y = 6 </a:t>
            </a:r>
          </a:p>
        </p:txBody>
      </p:sp>
    </p:spTree>
    <p:extLst>
      <p:ext uri="{BB962C8B-B14F-4D97-AF65-F5344CB8AC3E}">
        <p14:creationId xmlns:p14="http://schemas.microsoft.com/office/powerpoint/2010/main" val="82837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Entailment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392" y="1932951"/>
            <a:ext cx="74961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999" y="1955357"/>
            <a:ext cx="76581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7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Entailment in the wumpus world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95440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Situation after detecting nothing in [1,1], moving right, breeze in [2,1]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Consider possible models for KB assuming only pits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3 Boolean choices ⇒ 8 possible models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971" y="1845734"/>
            <a:ext cx="2898551" cy="287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35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world models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095" y="2055448"/>
            <a:ext cx="4740540" cy="350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30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552309"/>
            <a:ext cx="10058400" cy="1012281"/>
          </a:xfrm>
        </p:spPr>
        <p:txBody>
          <a:bodyPr>
            <a:normAutofit/>
          </a:bodyPr>
          <a:lstStyle/>
          <a:p>
            <a:r>
              <a:rPr lang="en-US" sz="2800"/>
              <a:t>KB = wumpus-world rules + observations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816" y="2043112"/>
            <a:ext cx="5285386" cy="32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20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models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655" y="1871194"/>
            <a:ext cx="71056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43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models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655" y="1945286"/>
            <a:ext cx="71056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1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http://www.comp.nus.edu.sg/~kanmy/courses/3243_2010/syllabus.html</a:t>
            </a:r>
          </a:p>
        </p:txBody>
      </p:sp>
    </p:spTree>
    <p:extLst>
      <p:ext uri="{BB962C8B-B14F-4D97-AF65-F5344CB8AC3E}">
        <p14:creationId xmlns:p14="http://schemas.microsoft.com/office/powerpoint/2010/main" val="3875507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Inference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328" y="1986899"/>
            <a:ext cx="74676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62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Completeness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17" y="1982683"/>
            <a:ext cx="78581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48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Propositional logic: Syntax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37" y="2140626"/>
            <a:ext cx="8432215" cy="331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44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Propositional logic: Semantics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343" y="1941226"/>
            <a:ext cx="70294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7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Truth tables for connectives </a:t>
            </a:r>
          </a:p>
        </p:txBody>
      </p:sp>
      <p:pic>
        <p:nvPicPr>
          <p:cNvPr id="1028" name="Picture 4" descr="http://img.sparknotes.com/figures/8/84ba14d565517459113594f30789b66a/tt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454" y="2592491"/>
            <a:ext cx="7719478" cy="221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466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world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Let P</a:t>
            </a:r>
            <a:r>
              <a:rPr lang="en-US" sz="2800" baseline="-25000"/>
              <a:t>i,j</a:t>
            </a:r>
            <a:r>
              <a:rPr lang="en-US" sz="2800"/>
              <a:t> be true if there is a pit in [i, j</a:t>
            </a:r>
            <a:r>
              <a:rPr lang="en-US" sz="2800"/>
              <a:t>]. </a:t>
            </a:r>
            <a:endParaRPr lang="en-US" sz="2800" smtClean="0"/>
          </a:p>
          <a:p>
            <a:r>
              <a:rPr lang="en-US" sz="2800" smtClean="0"/>
              <a:t>Let </a:t>
            </a:r>
            <a:r>
              <a:rPr lang="en-US" sz="2800"/>
              <a:t>B</a:t>
            </a:r>
            <a:r>
              <a:rPr lang="en-US" sz="2800" baseline="-25000"/>
              <a:t>i,j</a:t>
            </a:r>
            <a:r>
              <a:rPr lang="en-US" sz="2800"/>
              <a:t> be true if there is a breeze in [i, j</a:t>
            </a:r>
            <a:r>
              <a:rPr lang="en-US" sz="2800"/>
              <a:t>]. </a:t>
            </a:r>
            <a:endParaRPr lang="en-US" sz="2800" smtClean="0"/>
          </a:p>
          <a:p>
            <a:pPr lvl="1"/>
            <a:r>
              <a:rPr lang="en-US" sz="2400" smtClean="0"/>
              <a:t>¬</a:t>
            </a:r>
            <a:r>
              <a:rPr lang="en-US" sz="2400"/>
              <a:t>P</a:t>
            </a:r>
            <a:r>
              <a:rPr lang="en-US" sz="2400" baseline="-25000"/>
              <a:t>1,1</a:t>
            </a:r>
            <a:r>
              <a:rPr lang="en-US" sz="2400"/>
              <a:t> </a:t>
            </a:r>
            <a:endParaRPr lang="en-US" sz="2400" smtClean="0"/>
          </a:p>
          <a:p>
            <a:pPr lvl="1"/>
            <a:r>
              <a:rPr lang="en-US" sz="2400" smtClean="0"/>
              <a:t>¬</a:t>
            </a:r>
            <a:r>
              <a:rPr lang="en-US" sz="2400"/>
              <a:t>B</a:t>
            </a:r>
            <a:r>
              <a:rPr lang="en-US" sz="2400" baseline="-25000"/>
              <a:t>1,1</a:t>
            </a:r>
            <a:r>
              <a:rPr lang="en-US" sz="2400"/>
              <a:t> </a:t>
            </a:r>
            <a:endParaRPr lang="en-US" sz="2400" smtClean="0"/>
          </a:p>
          <a:p>
            <a:pPr lvl="1"/>
            <a:r>
              <a:rPr lang="en-US" sz="2400" smtClean="0"/>
              <a:t>B</a:t>
            </a:r>
            <a:r>
              <a:rPr lang="en-US" sz="2400" baseline="-25000" smtClean="0"/>
              <a:t>2,1</a:t>
            </a:r>
            <a:r>
              <a:rPr lang="en-US" sz="2400" smtClean="0"/>
              <a:t> </a:t>
            </a:r>
            <a:endParaRPr lang="en-US" sz="2400"/>
          </a:p>
          <a:p>
            <a:r>
              <a:rPr lang="en-US" sz="2800" smtClean="0"/>
              <a:t>How </a:t>
            </a:r>
            <a:r>
              <a:rPr lang="en-US" sz="2800"/>
              <a:t>do we translate "Pits cause breezes in adjacent squares</a:t>
            </a:r>
            <a:r>
              <a:rPr lang="en-US" sz="2800"/>
              <a:t>”?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62222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Truth tables for inference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80" y="2060600"/>
            <a:ext cx="68484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47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Inference by enumeration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/>
              <a:t>Depth-first enumeration of all models is sound </a:t>
            </a:r>
            <a:r>
              <a:rPr lang="en-US" sz="2400"/>
              <a:t>and </a:t>
            </a:r>
            <a:r>
              <a:rPr lang="en-US" sz="2400" smtClean="0"/>
              <a:t>complete</a:t>
            </a:r>
          </a:p>
          <a:p>
            <a:endParaRPr lang="en-US" sz="2400"/>
          </a:p>
          <a:p>
            <a:endParaRPr lang="en-US" sz="2400" smtClean="0"/>
          </a:p>
          <a:p>
            <a:pPr marL="0" indent="0">
              <a:buNone/>
            </a:pPr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r>
              <a:rPr lang="en-US" sz="2400" smtClean="0"/>
              <a:t>  </a:t>
            </a:r>
            <a:endParaRPr lang="en-US" sz="2400"/>
          </a:p>
          <a:p>
            <a:r>
              <a:rPr lang="en-US" sz="2400" smtClean="0"/>
              <a:t>For </a:t>
            </a:r>
            <a:r>
              <a:rPr lang="en-US" sz="2400"/>
              <a:t>n symbols, time complexity </a:t>
            </a:r>
            <a:r>
              <a:rPr lang="en-US" sz="2400"/>
              <a:t>is </a:t>
            </a:r>
            <a:r>
              <a:rPr lang="en-US" sz="2400" smtClean="0"/>
              <a:t>O(2</a:t>
            </a:r>
            <a:r>
              <a:rPr lang="en-US" sz="2400" baseline="30000" smtClean="0"/>
              <a:t>n</a:t>
            </a:r>
            <a:r>
              <a:rPr lang="en-US" sz="2400" smtClean="0"/>
              <a:t> </a:t>
            </a:r>
            <a:r>
              <a:rPr lang="en-US" sz="2400"/>
              <a:t>) , space complexity is O(n)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484" y="2253131"/>
            <a:ext cx="60198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39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equivalence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200" y="1917413"/>
            <a:ext cx="73437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8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Validity and satisfiability Validity and satisfiability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625" y="1969332"/>
            <a:ext cx="7215213" cy="387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5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smtClean="0"/>
              <a:t>Knowledge-based agents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Logic: models and entailment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A simple Logic: propositional (Boolean) logic</a:t>
            </a:r>
            <a:endParaRPr lang="en-US" sz="28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smtClean="0"/>
              <a:t>Inference rules and theorem proving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smtClean="0"/>
              <a:t>Forward chaining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smtClean="0"/>
              <a:t>Backward chaining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smtClean="0"/>
              <a:t>resolution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smtClean="0"/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96853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 Proof methods divide into (roughly) two kinds: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Application </a:t>
            </a:r>
            <a:r>
              <a:rPr lang="en-US"/>
              <a:t>of inference </a:t>
            </a:r>
            <a:r>
              <a:rPr lang="en-US"/>
              <a:t>rules </a:t>
            </a:r>
            <a:endParaRPr lang="en-US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/>
              <a:t>Legitimate </a:t>
            </a:r>
            <a:r>
              <a:rPr lang="en-US" sz="2000"/>
              <a:t>(sound) generation of new sentences from </a:t>
            </a:r>
            <a:r>
              <a:rPr lang="en-US" sz="2000"/>
              <a:t>old </a:t>
            </a:r>
            <a:endParaRPr lang="en-US" sz="20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>
                <a:solidFill>
                  <a:srgbClr val="FF0000"/>
                </a:solidFill>
              </a:rPr>
              <a:t>Proof </a:t>
            </a:r>
            <a:r>
              <a:rPr lang="en-US" sz="2000">
                <a:solidFill>
                  <a:srgbClr val="FF0000"/>
                </a:solidFill>
              </a:rPr>
              <a:t>= </a:t>
            </a:r>
            <a:r>
              <a:rPr lang="en-US" sz="2000"/>
              <a:t>a sequence of inference rule applications Can use inference rules as operators in a standard search </a:t>
            </a:r>
            <a:r>
              <a:rPr lang="en-US" sz="2000"/>
              <a:t>algorithm </a:t>
            </a:r>
            <a:endParaRPr lang="en-US" sz="20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/>
              <a:t>Typically </a:t>
            </a:r>
            <a:r>
              <a:rPr lang="en-US" sz="2000"/>
              <a:t>require transformation of sentences into a normal form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FF0000"/>
                </a:solidFill>
              </a:rPr>
              <a:t>Model </a:t>
            </a:r>
            <a:r>
              <a:rPr lang="en-US">
                <a:solidFill>
                  <a:srgbClr val="FF0000"/>
                </a:solidFill>
              </a:rPr>
              <a:t>checking </a:t>
            </a:r>
            <a:endParaRPr lang="en-US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/>
              <a:t>truth </a:t>
            </a:r>
            <a:r>
              <a:rPr lang="en-US" sz="2000"/>
              <a:t>table enumeration (always exponential in n </a:t>
            </a:r>
            <a:r>
              <a:rPr lang="en-US" sz="2000"/>
              <a:t>) </a:t>
            </a:r>
            <a:endParaRPr lang="en-US" sz="20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/>
              <a:t>improved </a:t>
            </a:r>
            <a:r>
              <a:rPr lang="en-US" sz="2000"/>
              <a:t>backtracking, e.g., Davis-Putnam-Logemann-Loveland (DPLL</a:t>
            </a:r>
            <a:r>
              <a:rPr lang="en-US" sz="2000"/>
              <a:t>) </a:t>
            </a:r>
            <a:endParaRPr lang="en-US" sz="20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/>
              <a:t>heuristic </a:t>
            </a:r>
            <a:r>
              <a:rPr lang="en-US" sz="2000"/>
              <a:t>search in model space (sound but incomplete</a:t>
            </a:r>
            <a:r>
              <a:rPr lang="en-US" sz="2000"/>
              <a:t>)  </a:t>
            </a:r>
            <a:endParaRPr lang="en-US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	</a:t>
            </a:r>
            <a:r>
              <a:rPr lang="en-US" sz="2000" smtClean="0"/>
              <a:t> </a:t>
            </a:r>
            <a:r>
              <a:rPr lang="en-US" sz="2000"/>
              <a:t>e.g., min-conflicts like hill-climbing algorithms </a:t>
            </a:r>
          </a:p>
        </p:txBody>
      </p:sp>
    </p:spTree>
    <p:extLst>
      <p:ext uri="{BB962C8B-B14F-4D97-AF65-F5344CB8AC3E}">
        <p14:creationId xmlns:p14="http://schemas.microsoft.com/office/powerpoint/2010/main" val="1066782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45973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Equivalent to a search problem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KB </a:t>
            </a:r>
            <a:r>
              <a:rPr lang="en-US" sz="2800"/>
              <a:t>state = </a:t>
            </a:r>
            <a:r>
              <a:rPr lang="en-US" sz="2800"/>
              <a:t>node </a:t>
            </a:r>
            <a:endParaRPr lang="en-US" sz="28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Inference </a:t>
            </a:r>
            <a:r>
              <a:rPr lang="en-US" sz="2800"/>
              <a:t>rule application = edge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861" y="2172402"/>
            <a:ext cx="4828391" cy="298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88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284" y="2044752"/>
            <a:ext cx="71056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00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Soundness of Resolution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83" y="1962774"/>
            <a:ext cx="8270193" cy="40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19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to CNF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767" y="1984791"/>
            <a:ext cx="75914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44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Resolution algorithm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607" y="2053261"/>
            <a:ext cx="7807926" cy="38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05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Resolution example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61" y="1890635"/>
            <a:ext cx="74199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5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power of false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555" y="2145544"/>
            <a:ext cx="71818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32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and backward chaining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31" y="1983776"/>
            <a:ext cx="7059079" cy="387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74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43" y="2020783"/>
            <a:ext cx="73437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based agents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Knowledge </a:t>
            </a:r>
            <a:r>
              <a:rPr lang="en-US" sz="2800"/>
              <a:t>base (KB) = set of sentences in a formal language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Declarative </a:t>
            </a:r>
            <a:r>
              <a:rPr lang="en-US" sz="2800"/>
              <a:t>(as opposed to procedural) approach to build an agent</a:t>
            </a:r>
            <a:r>
              <a:rPr lang="en-US" sz="2800"/>
              <a:t>: </a:t>
            </a:r>
            <a:endParaRPr lang="en-US" sz="28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Tell </a:t>
            </a:r>
            <a:r>
              <a:rPr lang="en-US" sz="2400"/>
              <a:t>it what it needs to </a:t>
            </a:r>
            <a:r>
              <a:rPr lang="en-US" sz="2400"/>
              <a:t>know 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Then </a:t>
            </a:r>
            <a:r>
              <a:rPr lang="en-US" sz="2800"/>
              <a:t>it can Ask itself what to do - answers should follow from the </a:t>
            </a:r>
            <a:r>
              <a:rPr lang="en-US" sz="2800"/>
              <a:t>KB </a:t>
            </a:r>
            <a:endParaRPr lang="en-US" sz="28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Agents </a:t>
            </a:r>
            <a:r>
              <a:rPr lang="en-US" sz="2800"/>
              <a:t>can be viewed at the knowledge </a:t>
            </a:r>
            <a:r>
              <a:rPr lang="en-US" sz="2800"/>
              <a:t>level </a:t>
            </a:r>
            <a:endParaRPr lang="en-US" sz="28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i.e</a:t>
            </a:r>
            <a:r>
              <a:rPr lang="en-US" sz="2400"/>
              <a:t>., what they know, regardless of how implemented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Or </a:t>
            </a:r>
            <a:r>
              <a:rPr lang="en-US" sz="2800"/>
              <a:t>at the implementation level   i.e., data structures in KB and algorithms that manipulate them </a:t>
            </a:r>
          </a:p>
        </p:txBody>
      </p:sp>
    </p:spTree>
    <p:extLst>
      <p:ext uri="{BB962C8B-B14F-4D97-AF65-F5344CB8AC3E}">
        <p14:creationId xmlns:p14="http://schemas.microsoft.com/office/powerpoint/2010/main" val="2520641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algorithm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913" y="1970504"/>
            <a:ext cx="73723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67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example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30" y="2065910"/>
            <a:ext cx="32385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58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example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867" y="2113535"/>
            <a:ext cx="29432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55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example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55" y="2022189"/>
            <a:ext cx="28384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07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example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017" y="2037882"/>
            <a:ext cx="28289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20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example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328" y="1947237"/>
            <a:ext cx="28575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18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example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592" y="2094484"/>
            <a:ext cx="27717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101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example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094" y="2074733"/>
            <a:ext cx="26479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97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chaining example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980" y="2004544"/>
            <a:ext cx="26670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66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completeness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173" y="2095734"/>
            <a:ext cx="71818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1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knowledge-based agent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047344"/>
            <a:ext cx="10058400" cy="2226484"/>
          </a:xfrm>
        </p:spPr>
        <p:txBody>
          <a:bodyPr>
            <a:normAutofit/>
          </a:bodyPr>
          <a:lstStyle/>
          <a:p>
            <a:r>
              <a:rPr lang="en-US" sz="2400"/>
              <a:t>The agent must be able to</a:t>
            </a:r>
            <a:r>
              <a:rPr lang="en-US" sz="2400"/>
              <a:t>: </a:t>
            </a:r>
            <a:endParaRPr lang="en-US" sz="2400"/>
          </a:p>
          <a:p>
            <a:pPr lvl="1"/>
            <a:r>
              <a:rPr lang="en-US" sz="2000" smtClean="0"/>
              <a:t>Represent </a:t>
            </a:r>
            <a:r>
              <a:rPr lang="en-US" sz="2000"/>
              <a:t>states, actions, etc</a:t>
            </a:r>
            <a:r>
              <a:rPr lang="en-US" sz="2000"/>
              <a:t>. </a:t>
            </a:r>
            <a:endParaRPr lang="en-US" sz="2000"/>
          </a:p>
          <a:p>
            <a:pPr lvl="1"/>
            <a:r>
              <a:rPr lang="en-US" sz="2000" smtClean="0"/>
              <a:t>Incorporate </a:t>
            </a:r>
            <a:r>
              <a:rPr lang="en-US" sz="2000"/>
              <a:t>new </a:t>
            </a:r>
            <a:r>
              <a:rPr lang="en-US" sz="2000"/>
              <a:t>percepts </a:t>
            </a:r>
            <a:endParaRPr lang="en-US" sz="2000"/>
          </a:p>
          <a:p>
            <a:pPr lvl="1"/>
            <a:r>
              <a:rPr lang="en-US" sz="2000" smtClean="0"/>
              <a:t>Update </a:t>
            </a:r>
            <a:r>
              <a:rPr lang="en-US" sz="2000"/>
              <a:t>internal representations of the </a:t>
            </a:r>
            <a:r>
              <a:rPr lang="en-US" sz="2000"/>
              <a:t>world </a:t>
            </a:r>
            <a:endParaRPr lang="en-US" sz="2000"/>
          </a:p>
          <a:p>
            <a:pPr lvl="1"/>
            <a:r>
              <a:rPr lang="en-US" sz="2000" smtClean="0"/>
              <a:t>Deduce </a:t>
            </a:r>
            <a:r>
              <a:rPr lang="en-US" sz="2000"/>
              <a:t>hidden properties of the </a:t>
            </a:r>
            <a:r>
              <a:rPr lang="en-US" sz="2000"/>
              <a:t>world </a:t>
            </a:r>
            <a:endParaRPr lang="en-US" sz="2000"/>
          </a:p>
          <a:p>
            <a:pPr lvl="1"/>
            <a:r>
              <a:rPr lang="en-US" sz="2000" smtClean="0"/>
              <a:t>Deduce </a:t>
            </a:r>
            <a:r>
              <a:rPr lang="en-US" sz="2000"/>
              <a:t>appropriate actions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523" y="1737360"/>
            <a:ext cx="67151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903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Idea: work backwards from the query q </a:t>
            </a:r>
            <a:r>
              <a:rPr lang="en-US" sz="2800"/>
              <a:t>: </a:t>
            </a:r>
            <a:endParaRPr lang="en-US" sz="2800" smtClean="0"/>
          </a:p>
          <a:p>
            <a:pPr lvl="1"/>
            <a:r>
              <a:rPr lang="en-US" sz="2400" smtClean="0"/>
              <a:t>to </a:t>
            </a:r>
            <a:r>
              <a:rPr lang="en-US" sz="2400"/>
              <a:t>prove q by BC</a:t>
            </a:r>
            <a:r>
              <a:rPr lang="en-US" sz="2400"/>
              <a:t>, </a:t>
            </a:r>
            <a:endParaRPr lang="en-US" sz="2400" smtClean="0"/>
          </a:p>
          <a:p>
            <a:pPr marL="201168" lvl="1" indent="0">
              <a:buNone/>
            </a:pPr>
            <a:r>
              <a:rPr lang="en-US" sz="2400"/>
              <a:t>	</a:t>
            </a:r>
            <a:r>
              <a:rPr lang="en-US" sz="2400" smtClean="0"/>
              <a:t>check </a:t>
            </a:r>
            <a:r>
              <a:rPr lang="en-US" sz="2400"/>
              <a:t>if q is known already, </a:t>
            </a:r>
            <a:r>
              <a:rPr lang="en-US" sz="2400"/>
              <a:t>or </a:t>
            </a:r>
            <a:endParaRPr lang="en-US" sz="2400" smtClean="0"/>
          </a:p>
          <a:p>
            <a:pPr marL="201168" lvl="1" indent="0">
              <a:buNone/>
            </a:pPr>
            <a:r>
              <a:rPr lang="en-US" sz="2400"/>
              <a:t>	</a:t>
            </a:r>
            <a:r>
              <a:rPr lang="en-US" sz="2400" smtClean="0"/>
              <a:t>prove </a:t>
            </a:r>
            <a:r>
              <a:rPr lang="en-US" sz="2400"/>
              <a:t>by BC all premises of some rule concluding q </a:t>
            </a:r>
          </a:p>
          <a:p>
            <a:r>
              <a:rPr lang="en-US" sz="2800"/>
              <a:t>Avoid loops: check if new subgoal is already on the goal </a:t>
            </a:r>
            <a:r>
              <a:rPr lang="en-US" sz="2800"/>
              <a:t>stack </a:t>
            </a:r>
            <a:endParaRPr lang="en-US" sz="2800" smtClean="0"/>
          </a:p>
          <a:p>
            <a:r>
              <a:rPr lang="en-US" sz="2800" smtClean="0"/>
              <a:t>Avoid </a:t>
            </a:r>
            <a:r>
              <a:rPr lang="en-US" sz="2800"/>
              <a:t>repeated work: check if new </a:t>
            </a:r>
            <a:r>
              <a:rPr lang="en-US" sz="2800"/>
              <a:t>subgoal </a:t>
            </a:r>
            <a:endParaRPr lang="en-US" sz="2800" smtClean="0"/>
          </a:p>
          <a:p>
            <a:pPr lvl="1"/>
            <a:r>
              <a:rPr lang="en-US" sz="2400" smtClean="0"/>
              <a:t>1</a:t>
            </a:r>
            <a:r>
              <a:rPr lang="en-US" sz="2400"/>
              <a:t>.  has already been proved true, </a:t>
            </a:r>
            <a:r>
              <a:rPr lang="en-US" sz="2400"/>
              <a:t>or </a:t>
            </a:r>
            <a:endParaRPr lang="en-US" sz="2400" smtClean="0"/>
          </a:p>
          <a:p>
            <a:pPr lvl="1"/>
            <a:r>
              <a:rPr lang="en-US" sz="2400" smtClean="0"/>
              <a:t>2</a:t>
            </a:r>
            <a:r>
              <a:rPr lang="en-US" sz="2400"/>
              <a:t>.  has already failed </a:t>
            </a:r>
          </a:p>
        </p:txBody>
      </p:sp>
    </p:spTree>
    <p:extLst>
      <p:ext uri="{BB962C8B-B14F-4D97-AF65-F5344CB8AC3E}">
        <p14:creationId xmlns:p14="http://schemas.microsoft.com/office/powerpoint/2010/main" val="11983260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chaining example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480" y="1963632"/>
            <a:ext cx="30480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323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chaining example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506" y="1890791"/>
            <a:ext cx="29051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831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chaining example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392" y="1949346"/>
            <a:ext cx="29241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584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chaining example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535" y="1956918"/>
            <a:ext cx="29051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610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chaining example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480" y="1903126"/>
            <a:ext cx="3048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402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 chaining example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396" y="1950751"/>
            <a:ext cx="29813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117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Backward chaining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190" y="1980731"/>
            <a:ext cx="27717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047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Backward chaining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390" y="1973861"/>
            <a:ext cx="26574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577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Backward chaining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017" y="1940523"/>
            <a:ext cx="28289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5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Wumpus World PEAS description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993" y="2022344"/>
            <a:ext cx="73342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527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Backward chaining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140" y="1986197"/>
            <a:ext cx="2847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516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vs. backward chaining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 FC is </a:t>
            </a:r>
            <a:r>
              <a:rPr lang="en-US" sz="2800">
                <a:solidFill>
                  <a:srgbClr val="FF0000"/>
                </a:solidFill>
              </a:rPr>
              <a:t>data-driven</a:t>
            </a:r>
            <a:r>
              <a:rPr lang="en-US" sz="2800"/>
              <a:t>, automatic, unconscious processing</a:t>
            </a:r>
            <a:r>
              <a:rPr lang="en-US" sz="2800"/>
              <a:t>, </a:t>
            </a:r>
            <a:endParaRPr lang="en-US" sz="28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e.g</a:t>
            </a:r>
            <a:r>
              <a:rPr lang="en-US" sz="2400"/>
              <a:t>., object recognition, routine </a:t>
            </a:r>
            <a:r>
              <a:rPr lang="en-US" sz="2400"/>
              <a:t>decisions </a:t>
            </a:r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May </a:t>
            </a:r>
            <a:r>
              <a:rPr lang="en-US" sz="2800"/>
              <a:t>do lots of work that is irrelevant to the </a:t>
            </a:r>
            <a:r>
              <a:rPr lang="en-US" sz="2800"/>
              <a:t>goal  </a:t>
            </a:r>
            <a:endParaRPr lang="en-US" sz="28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BC </a:t>
            </a:r>
            <a:r>
              <a:rPr lang="en-US" sz="2800"/>
              <a:t>is </a:t>
            </a:r>
            <a:r>
              <a:rPr lang="en-US" sz="2800">
                <a:solidFill>
                  <a:srgbClr val="FF0000"/>
                </a:solidFill>
              </a:rPr>
              <a:t>goal-driven</a:t>
            </a:r>
            <a:r>
              <a:rPr lang="en-US" sz="2800"/>
              <a:t>, appropriate for problem-solving</a:t>
            </a:r>
            <a:r>
              <a:rPr lang="en-US" sz="2800"/>
              <a:t>, </a:t>
            </a:r>
            <a:endParaRPr lang="en-US" sz="28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e.g</a:t>
            </a:r>
            <a:r>
              <a:rPr lang="en-US" sz="2400"/>
              <a:t>., Where are my keys? How do I get into a PhD program?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Complexity </a:t>
            </a:r>
            <a:r>
              <a:rPr lang="en-US" sz="2800"/>
              <a:t>of BC can be </a:t>
            </a:r>
            <a:r>
              <a:rPr lang="en-US" sz="2800">
                <a:solidFill>
                  <a:srgbClr val="FF0000"/>
                </a:solidFill>
              </a:rPr>
              <a:t>much less</a:t>
            </a:r>
            <a:r>
              <a:rPr lang="en-US" sz="2800"/>
              <a:t> than linear in size of KB </a:t>
            </a:r>
          </a:p>
        </p:txBody>
      </p:sp>
    </p:spTree>
    <p:extLst>
      <p:ext uri="{BB962C8B-B14F-4D97-AF65-F5344CB8AC3E}">
        <p14:creationId xmlns:p14="http://schemas.microsoft.com/office/powerpoint/2010/main" val="18492117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Efficient propositional inference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88564"/>
            <a:ext cx="10058400" cy="36805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Two families of efficient algorithms for propositional inference</a:t>
            </a:r>
            <a:r>
              <a:rPr lang="en-US" sz="2800"/>
              <a:t>: </a:t>
            </a:r>
            <a:endParaRPr lang="en-US" sz="280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/>
              <a:t>Complete backtracking search </a:t>
            </a:r>
            <a:r>
              <a:rPr lang="en-US" sz="2800"/>
              <a:t>algorithms </a:t>
            </a:r>
            <a:endParaRPr lang="en-US" sz="28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smtClean="0"/>
              <a:t>DPLL </a:t>
            </a:r>
            <a:r>
              <a:rPr lang="en-US" sz="2400"/>
              <a:t>algorithm (Davis, Putnam, Logemann, Loveland)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Incomplete </a:t>
            </a:r>
            <a:r>
              <a:rPr lang="en-US" sz="2800"/>
              <a:t>local search algorithms   WalkSAT algorithm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428331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DPLL algorithm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1845273"/>
            <a:ext cx="76200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352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DPLL algorithm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417" y="1920927"/>
            <a:ext cx="6667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812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WalkSAT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Incomplete</a:t>
            </a:r>
            <a:r>
              <a:rPr lang="en-US" sz="2800"/>
              <a:t>, local search </a:t>
            </a:r>
            <a:r>
              <a:rPr lang="en-US" sz="2800"/>
              <a:t>algorithm </a:t>
            </a:r>
            <a:endParaRPr lang="en-US" sz="280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Evaluation </a:t>
            </a:r>
            <a:r>
              <a:rPr lang="en-US" sz="2800"/>
              <a:t>function: The min-conflict heuristic of minimizing the number of unsatisfied </a:t>
            </a:r>
            <a:r>
              <a:rPr lang="en-US" sz="2800"/>
              <a:t>clauses </a:t>
            </a:r>
            <a:endParaRPr lang="en-US" sz="280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smtClean="0"/>
              <a:t>Balance </a:t>
            </a:r>
            <a:r>
              <a:rPr lang="en-US" sz="2800"/>
              <a:t>between greediness and randomness </a:t>
            </a:r>
          </a:p>
        </p:txBody>
      </p:sp>
    </p:spTree>
    <p:extLst>
      <p:ext uri="{BB962C8B-B14F-4D97-AF65-F5344CB8AC3E}">
        <p14:creationId xmlns:p14="http://schemas.microsoft.com/office/powerpoint/2010/main" val="4856156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WalkSAT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407" y="2095266"/>
            <a:ext cx="7519901" cy="370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561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 satisfiability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 Consider random 3-CNF sentences. e.g</a:t>
            </a:r>
            <a:r>
              <a:rPr lang="en-US" sz="2400"/>
              <a:t>.,  </a:t>
            </a:r>
            <a:endParaRPr lang="en-US" sz="2400" smtClean="0"/>
          </a:p>
          <a:p>
            <a:r>
              <a:rPr lang="en-US" sz="2400" smtClean="0"/>
              <a:t>(¬</a:t>
            </a:r>
            <a:r>
              <a:rPr lang="en-US" sz="2400"/>
              <a:t>D ∨ ¬B ∨ C) ∧ (B ∨ ¬A ∨ ¬C) ∧ (¬C ∨  ¬B ∨ E) ∧ (E ∨ ¬D ∨ B) ∧ (B ∨ E ∨ ¬C) </a:t>
            </a:r>
          </a:p>
          <a:p>
            <a:endParaRPr lang="en-US" sz="2400" smtClean="0"/>
          </a:p>
          <a:p>
            <a:r>
              <a:rPr lang="en-US" sz="2400" smtClean="0"/>
              <a:t>m </a:t>
            </a:r>
            <a:r>
              <a:rPr lang="en-US" sz="2400"/>
              <a:t>= number of </a:t>
            </a:r>
            <a:r>
              <a:rPr lang="en-US" sz="2400"/>
              <a:t>clauses  </a:t>
            </a:r>
            <a:endParaRPr lang="en-US" sz="2400" smtClean="0"/>
          </a:p>
          <a:p>
            <a:r>
              <a:rPr lang="en-US" sz="2400" smtClean="0"/>
              <a:t>n </a:t>
            </a:r>
            <a:r>
              <a:rPr lang="en-US" sz="2400"/>
              <a:t>= number of symbols </a:t>
            </a:r>
          </a:p>
          <a:p>
            <a:endParaRPr lang="en-US" sz="240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smtClean="0"/>
              <a:t>Hard </a:t>
            </a:r>
            <a:r>
              <a:rPr lang="en-US" sz="2400"/>
              <a:t>problems seem to cluster near m/n = 4.3 (critical point) </a:t>
            </a:r>
          </a:p>
        </p:txBody>
      </p:sp>
    </p:spTree>
    <p:extLst>
      <p:ext uri="{BB962C8B-B14F-4D97-AF65-F5344CB8AC3E}">
        <p14:creationId xmlns:p14="http://schemas.microsoft.com/office/powerpoint/2010/main" val="29155477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 satisfiability problems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383" y="1978077"/>
            <a:ext cx="61436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252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 satisfiability problems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746" y="1933106"/>
            <a:ext cx="72866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9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a wumpus world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458" y="2176462"/>
            <a:ext cx="3089182" cy="296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996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Inference-based agents in the wumpus world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19" y="2094875"/>
            <a:ext cx="777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651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Expressiveness limitation of propositional logic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78" y="2252662"/>
            <a:ext cx="8458960" cy="272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173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mtClean="0"/>
              <a:t>Logical </a:t>
            </a:r>
            <a:r>
              <a:rPr lang="en-US"/>
              <a:t>agents apply </a:t>
            </a:r>
            <a:r>
              <a:rPr lang="en-US">
                <a:solidFill>
                  <a:srgbClr val="FF0000"/>
                </a:solidFill>
              </a:rPr>
              <a:t>inference</a:t>
            </a:r>
            <a:r>
              <a:rPr lang="en-US"/>
              <a:t> to a </a:t>
            </a:r>
            <a:r>
              <a:rPr lang="en-US">
                <a:solidFill>
                  <a:srgbClr val="FF0000"/>
                </a:solidFill>
              </a:rPr>
              <a:t>knowledge base</a:t>
            </a:r>
            <a:r>
              <a:rPr lang="en-US"/>
              <a:t> to derive new information and make decisions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mtClean="0"/>
              <a:t> </a:t>
            </a:r>
            <a:r>
              <a:rPr lang="en-US"/>
              <a:t>Basic concepts of logic</a:t>
            </a:r>
            <a:r>
              <a:rPr lang="en-US"/>
              <a:t>: </a:t>
            </a:r>
            <a:endParaRPr lang="en-US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FF0000"/>
                </a:solidFill>
              </a:rPr>
              <a:t>syntax</a:t>
            </a:r>
            <a:r>
              <a:rPr lang="en-US"/>
              <a:t>: formal structure of </a:t>
            </a:r>
            <a:r>
              <a:rPr lang="en-US">
                <a:solidFill>
                  <a:srgbClr val="FF0000"/>
                </a:solidFill>
              </a:rPr>
              <a:t>sentences</a:t>
            </a:r>
            <a:r>
              <a:rPr lang="en-US"/>
              <a:t> </a:t>
            </a:r>
            <a:endParaRPr lang="en-US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FF0000"/>
                </a:solidFill>
              </a:rPr>
              <a:t>semantics</a:t>
            </a:r>
            <a:r>
              <a:rPr lang="en-US"/>
              <a:t>: truth of sentences w.r.t. </a:t>
            </a:r>
            <a:r>
              <a:rPr lang="en-US">
                <a:solidFill>
                  <a:srgbClr val="FF0000"/>
                </a:solidFill>
              </a:rPr>
              <a:t>models</a:t>
            </a:r>
            <a:r>
              <a:rPr lang="en-US"/>
              <a:t> </a:t>
            </a:r>
            <a:endParaRPr lang="en-US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FF0000"/>
                </a:solidFill>
              </a:rPr>
              <a:t>entailment</a:t>
            </a:r>
            <a:r>
              <a:rPr lang="en-US"/>
              <a:t>: necessary truth of one sentence given </a:t>
            </a:r>
            <a:r>
              <a:rPr lang="en-US"/>
              <a:t>another </a:t>
            </a:r>
            <a:endParaRPr lang="en-US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FF0000"/>
                </a:solidFill>
              </a:rPr>
              <a:t>inference</a:t>
            </a:r>
            <a:r>
              <a:rPr lang="en-US"/>
              <a:t>: deriving sentences from other </a:t>
            </a:r>
            <a:r>
              <a:rPr lang="en-US"/>
              <a:t>sentences </a:t>
            </a:r>
            <a:endParaRPr lang="en-US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FF0000"/>
                </a:solidFill>
              </a:rPr>
              <a:t>soundness</a:t>
            </a:r>
            <a:r>
              <a:rPr lang="en-US"/>
              <a:t>: derivations produce only entailed </a:t>
            </a:r>
            <a:r>
              <a:rPr lang="en-US"/>
              <a:t>sentences </a:t>
            </a:r>
            <a:endParaRPr lang="en-US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FF0000"/>
                </a:solidFill>
              </a:rPr>
              <a:t>completeness</a:t>
            </a:r>
            <a:r>
              <a:rPr lang="en-US" smtClean="0"/>
              <a:t>: </a:t>
            </a:r>
            <a:r>
              <a:rPr lang="en-US"/>
              <a:t>derivations can produce all entailed sentences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mtClean="0"/>
              <a:t>The wumpus </a:t>
            </a:r>
            <a:r>
              <a:rPr lang="en-US"/>
              <a:t>world requires the ability to represent partial and negated information, reason by cases, etc</a:t>
            </a:r>
            <a:r>
              <a:rPr lang="en-US"/>
              <a:t>. </a:t>
            </a:r>
            <a:endParaRPr lang="en-US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mtClean="0"/>
              <a:t>Resolution </a:t>
            </a:r>
            <a:r>
              <a:rPr lang="en-US"/>
              <a:t>is complete for propositional logic Forward, backward chaining are linear-time, complete for Horn </a:t>
            </a:r>
            <a:r>
              <a:rPr lang="en-US"/>
              <a:t>clauses </a:t>
            </a:r>
            <a:endParaRPr lang="en-US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smtClean="0"/>
              <a:t>Propositional </a:t>
            </a:r>
            <a:r>
              <a:rPr lang="en-US"/>
              <a:t>logic lacks expressive power </a:t>
            </a:r>
          </a:p>
        </p:txBody>
      </p:sp>
    </p:spTree>
    <p:extLst>
      <p:ext uri="{BB962C8B-B14F-4D97-AF65-F5344CB8AC3E}">
        <p14:creationId xmlns:p14="http://schemas.microsoft.com/office/powerpoint/2010/main" val="259335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a wumpus world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655" y="2170294"/>
            <a:ext cx="3394397" cy="319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3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a wumpus world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597" y="2115799"/>
            <a:ext cx="3361623" cy="33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471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2084</TotalTime>
  <Words>978</Words>
  <Application>Microsoft Office PowerPoint</Application>
  <PresentationFormat>Widescreen</PresentationFormat>
  <Paragraphs>176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Times New Roman</vt:lpstr>
      <vt:lpstr>Wingdings</vt:lpstr>
      <vt:lpstr>Retrospect</vt:lpstr>
      <vt:lpstr>Logical Agents</vt:lpstr>
      <vt:lpstr>References</vt:lpstr>
      <vt:lpstr>Outline</vt:lpstr>
      <vt:lpstr>Knowledge based agents </vt:lpstr>
      <vt:lpstr>A simple knowledge-based agent </vt:lpstr>
      <vt:lpstr>Wumpus World PEAS description </vt:lpstr>
      <vt:lpstr>Exploring a wumpus world </vt:lpstr>
      <vt:lpstr>Exploring a wumpus world </vt:lpstr>
      <vt:lpstr>Exploring a wumpus world </vt:lpstr>
      <vt:lpstr>Exploring a wumpus world </vt:lpstr>
      <vt:lpstr>Exploring a wumpus world </vt:lpstr>
      <vt:lpstr>Logics</vt:lpstr>
      <vt:lpstr>Entailment</vt:lpstr>
      <vt:lpstr>Models</vt:lpstr>
      <vt:lpstr>Entailment in the wumpus world </vt:lpstr>
      <vt:lpstr>Wumpus world models </vt:lpstr>
      <vt:lpstr>Wumpus models </vt:lpstr>
      <vt:lpstr>Wumpus models </vt:lpstr>
      <vt:lpstr>Wumpus models </vt:lpstr>
      <vt:lpstr>Inference</vt:lpstr>
      <vt:lpstr>Completeness</vt:lpstr>
      <vt:lpstr>Propositional logic: Syntax </vt:lpstr>
      <vt:lpstr>Propositional logic: Semantics </vt:lpstr>
      <vt:lpstr>Truth tables for connectives </vt:lpstr>
      <vt:lpstr>Wumpus world sentences</vt:lpstr>
      <vt:lpstr>Truth tables for inference</vt:lpstr>
      <vt:lpstr>Inference by enumeration</vt:lpstr>
      <vt:lpstr>Logical equivalence </vt:lpstr>
      <vt:lpstr>Validity and satisfiability Validity and satisfiability </vt:lpstr>
      <vt:lpstr>Proof methods </vt:lpstr>
      <vt:lpstr>Applying inference rules</vt:lpstr>
      <vt:lpstr>Resolution</vt:lpstr>
      <vt:lpstr>Soundness of Resolution </vt:lpstr>
      <vt:lpstr>Conversion to CNF </vt:lpstr>
      <vt:lpstr>Resolution algorithm </vt:lpstr>
      <vt:lpstr>Resolution example </vt:lpstr>
      <vt:lpstr>The power of false </vt:lpstr>
      <vt:lpstr>Forward and backward chaining </vt:lpstr>
      <vt:lpstr>Forward chaining </vt:lpstr>
      <vt:lpstr>Forward chaining algorithm </vt:lpstr>
      <vt:lpstr>Forward chaining example </vt:lpstr>
      <vt:lpstr>Forward chaining example </vt:lpstr>
      <vt:lpstr>Forward chaining example </vt:lpstr>
      <vt:lpstr>Forward chaining example </vt:lpstr>
      <vt:lpstr>Forward chaining example </vt:lpstr>
      <vt:lpstr>Forward chaining example </vt:lpstr>
      <vt:lpstr>Forward chaining example </vt:lpstr>
      <vt:lpstr>Forward chaining example </vt:lpstr>
      <vt:lpstr>Proof of completeness </vt:lpstr>
      <vt:lpstr>Backward chaining</vt:lpstr>
      <vt:lpstr>Backward chaining example </vt:lpstr>
      <vt:lpstr>Backward chaining example </vt:lpstr>
      <vt:lpstr>Backward chaining example </vt:lpstr>
      <vt:lpstr>Backward chaining example </vt:lpstr>
      <vt:lpstr>Backward chaining example </vt:lpstr>
      <vt:lpstr>Backward chaining example </vt:lpstr>
      <vt:lpstr>Backward chaining example</vt:lpstr>
      <vt:lpstr>Backward chaining example</vt:lpstr>
      <vt:lpstr>Backward chaining example</vt:lpstr>
      <vt:lpstr>Backward chaining example</vt:lpstr>
      <vt:lpstr>Forward vs. backward chaining </vt:lpstr>
      <vt:lpstr>Efficient propositional inference </vt:lpstr>
      <vt:lpstr>The DPLL algorithm </vt:lpstr>
      <vt:lpstr>The DPLL algorithm </vt:lpstr>
      <vt:lpstr>The WalkSAT algorithm </vt:lpstr>
      <vt:lpstr>The WalkSAT algorithm</vt:lpstr>
      <vt:lpstr>Hard satisfiability problems</vt:lpstr>
      <vt:lpstr>Hard satisfiability problems </vt:lpstr>
      <vt:lpstr>Hard satisfiability problems </vt:lpstr>
      <vt:lpstr>Inference-based agents in the wumpus world </vt:lpstr>
      <vt:lpstr>Expressiveness limitation of propositional logic 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AI?</dc:title>
  <dc:creator>Anh-Cuong Le</dc:creator>
  <cp:lastModifiedBy>Anh-Cuong Le</cp:lastModifiedBy>
  <cp:revision>168</cp:revision>
  <dcterms:created xsi:type="dcterms:W3CDTF">2016-01-02T02:03:30Z</dcterms:created>
  <dcterms:modified xsi:type="dcterms:W3CDTF">2016-02-14T14:33:24Z</dcterms:modified>
</cp:coreProperties>
</file>