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0956BF-A90B-40A1-96DC-E7193110725F}" type="datetimeFigureOut">
              <a:rPr lang="en-US" smtClean="0"/>
              <a:t>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1A7B3D-D67A-44E4-92DD-73CF75C8F8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Intelligent Agent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Rationality is distinct from omniscience </a:t>
            </a:r>
            <a:r>
              <a:rPr lang="en-US" sz="2400"/>
              <a:t>(</a:t>
            </a:r>
            <a:r>
              <a:rPr lang="en-US" sz="2400" smtClean="0"/>
              <a:t>allknowing with </a:t>
            </a:r>
            <a:r>
              <a:rPr lang="en-US" sz="2400"/>
              <a:t>infinite </a:t>
            </a:r>
            <a:r>
              <a:rPr lang="en-US" sz="2400" smtClean="0"/>
              <a:t>knowledge)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Agents </a:t>
            </a:r>
            <a:r>
              <a:rPr lang="en-US" sz="2400"/>
              <a:t>can perform actions in order </a:t>
            </a:r>
            <a:r>
              <a:rPr lang="en-US" sz="2400"/>
              <a:t>to </a:t>
            </a:r>
            <a:r>
              <a:rPr lang="en-US" sz="2400" smtClean="0"/>
              <a:t>modify future </a:t>
            </a:r>
            <a:r>
              <a:rPr lang="en-US" sz="2400"/>
              <a:t>percepts so as to obtain </a:t>
            </a:r>
            <a:r>
              <a:rPr lang="en-US" sz="2400"/>
              <a:t>useful </a:t>
            </a:r>
            <a:r>
              <a:rPr lang="en-US" sz="2400" smtClean="0"/>
              <a:t>information (information </a:t>
            </a:r>
            <a:r>
              <a:rPr lang="en-US" sz="2400"/>
              <a:t>gathering, exploration)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An </a:t>
            </a:r>
            <a:r>
              <a:rPr lang="en-US" sz="2400"/>
              <a:t>agent is </a:t>
            </a:r>
            <a:r>
              <a:rPr lang="en-US" sz="2400">
                <a:solidFill>
                  <a:srgbClr val="FF0000"/>
                </a:solidFill>
              </a:rPr>
              <a:t>autonomous</a:t>
            </a:r>
            <a:r>
              <a:rPr lang="en-US" sz="2400"/>
              <a:t> if its </a:t>
            </a:r>
            <a:r>
              <a:rPr lang="en-US" sz="2400"/>
              <a:t>behavior </a:t>
            </a:r>
            <a:r>
              <a:rPr lang="en-US" sz="2400" smtClean="0"/>
              <a:t>is determined </a:t>
            </a:r>
            <a:r>
              <a:rPr lang="en-US" sz="2400"/>
              <a:t>by its own experience (with </a:t>
            </a:r>
            <a:r>
              <a:rPr lang="en-US" sz="2400"/>
              <a:t>ability </a:t>
            </a:r>
            <a:r>
              <a:rPr lang="en-US" sz="2400" smtClean="0"/>
              <a:t>to learn </a:t>
            </a:r>
            <a:r>
              <a:rPr lang="en-US" sz="2400"/>
              <a:t>and adapt)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616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PEAS: Performance measure</a:t>
            </a:r>
            <a:r>
              <a:rPr lang="en-US" sz="2400"/>
              <a:t>, </a:t>
            </a:r>
            <a:r>
              <a:rPr lang="en-US" sz="2400" smtClean="0"/>
              <a:t>Environment, Actuators</a:t>
            </a:r>
            <a:r>
              <a:rPr lang="en-US" sz="2400"/>
              <a:t>, Sensors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Must </a:t>
            </a:r>
            <a:r>
              <a:rPr lang="en-US" sz="2400"/>
              <a:t>first specify the setting for </a:t>
            </a:r>
            <a:r>
              <a:rPr lang="en-US" sz="2400"/>
              <a:t>intelligent </a:t>
            </a:r>
            <a:r>
              <a:rPr lang="en-US" sz="2400" smtClean="0"/>
              <a:t>agent design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Consider</a:t>
            </a:r>
            <a:r>
              <a:rPr lang="en-US" sz="2400"/>
              <a:t>, e.g., the task of </a:t>
            </a:r>
            <a:r>
              <a:rPr lang="en-US" sz="2400"/>
              <a:t>designing </a:t>
            </a:r>
            <a:r>
              <a:rPr lang="en-US" sz="2400" smtClean="0"/>
              <a:t>an automated </a:t>
            </a:r>
            <a:r>
              <a:rPr lang="en-US" sz="2400"/>
              <a:t>taxi driver: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Performance </a:t>
            </a:r>
            <a:r>
              <a:rPr lang="en-US" sz="2200"/>
              <a:t>measure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Environment</a:t>
            </a:r>
            <a:endParaRPr lang="en-US" sz="22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Actuators</a:t>
            </a:r>
            <a:endParaRPr lang="en-US" sz="22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Sensors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9692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Must first specify the setting for </a:t>
            </a:r>
            <a:r>
              <a:rPr lang="en-US" sz="2400"/>
              <a:t>intelligent </a:t>
            </a:r>
            <a:r>
              <a:rPr lang="en-US" sz="2400" smtClean="0"/>
              <a:t>agent design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Consider</a:t>
            </a:r>
            <a:r>
              <a:rPr lang="en-US" sz="2400"/>
              <a:t>, e.g., the task of </a:t>
            </a:r>
            <a:r>
              <a:rPr lang="en-US" sz="2400"/>
              <a:t>designing </a:t>
            </a:r>
            <a:r>
              <a:rPr lang="en-US" sz="2400" smtClean="0"/>
              <a:t>an automated </a:t>
            </a:r>
            <a:r>
              <a:rPr lang="en-US" sz="2400"/>
              <a:t>taxi driver: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smtClean="0"/>
              <a:t>Performance </a:t>
            </a:r>
            <a:r>
              <a:rPr lang="en-US" sz="2400"/>
              <a:t>measure: Safe, fast, legal</a:t>
            </a:r>
            <a:r>
              <a:rPr lang="en-US" sz="2400"/>
              <a:t>, </a:t>
            </a:r>
            <a:r>
              <a:rPr lang="en-US" sz="2400" smtClean="0"/>
              <a:t>comfortable trip</a:t>
            </a:r>
            <a:r>
              <a:rPr lang="en-US" sz="2400"/>
              <a:t>, maximize profits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smtClean="0"/>
              <a:t>Environment</a:t>
            </a:r>
            <a:r>
              <a:rPr lang="en-US" sz="2400"/>
              <a:t>: Roads, other traffic</a:t>
            </a:r>
            <a:r>
              <a:rPr lang="en-US" sz="2400"/>
              <a:t>, </a:t>
            </a:r>
            <a:r>
              <a:rPr lang="en-US" sz="2400" smtClean="0"/>
              <a:t>pedestrians, customers</a:t>
            </a:r>
            <a:endParaRPr lang="en-US" sz="24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smtClean="0"/>
              <a:t>Actuators</a:t>
            </a:r>
            <a:r>
              <a:rPr lang="en-US" sz="2400"/>
              <a:t>: Steering wheel, accelerator, brake</a:t>
            </a:r>
            <a:r>
              <a:rPr lang="en-US" sz="2400"/>
              <a:t>, </a:t>
            </a:r>
            <a:r>
              <a:rPr lang="en-US" sz="2400" smtClean="0"/>
              <a:t>signal, horn</a:t>
            </a:r>
            <a:endParaRPr lang="en-US" sz="24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smtClean="0"/>
              <a:t>Sensors</a:t>
            </a:r>
            <a:r>
              <a:rPr lang="en-US" sz="2400"/>
              <a:t>: Cameras, sonar, speedometer</a:t>
            </a:r>
            <a:r>
              <a:rPr lang="en-US" sz="2400"/>
              <a:t>, </a:t>
            </a:r>
            <a:r>
              <a:rPr lang="en-US" sz="2400" smtClean="0"/>
              <a:t>GPS, odometer</a:t>
            </a:r>
            <a:r>
              <a:rPr lang="en-US" sz="2400"/>
              <a:t>, engine sensors, keyboard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88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Agent: Medical diagnosis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Performance </a:t>
            </a:r>
            <a:r>
              <a:rPr lang="en-US" sz="2200"/>
              <a:t>measure: </a:t>
            </a:r>
            <a:r>
              <a:rPr lang="en-US" sz="2200"/>
              <a:t>Healthy </a:t>
            </a:r>
            <a:r>
              <a:rPr lang="en-US" sz="2200" smtClean="0"/>
              <a:t>patient, minimize </a:t>
            </a:r>
            <a:r>
              <a:rPr lang="en-US" sz="2200"/>
              <a:t>costs, lawsuits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Environment</a:t>
            </a:r>
            <a:r>
              <a:rPr lang="en-US" sz="2200"/>
              <a:t>: Patient, hospital, staff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Actuators</a:t>
            </a:r>
            <a:r>
              <a:rPr lang="en-US" sz="2200"/>
              <a:t>: Screen display </a:t>
            </a:r>
            <a:r>
              <a:rPr lang="en-US" sz="2200"/>
              <a:t>(</a:t>
            </a:r>
            <a:r>
              <a:rPr lang="en-US" sz="2200" smtClean="0"/>
              <a:t>questions, tests</a:t>
            </a:r>
            <a:r>
              <a:rPr lang="en-US" sz="2200"/>
              <a:t>, diagnoses, treatments, referrals)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Sensors</a:t>
            </a:r>
            <a:r>
              <a:rPr lang="en-US" sz="2200"/>
              <a:t>: Keyboard (entry </a:t>
            </a:r>
            <a:r>
              <a:rPr lang="en-US" sz="2200"/>
              <a:t>of </a:t>
            </a:r>
            <a:r>
              <a:rPr lang="en-US" sz="2200" smtClean="0"/>
              <a:t>symptoms, findings</a:t>
            </a:r>
            <a:r>
              <a:rPr lang="en-US" sz="2200"/>
              <a:t>, patient's answers)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544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Agent: Part-picking robot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Performance </a:t>
            </a:r>
            <a:r>
              <a:rPr lang="en-US" sz="2200"/>
              <a:t>measure: </a:t>
            </a:r>
            <a:r>
              <a:rPr lang="en-US" sz="2200"/>
              <a:t>Percentage </a:t>
            </a:r>
            <a:r>
              <a:rPr lang="en-US" sz="2200" smtClean="0"/>
              <a:t>of parts </a:t>
            </a:r>
            <a:r>
              <a:rPr lang="en-US" sz="2200"/>
              <a:t>in correct bins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Environment</a:t>
            </a:r>
            <a:r>
              <a:rPr lang="en-US" sz="2200"/>
              <a:t>: Conveyor belt </a:t>
            </a:r>
            <a:r>
              <a:rPr lang="en-US" sz="2200"/>
              <a:t>with </a:t>
            </a:r>
            <a:r>
              <a:rPr lang="en-US" sz="2200" smtClean="0"/>
              <a:t>parts, bins</a:t>
            </a:r>
            <a:endParaRPr lang="en-US" sz="22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Actuators</a:t>
            </a:r>
            <a:r>
              <a:rPr lang="en-US" sz="2200"/>
              <a:t>: Jointed arm and hand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Sensors</a:t>
            </a:r>
            <a:r>
              <a:rPr lang="en-US" sz="2200"/>
              <a:t>: Camera, joint angle sensors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5480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Agent: Interactive English tutor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Performance </a:t>
            </a:r>
            <a:r>
              <a:rPr lang="en-US" sz="2200"/>
              <a:t>measure: </a:t>
            </a:r>
            <a:r>
              <a:rPr lang="en-US" sz="2200"/>
              <a:t>Maximize </a:t>
            </a:r>
            <a:r>
              <a:rPr lang="en-US" sz="2200" smtClean="0"/>
              <a:t>student's score </a:t>
            </a:r>
            <a:r>
              <a:rPr lang="en-US" sz="2200"/>
              <a:t>on test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Environment</a:t>
            </a:r>
            <a:r>
              <a:rPr lang="en-US" sz="2200"/>
              <a:t>: Set of students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Actuators</a:t>
            </a:r>
            <a:r>
              <a:rPr lang="en-US" sz="2200"/>
              <a:t>: Screen display </a:t>
            </a:r>
            <a:r>
              <a:rPr lang="en-US" sz="2200"/>
              <a:t>(</a:t>
            </a:r>
            <a:r>
              <a:rPr lang="en-US" sz="2200" smtClean="0"/>
              <a:t>exercises, suggestions</a:t>
            </a:r>
            <a:r>
              <a:rPr lang="en-US" sz="2200"/>
              <a:t>, corrections)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smtClean="0"/>
              <a:t>Sensors</a:t>
            </a:r>
            <a:r>
              <a:rPr lang="en-US" sz="2200"/>
              <a:t>: Keyboard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5461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Fully observable</a:t>
            </a:r>
            <a:r>
              <a:rPr lang="en-US"/>
              <a:t> (vs. partially observable): </a:t>
            </a:r>
            <a:r>
              <a:rPr lang="en-US"/>
              <a:t>An </a:t>
            </a:r>
            <a:r>
              <a:rPr lang="en-US" smtClean="0"/>
              <a:t>agent's sensors </a:t>
            </a:r>
            <a:r>
              <a:rPr lang="en-US"/>
              <a:t>give it access to the complete state </a:t>
            </a:r>
            <a:r>
              <a:rPr lang="en-US"/>
              <a:t>of </a:t>
            </a:r>
            <a:r>
              <a:rPr lang="en-US" smtClean="0"/>
              <a:t>the environment </a:t>
            </a:r>
            <a:r>
              <a:rPr lang="en-US"/>
              <a:t>at each point in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Deterministic</a:t>
            </a:r>
            <a:r>
              <a:rPr lang="en-US" smtClean="0"/>
              <a:t> </a:t>
            </a:r>
            <a:r>
              <a:rPr lang="en-US"/>
              <a:t>(vs. stochastic): The next state </a:t>
            </a:r>
            <a:r>
              <a:rPr lang="en-US"/>
              <a:t>of </a:t>
            </a:r>
            <a:r>
              <a:rPr lang="en-US" smtClean="0"/>
              <a:t>the environment </a:t>
            </a:r>
            <a:r>
              <a:rPr lang="en-US"/>
              <a:t>is completely determined by </a:t>
            </a:r>
            <a:r>
              <a:rPr lang="en-US"/>
              <a:t>the </a:t>
            </a:r>
            <a:r>
              <a:rPr lang="en-US" smtClean="0"/>
              <a:t>current state </a:t>
            </a:r>
            <a:r>
              <a:rPr lang="en-US"/>
              <a:t>and the action executed by the agent. (</a:t>
            </a:r>
            <a:r>
              <a:rPr lang="en-US"/>
              <a:t>If </a:t>
            </a:r>
            <a:r>
              <a:rPr lang="en-US" smtClean="0"/>
              <a:t>the environment </a:t>
            </a:r>
            <a:r>
              <a:rPr lang="en-US"/>
              <a:t>is deterministic except for the </a:t>
            </a:r>
            <a:r>
              <a:rPr lang="en-US"/>
              <a:t>actions </a:t>
            </a:r>
            <a:r>
              <a:rPr lang="en-US" smtClean="0"/>
              <a:t>of other </a:t>
            </a:r>
            <a:r>
              <a:rPr lang="en-US"/>
              <a:t>agents, then the environment is strategic)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Episodic</a:t>
            </a:r>
            <a:r>
              <a:rPr lang="en-US" smtClean="0"/>
              <a:t> </a:t>
            </a:r>
            <a:r>
              <a:rPr lang="en-US"/>
              <a:t>(vs. sequential): The agent's </a:t>
            </a:r>
            <a:r>
              <a:rPr lang="en-US"/>
              <a:t>experience </a:t>
            </a:r>
            <a:r>
              <a:rPr lang="en-US" smtClean="0"/>
              <a:t>is divided </a:t>
            </a:r>
            <a:r>
              <a:rPr lang="en-US"/>
              <a:t>into atomic "episodes" (each episode </a:t>
            </a:r>
            <a:r>
              <a:rPr lang="en-US"/>
              <a:t>consists </a:t>
            </a:r>
            <a:r>
              <a:rPr lang="en-US" smtClean="0"/>
              <a:t>of the </a:t>
            </a:r>
            <a:r>
              <a:rPr lang="en-US"/>
              <a:t>agent perceiving and then performing </a:t>
            </a:r>
            <a:r>
              <a:rPr lang="en-US"/>
              <a:t>a </a:t>
            </a:r>
            <a:r>
              <a:rPr lang="en-US" smtClean="0"/>
              <a:t>single action</a:t>
            </a:r>
            <a:r>
              <a:rPr lang="en-US"/>
              <a:t>), and the choice of action in </a:t>
            </a:r>
            <a:r>
              <a:rPr lang="en-US"/>
              <a:t>each </a:t>
            </a:r>
            <a:r>
              <a:rPr lang="en-US" smtClean="0"/>
              <a:t>episode depends </a:t>
            </a:r>
            <a:r>
              <a:rPr lang="en-US"/>
              <a:t>only on the episode itself.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(vs. dynamic): The </a:t>
            </a:r>
            <a:r>
              <a:rPr lang="en-US" sz="2400"/>
              <a:t>environment </a:t>
            </a:r>
            <a:r>
              <a:rPr lang="en-US" sz="2400" smtClean="0"/>
              <a:t>is unchanged </a:t>
            </a:r>
            <a:r>
              <a:rPr lang="en-US" sz="2400"/>
              <a:t>while an agent is deliberating. </a:t>
            </a:r>
            <a:r>
              <a:rPr lang="en-US" sz="2400"/>
              <a:t>(</a:t>
            </a:r>
            <a:r>
              <a:rPr lang="en-US" sz="2400" smtClean="0"/>
              <a:t>The environment </a:t>
            </a:r>
            <a:r>
              <a:rPr lang="en-US" sz="2400"/>
              <a:t>is </a:t>
            </a:r>
            <a:r>
              <a:rPr lang="en-US" sz="2400">
                <a:solidFill>
                  <a:srgbClr val="FF0000"/>
                </a:solidFill>
              </a:rPr>
              <a:t>semidynamic</a:t>
            </a:r>
            <a:r>
              <a:rPr lang="en-US" sz="2400"/>
              <a:t> if </a:t>
            </a:r>
            <a:r>
              <a:rPr lang="en-US" sz="2400"/>
              <a:t>the </a:t>
            </a:r>
            <a:r>
              <a:rPr lang="en-US" sz="2400" smtClean="0"/>
              <a:t>environment itself </a:t>
            </a:r>
            <a:r>
              <a:rPr lang="en-US" sz="2400"/>
              <a:t>does not change with the passage </a:t>
            </a:r>
            <a:r>
              <a:rPr lang="en-US" sz="2400"/>
              <a:t>of </a:t>
            </a:r>
            <a:r>
              <a:rPr lang="en-US" sz="2400" smtClean="0"/>
              <a:t>time but </a:t>
            </a:r>
            <a:r>
              <a:rPr lang="en-US" sz="2400"/>
              <a:t>the agent's performance score does)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FF0000"/>
                </a:solidFill>
              </a:rPr>
              <a:t>Discrete</a:t>
            </a:r>
            <a:r>
              <a:rPr lang="en-US" sz="2400" smtClean="0"/>
              <a:t> </a:t>
            </a:r>
            <a:r>
              <a:rPr lang="en-US" sz="2400"/>
              <a:t>(vs. continuous): A limited </a:t>
            </a:r>
            <a:r>
              <a:rPr lang="en-US" sz="2400"/>
              <a:t>number </a:t>
            </a:r>
            <a:r>
              <a:rPr lang="en-US" sz="2400" smtClean="0"/>
              <a:t>of distinct</a:t>
            </a:r>
            <a:r>
              <a:rPr lang="en-US" sz="2400"/>
              <a:t>, clearly defined percepts and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 </a:t>
            </a:r>
            <a:r>
              <a:rPr lang="en-US" sz="2400">
                <a:solidFill>
                  <a:srgbClr val="FF0000"/>
                </a:solidFill>
              </a:rPr>
              <a:t>Single agent</a:t>
            </a:r>
            <a:r>
              <a:rPr lang="en-US" sz="2400"/>
              <a:t> (vs. multiagent): </a:t>
            </a:r>
            <a:r>
              <a:rPr lang="en-US" sz="2400"/>
              <a:t>An </a:t>
            </a:r>
            <a:r>
              <a:rPr lang="en-US" sz="2400" smtClean="0"/>
              <a:t>agent operating </a:t>
            </a:r>
            <a:r>
              <a:rPr lang="en-US" sz="2400"/>
              <a:t>by itself in an environment.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1068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smtClean="0"/>
              <a:t>                                                                      Chess </a:t>
            </a:r>
            <a:r>
              <a:rPr lang="en-US" sz="1800"/>
              <a:t>with </a:t>
            </a:r>
            <a:r>
              <a:rPr lang="en-US" sz="1800" smtClean="0"/>
              <a:t>            Chess </a:t>
            </a:r>
            <a:r>
              <a:rPr lang="en-US" sz="1800"/>
              <a:t>without </a:t>
            </a:r>
            <a:r>
              <a:rPr lang="en-US" sz="1800" smtClean="0"/>
              <a:t>                 Taxi </a:t>
            </a:r>
            <a:r>
              <a:rPr lang="en-US" sz="1800"/>
              <a:t>driving</a:t>
            </a:r>
          </a:p>
          <a:p>
            <a:r>
              <a:rPr lang="en-US" sz="1800" smtClean="0"/>
              <a:t>                                                                         a </a:t>
            </a:r>
            <a:r>
              <a:rPr lang="en-US" sz="1800"/>
              <a:t>clock </a:t>
            </a:r>
            <a:r>
              <a:rPr lang="en-US" sz="1800" smtClean="0"/>
              <a:t>                         a </a:t>
            </a:r>
            <a:r>
              <a:rPr lang="en-US" sz="1800"/>
              <a:t>clock</a:t>
            </a:r>
          </a:p>
          <a:p>
            <a:r>
              <a:rPr lang="en-US" sz="1800"/>
              <a:t>Fully </a:t>
            </a:r>
            <a:r>
              <a:rPr lang="en-US" sz="1800"/>
              <a:t>observable </a:t>
            </a:r>
            <a:r>
              <a:rPr lang="en-US" sz="1800" smtClean="0"/>
              <a:t>                                            </a:t>
            </a:r>
            <a:r>
              <a:rPr lang="en-US" sz="1800" smtClean="0">
                <a:solidFill>
                  <a:srgbClr val="00B0F0"/>
                </a:solidFill>
              </a:rPr>
              <a:t>  Yes                                  Yes                              No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/>
              <a:t>Deterministic </a:t>
            </a:r>
            <a:r>
              <a:rPr lang="en-US" sz="1800" smtClean="0"/>
              <a:t>                                                    </a:t>
            </a:r>
            <a:r>
              <a:rPr lang="en-US" sz="1800" smtClean="0">
                <a:solidFill>
                  <a:srgbClr val="00B0F0"/>
                </a:solidFill>
              </a:rPr>
              <a:t>Strategic                        Strategic                   No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/>
              <a:t>Episodic </a:t>
            </a:r>
            <a:r>
              <a:rPr lang="en-US" sz="1800" smtClean="0"/>
              <a:t>                                                             </a:t>
            </a:r>
            <a:r>
              <a:rPr lang="en-US" sz="1800" smtClean="0">
                <a:solidFill>
                  <a:srgbClr val="00B0F0"/>
                </a:solidFill>
              </a:rPr>
              <a:t>No                                   No                             No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/>
              <a:t>Static </a:t>
            </a:r>
            <a:r>
              <a:rPr lang="en-US" sz="1800" smtClean="0"/>
              <a:t>                                                                  </a:t>
            </a:r>
            <a:r>
              <a:rPr lang="en-US" sz="1800" smtClean="0">
                <a:solidFill>
                  <a:srgbClr val="00B0F0"/>
                </a:solidFill>
              </a:rPr>
              <a:t>Semi                                Yes                            No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en-US" sz="1800"/>
              <a:t>Discrete </a:t>
            </a:r>
            <a:r>
              <a:rPr lang="en-US" sz="1800" smtClean="0"/>
              <a:t>                                                            </a:t>
            </a:r>
            <a:r>
              <a:rPr lang="en-US" sz="1800" smtClean="0">
                <a:solidFill>
                  <a:srgbClr val="00B0F0"/>
                </a:solidFill>
              </a:rPr>
              <a:t>  Yes                                  Yes                            No</a:t>
            </a:r>
            <a:endParaRPr lang="en-US" sz="1800">
              <a:solidFill>
                <a:srgbClr val="00B0F0"/>
              </a:solidFill>
            </a:endParaRPr>
          </a:p>
          <a:p>
            <a:r>
              <a:rPr lang="pt-BR" sz="1800"/>
              <a:t>Single </a:t>
            </a:r>
            <a:r>
              <a:rPr lang="pt-BR" sz="1800"/>
              <a:t>agent </a:t>
            </a:r>
            <a:r>
              <a:rPr lang="pt-BR" sz="1800" smtClean="0"/>
              <a:t>                                                     </a:t>
            </a:r>
            <a:r>
              <a:rPr lang="pt-BR" sz="1800" smtClean="0">
                <a:solidFill>
                  <a:srgbClr val="00B0F0"/>
                </a:solidFill>
              </a:rPr>
              <a:t>  No                                  No                              No</a:t>
            </a:r>
            <a:endParaRPr lang="pt-BR" sz="180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smtClean="0"/>
              <a:t>The </a:t>
            </a:r>
            <a:r>
              <a:rPr lang="en-US" sz="1800"/>
              <a:t>environment type largely determines the agent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smtClean="0"/>
              <a:t>The </a:t>
            </a:r>
            <a:r>
              <a:rPr lang="en-US" sz="1800"/>
              <a:t>real world is (of course) partially observable</a:t>
            </a:r>
            <a:r>
              <a:rPr lang="en-US" sz="1800"/>
              <a:t>, </a:t>
            </a:r>
            <a:r>
              <a:rPr lang="en-US" sz="1800" smtClean="0"/>
              <a:t>stochastic, sequential</a:t>
            </a:r>
            <a:r>
              <a:rPr lang="en-US" sz="1800"/>
              <a:t>, dynamic, continuous, multi-agent</a:t>
            </a:r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4631961" y="2638269"/>
            <a:ext cx="5606321" cy="2623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79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 functions and programs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An agent is completely specified </a:t>
            </a:r>
            <a:r>
              <a:rPr lang="en-US" sz="2400"/>
              <a:t>by </a:t>
            </a:r>
            <a:r>
              <a:rPr lang="en-US" sz="2400" smtClean="0"/>
              <a:t>the </a:t>
            </a:r>
            <a:r>
              <a:rPr lang="en-US" sz="2400" smtClean="0">
                <a:solidFill>
                  <a:srgbClr val="FF0000"/>
                </a:solidFill>
              </a:rPr>
              <a:t>agent </a:t>
            </a:r>
            <a:r>
              <a:rPr lang="en-US" sz="2400">
                <a:solidFill>
                  <a:srgbClr val="FF0000"/>
                </a:solidFill>
              </a:rPr>
              <a:t>function</a:t>
            </a:r>
            <a:r>
              <a:rPr lang="en-US" sz="2400"/>
              <a:t> </a:t>
            </a:r>
            <a:r>
              <a:rPr lang="en-US" sz="2400"/>
              <a:t>mapping </a:t>
            </a:r>
            <a:r>
              <a:rPr lang="en-US" sz="2400" smtClean="0"/>
              <a:t>percept sequences </a:t>
            </a:r>
            <a:r>
              <a:rPr lang="en-US" sz="2400"/>
              <a:t>to actions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One </a:t>
            </a:r>
            <a:r>
              <a:rPr lang="en-US" sz="2400"/>
              <a:t>agent function (or </a:t>
            </a:r>
            <a:r>
              <a:rPr lang="en-US" sz="2400"/>
              <a:t>a </a:t>
            </a:r>
            <a:r>
              <a:rPr lang="en-US" sz="2400" smtClean="0"/>
              <a:t>small equivalence </a:t>
            </a:r>
            <a:r>
              <a:rPr lang="en-US" sz="2400"/>
              <a:t>class) is </a:t>
            </a:r>
            <a:r>
              <a:rPr lang="en-US" sz="2400">
                <a:solidFill>
                  <a:srgbClr val="FF0000"/>
                </a:solidFill>
              </a:rPr>
              <a:t>rational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Aim</a:t>
            </a:r>
            <a:r>
              <a:rPr lang="en-US" sz="2400"/>
              <a:t>: find a way to implement </a:t>
            </a:r>
            <a:r>
              <a:rPr lang="en-US" sz="2400"/>
              <a:t>the </a:t>
            </a:r>
            <a:r>
              <a:rPr lang="en-US" sz="2400" smtClean="0"/>
              <a:t>rational agent </a:t>
            </a:r>
            <a:r>
              <a:rPr lang="en-US" sz="2400"/>
              <a:t>function concisely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18805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Table-lookup agent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26266"/>
            <a:ext cx="10058400" cy="1942828"/>
          </a:xfrm>
        </p:spPr>
        <p:txBody>
          <a:bodyPr>
            <a:noAutofit/>
          </a:bodyPr>
          <a:lstStyle/>
          <a:p>
            <a:r>
              <a:rPr lang="en-US" b="1"/>
              <a:t>Drawbacks: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Huge </a:t>
            </a:r>
            <a:r>
              <a:rPr lang="en-US"/>
              <a:t>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Take </a:t>
            </a:r>
            <a:r>
              <a:rPr lang="en-US"/>
              <a:t>a long time to build the 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No </a:t>
            </a:r>
            <a:r>
              <a:rPr lang="en-US"/>
              <a:t>autonomy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Even </a:t>
            </a:r>
            <a:r>
              <a:rPr lang="en-US"/>
              <a:t>with learning, need a long time to learn </a:t>
            </a:r>
            <a:r>
              <a:rPr lang="en-US"/>
              <a:t>the </a:t>
            </a:r>
            <a:r>
              <a:rPr lang="en-US" smtClean="0"/>
              <a:t>table entries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36" y="1946065"/>
            <a:ext cx="6315265" cy="17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 program for a vacuum-cleaner agent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91009"/>
            <a:ext cx="9410825" cy="21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3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Four basic types in order </a:t>
            </a:r>
            <a:r>
              <a:rPr lang="en-US" sz="2400"/>
              <a:t>of </a:t>
            </a:r>
            <a:r>
              <a:rPr lang="en-US" sz="2400" smtClean="0"/>
              <a:t>increasing generality</a:t>
            </a:r>
            <a:r>
              <a:rPr lang="en-US" sz="240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Simple </a:t>
            </a:r>
            <a:r>
              <a:rPr lang="en-US" sz="2400"/>
              <a:t>reflex agents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Model-based </a:t>
            </a:r>
            <a:r>
              <a:rPr lang="en-US" sz="2400"/>
              <a:t>reflex agents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Goal-based </a:t>
            </a:r>
            <a:r>
              <a:rPr lang="en-US" sz="2400"/>
              <a:t>agents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smtClean="0"/>
              <a:t>Utility-based </a:t>
            </a:r>
            <a:r>
              <a:rPr lang="en-US" sz="2400"/>
              <a:t>agents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09676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reflex agents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90" y="1954811"/>
            <a:ext cx="6543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reflex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81" y="2478451"/>
            <a:ext cx="8117368" cy="23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0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Model-based reflex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88" y="1997673"/>
            <a:ext cx="6315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8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Model-based reflex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458" y="2084257"/>
            <a:ext cx="7331009" cy="25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Goal-based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5" y="1926236"/>
            <a:ext cx="64865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8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Utility-based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06" y="1902423"/>
            <a:ext cx="65627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8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agents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1" y="1858156"/>
            <a:ext cx="6010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Agents and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Rationality</a:t>
            </a:r>
            <a:endParaRPr lang="en-US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PEAS </a:t>
            </a:r>
            <a:r>
              <a:rPr lang="en-US" sz="2400"/>
              <a:t>(</a:t>
            </a:r>
            <a:r>
              <a:rPr lang="en-US" sz="2400"/>
              <a:t>Performance </a:t>
            </a:r>
            <a:r>
              <a:rPr lang="en-US" sz="2400" smtClean="0"/>
              <a:t>measure, Environment</a:t>
            </a:r>
            <a:r>
              <a:rPr lang="en-US" sz="2400"/>
              <a:t>, Actuators, Sensors)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Environment </a:t>
            </a:r>
            <a:r>
              <a:rPr lang="en-US" sz="2400"/>
              <a:t>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Agent </a:t>
            </a:r>
            <a:r>
              <a:rPr lang="en-US" sz="2400"/>
              <a:t>types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245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END!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An </a:t>
            </a:r>
            <a:r>
              <a:rPr lang="en-US" sz="2400">
                <a:solidFill>
                  <a:srgbClr val="FF0000"/>
                </a:solidFill>
              </a:rPr>
              <a:t>agent</a:t>
            </a:r>
            <a:r>
              <a:rPr lang="en-US" sz="2400"/>
              <a:t> is anything that can be viewed as </a:t>
            </a:r>
            <a:r>
              <a:rPr lang="en-US" sz="2400">
                <a:solidFill>
                  <a:srgbClr val="FF0000"/>
                </a:solidFill>
              </a:rPr>
              <a:t>perceiving</a:t>
            </a:r>
            <a:r>
              <a:rPr lang="en-US" sz="2400"/>
              <a:t> </a:t>
            </a:r>
            <a:r>
              <a:rPr lang="en-US" sz="2400" smtClean="0"/>
              <a:t>its </a:t>
            </a:r>
            <a:r>
              <a:rPr lang="en-US" sz="2400" smtClean="0">
                <a:solidFill>
                  <a:srgbClr val="FF0000"/>
                </a:solidFill>
              </a:rPr>
              <a:t>environment</a:t>
            </a:r>
            <a:r>
              <a:rPr lang="en-US" sz="2400" smtClean="0"/>
              <a:t> </a:t>
            </a:r>
            <a:r>
              <a:rPr lang="en-US" sz="2400"/>
              <a:t>through </a:t>
            </a:r>
            <a:r>
              <a:rPr lang="en-US" sz="2400">
                <a:solidFill>
                  <a:srgbClr val="FF0000"/>
                </a:solidFill>
              </a:rPr>
              <a:t>sensors</a:t>
            </a:r>
            <a:r>
              <a:rPr lang="en-US" sz="2400"/>
              <a:t> and acting </a:t>
            </a:r>
            <a:r>
              <a:rPr lang="en-US" sz="2400"/>
              <a:t>upon </a:t>
            </a:r>
            <a:r>
              <a:rPr lang="en-US" sz="2400" smtClean="0"/>
              <a:t>that environment </a:t>
            </a:r>
            <a:r>
              <a:rPr lang="en-US" sz="2400"/>
              <a:t>through </a:t>
            </a:r>
            <a:r>
              <a:rPr lang="en-US" sz="2400">
                <a:solidFill>
                  <a:srgbClr val="FF0000"/>
                </a:solidFill>
              </a:rPr>
              <a:t>actuators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Human </a:t>
            </a:r>
            <a:r>
              <a:rPr lang="en-US" sz="2400"/>
              <a:t>agent: eyes, ears, and other organs </a:t>
            </a:r>
            <a:r>
              <a:rPr lang="en-US" sz="2400"/>
              <a:t>for </a:t>
            </a:r>
            <a:r>
              <a:rPr lang="en-US" sz="2400" smtClean="0"/>
              <a:t>sensors; hands</a:t>
            </a:r>
            <a:r>
              <a:rPr lang="en-US" sz="2400"/>
              <a:t>, legs, mouth, and other body parts for actuators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Robotic </a:t>
            </a:r>
            <a:r>
              <a:rPr lang="en-US" sz="2400"/>
              <a:t>agent: cameras and infrared range </a:t>
            </a:r>
            <a:r>
              <a:rPr lang="en-US" sz="2400"/>
              <a:t>finders </a:t>
            </a:r>
            <a:r>
              <a:rPr lang="en-US" sz="2400" smtClean="0"/>
              <a:t>for sensors</a:t>
            </a:r>
            <a:r>
              <a:rPr lang="en-US" sz="2400"/>
              <a:t>; various motors for actuators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50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Agents and environments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57403"/>
            <a:ext cx="10058400" cy="1911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agent function</a:t>
            </a:r>
            <a:r>
              <a:rPr lang="en-US" smtClean="0"/>
              <a:t> maps from percept histories to actions:</a:t>
            </a:r>
          </a:p>
          <a:p>
            <a:r>
              <a:rPr lang="en-US"/>
              <a:t>[</a:t>
            </a:r>
            <a:r>
              <a:rPr lang="en-US" i="1"/>
              <a:t>f</a:t>
            </a:r>
            <a:r>
              <a:rPr lang="en-US"/>
              <a:t>: P</a:t>
            </a:r>
            <a:r>
              <a:rPr lang="en-US"/>
              <a:t>* </a:t>
            </a:r>
            <a:r>
              <a:rPr lang="en-US" smtClean="0"/>
              <a:t>-&gt; A]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agent program</a:t>
            </a:r>
            <a:r>
              <a:rPr lang="en-US" smtClean="0"/>
              <a:t> runs on the physical </a:t>
            </a:r>
            <a:r>
              <a:rPr lang="en-US" smtClean="0">
                <a:solidFill>
                  <a:srgbClr val="FF0000"/>
                </a:solidFill>
              </a:rPr>
              <a:t>architecture</a:t>
            </a:r>
            <a:r>
              <a:rPr lang="en-US" smtClean="0"/>
              <a:t> to produce f</a:t>
            </a:r>
          </a:p>
          <a:p>
            <a:r>
              <a:rPr lang="en-US" smtClean="0"/>
              <a:t>Agent = architechture + program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152725"/>
            <a:ext cx="3534900" cy="15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5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Vacuum-learner word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Percepts: location and contents, e.g.,</a:t>
            </a:r>
          </a:p>
          <a:p>
            <a:r>
              <a:rPr lang="en-US" sz="2400"/>
              <a:t>[A,Dirty]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Actions</a:t>
            </a:r>
            <a:r>
              <a:rPr lang="en-US" sz="2400"/>
              <a:t>: </a:t>
            </a:r>
            <a:r>
              <a:rPr lang="en-US" sz="2400" i="1"/>
              <a:t>Left</a:t>
            </a:r>
            <a:r>
              <a:rPr lang="en-US" sz="2400"/>
              <a:t>, </a:t>
            </a:r>
            <a:r>
              <a:rPr lang="en-US" sz="2400" i="1"/>
              <a:t>Right</a:t>
            </a:r>
            <a:r>
              <a:rPr lang="en-US" sz="2400"/>
              <a:t>, </a:t>
            </a:r>
            <a:r>
              <a:rPr lang="en-US" sz="2400" i="1"/>
              <a:t>Suck</a:t>
            </a:r>
            <a:r>
              <a:rPr lang="en-US" sz="2400"/>
              <a:t>, </a:t>
            </a:r>
            <a:r>
              <a:rPr lang="en-US" sz="2400" i="1"/>
              <a:t>NoOp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1302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vacuum-learner agent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02" y="2450736"/>
            <a:ext cx="8125642" cy="27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An agent should strive to "do the right thing", </a:t>
            </a:r>
            <a:r>
              <a:rPr lang="en-US" sz="2400"/>
              <a:t>based </a:t>
            </a:r>
            <a:r>
              <a:rPr lang="en-US" sz="2400" smtClean="0"/>
              <a:t>on what </a:t>
            </a:r>
            <a:r>
              <a:rPr lang="en-US" sz="2400"/>
              <a:t>it can perceive and the actions it can perform</a:t>
            </a:r>
            <a:r>
              <a:rPr lang="en-US" sz="2400"/>
              <a:t>. </a:t>
            </a:r>
            <a:r>
              <a:rPr lang="en-US" sz="2400" smtClean="0"/>
              <a:t>The right </a:t>
            </a:r>
            <a:r>
              <a:rPr lang="en-US" sz="2400"/>
              <a:t>action is the one that will cause the agent </a:t>
            </a:r>
            <a:r>
              <a:rPr lang="en-US" sz="2400"/>
              <a:t>to </a:t>
            </a:r>
            <a:r>
              <a:rPr lang="en-US" sz="2400" smtClean="0"/>
              <a:t>be most </a:t>
            </a:r>
            <a:r>
              <a:rPr lang="en-US" sz="2400"/>
              <a:t>successful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Performance </a:t>
            </a:r>
            <a:r>
              <a:rPr lang="en-US" sz="2400"/>
              <a:t>measure: An objective criterion </a:t>
            </a:r>
            <a:r>
              <a:rPr lang="en-US" sz="2400"/>
              <a:t>for </a:t>
            </a:r>
            <a:r>
              <a:rPr lang="en-US" sz="2400" smtClean="0"/>
              <a:t>success of </a:t>
            </a:r>
            <a:r>
              <a:rPr lang="en-US" sz="2400"/>
              <a:t>an agent's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E.g</a:t>
            </a:r>
            <a:r>
              <a:rPr lang="en-US" sz="2400"/>
              <a:t>., performance measure of a </a:t>
            </a:r>
            <a:r>
              <a:rPr lang="en-US" sz="2400"/>
              <a:t>vacuum-cleaner </a:t>
            </a:r>
            <a:r>
              <a:rPr lang="en-US" sz="2400" smtClean="0"/>
              <a:t>agent could </a:t>
            </a:r>
            <a:r>
              <a:rPr lang="en-US" sz="2400"/>
              <a:t>be amount of dirt cleaned up, amount </a:t>
            </a:r>
            <a:r>
              <a:rPr lang="en-US" sz="2400"/>
              <a:t>of </a:t>
            </a:r>
            <a:r>
              <a:rPr lang="en-US" sz="2400" smtClean="0"/>
              <a:t>time taken</a:t>
            </a:r>
            <a:r>
              <a:rPr lang="en-US" sz="2400"/>
              <a:t>, amount of electricity consumed, amount </a:t>
            </a:r>
            <a:r>
              <a:rPr lang="en-US" sz="2400"/>
              <a:t>of </a:t>
            </a:r>
            <a:r>
              <a:rPr lang="en-US" sz="2400" smtClean="0"/>
              <a:t>noise generated</a:t>
            </a:r>
            <a:r>
              <a:rPr lang="en-US" sz="2400"/>
              <a:t>, etc.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529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Rational agents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Rational Agent:</a:t>
            </a:r>
            <a:r>
              <a:rPr lang="en-US" sz="2400"/>
              <a:t> For each </a:t>
            </a:r>
            <a:r>
              <a:rPr lang="en-US" sz="2400"/>
              <a:t>possible </a:t>
            </a:r>
            <a:r>
              <a:rPr lang="en-US" sz="2400" smtClean="0"/>
              <a:t>percept sequence</a:t>
            </a:r>
            <a:r>
              <a:rPr lang="en-US" sz="2400"/>
              <a:t>, a rational agent should </a:t>
            </a:r>
            <a:r>
              <a:rPr lang="en-US" sz="2400"/>
              <a:t>select </a:t>
            </a:r>
            <a:r>
              <a:rPr lang="en-US" sz="2400" smtClean="0"/>
              <a:t>an action </a:t>
            </a:r>
            <a:r>
              <a:rPr lang="en-US" sz="2400"/>
              <a:t>that is expected to </a:t>
            </a:r>
            <a:r>
              <a:rPr lang="en-US" sz="2400"/>
              <a:t>maximize </a:t>
            </a:r>
            <a:r>
              <a:rPr lang="en-US" sz="2400" smtClean="0"/>
              <a:t>its performance </a:t>
            </a:r>
            <a:r>
              <a:rPr lang="en-US" sz="2400"/>
              <a:t>measure, given </a:t>
            </a:r>
            <a:r>
              <a:rPr lang="en-US" sz="2400"/>
              <a:t>the </a:t>
            </a:r>
            <a:r>
              <a:rPr lang="en-US" sz="2400" smtClean="0"/>
              <a:t>evidence provided </a:t>
            </a:r>
            <a:r>
              <a:rPr lang="en-US" sz="2400"/>
              <a:t>by the percept sequence </a:t>
            </a:r>
            <a:r>
              <a:rPr lang="en-US" sz="2400"/>
              <a:t>and </a:t>
            </a:r>
            <a:r>
              <a:rPr lang="en-US" sz="2400" smtClean="0"/>
              <a:t>whatever built-in </a:t>
            </a:r>
            <a:r>
              <a:rPr lang="en-US" sz="2400"/>
              <a:t>knowledge the agent has.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9728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956</Words>
  <Application>Microsoft Office PowerPoint</Application>
  <PresentationFormat>Widescreen</PresentationFormat>
  <Paragraphs>114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Calibri Light</vt:lpstr>
      <vt:lpstr>Courier New</vt:lpstr>
      <vt:lpstr>Wingdings</vt:lpstr>
      <vt:lpstr>Retrospect</vt:lpstr>
      <vt:lpstr>Intelligent Agent</vt:lpstr>
      <vt:lpstr>References</vt:lpstr>
      <vt:lpstr>Outline</vt:lpstr>
      <vt:lpstr>Agents</vt:lpstr>
      <vt:lpstr>Agents and environments</vt:lpstr>
      <vt:lpstr>Vacuum-learner word</vt:lpstr>
      <vt:lpstr>A vacuum-learner agent</vt:lpstr>
      <vt:lpstr>Rational agents</vt:lpstr>
      <vt:lpstr>Rational agents</vt:lpstr>
      <vt:lpstr>Rational agents</vt:lpstr>
      <vt:lpstr>PEAS</vt:lpstr>
      <vt:lpstr>PEAS</vt:lpstr>
      <vt:lpstr>PEAS</vt:lpstr>
      <vt:lpstr>PEAS</vt:lpstr>
      <vt:lpstr>PEAS</vt:lpstr>
      <vt:lpstr>Environment types</vt:lpstr>
      <vt:lpstr>Environment types</vt:lpstr>
      <vt:lpstr>Environment types</vt:lpstr>
      <vt:lpstr>Agent functions and programs</vt:lpstr>
      <vt:lpstr>Table-lookup agent</vt:lpstr>
      <vt:lpstr>Agent program for a vacuum-cleaner agent</vt:lpstr>
      <vt:lpstr>Agent types</vt:lpstr>
      <vt:lpstr>Simple reflex agents </vt:lpstr>
      <vt:lpstr>Simple reflex agents</vt:lpstr>
      <vt:lpstr>Model-based reflex agents</vt:lpstr>
      <vt:lpstr>Model-based reflex agents</vt:lpstr>
      <vt:lpstr>Goal-based agents</vt:lpstr>
      <vt:lpstr>Utility-based agents</vt:lpstr>
      <vt:lpstr>Learning agents</vt:lpstr>
      <vt:lpstr>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Anh-Cuong Le</dc:creator>
  <cp:lastModifiedBy>Anh-Cuong Le</cp:lastModifiedBy>
  <cp:revision>44</cp:revision>
  <dcterms:created xsi:type="dcterms:W3CDTF">2016-01-02T03:55:53Z</dcterms:created>
  <dcterms:modified xsi:type="dcterms:W3CDTF">2016-01-02T07:12:28Z</dcterms:modified>
</cp:coreProperties>
</file>