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84" r:id="rId1"/>
    <p:sldMasterId id="2147484079" r:id="rId2"/>
  </p:sldMasterIdLst>
  <p:notesMasterIdLst>
    <p:notesMasterId r:id="rId12"/>
  </p:notesMasterIdLst>
  <p:handoutMasterIdLst>
    <p:handoutMasterId r:id="rId13"/>
  </p:handoutMasterIdLst>
  <p:sldIdLst>
    <p:sldId id="364" r:id="rId3"/>
    <p:sldId id="347" r:id="rId4"/>
    <p:sldId id="367" r:id="rId5"/>
    <p:sldId id="366" r:id="rId6"/>
    <p:sldId id="369" r:id="rId7"/>
    <p:sldId id="360" r:id="rId8"/>
    <p:sldId id="363" r:id="rId9"/>
    <p:sldId id="352" r:id="rId10"/>
    <p:sldId id="359" r:id="rId1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3"/>
    <p:restoredTop sz="94493"/>
  </p:normalViewPr>
  <p:slideViewPr>
    <p:cSldViewPr snapToGrid="0">
      <p:cViewPr varScale="1">
        <p:scale>
          <a:sx n="151" d="100"/>
          <a:sy n="151" d="100"/>
        </p:scale>
        <p:origin x="2592" y="19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67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568" tIns="45785" rIns="91568" bIns="45785" numCol="1" anchor="ctr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Helvetica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22738" y="0"/>
            <a:ext cx="32067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568" tIns="45785" rIns="91568" bIns="45785" numCol="1" anchor="ctr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Helvetica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56700"/>
            <a:ext cx="320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568" tIns="45785" rIns="91568" bIns="45785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Helvetica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22738" y="9156700"/>
            <a:ext cx="320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568" tIns="45785" rIns="91568" bIns="4578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smtClean="0">
                <a:latin typeface="Helvetica" charset="0"/>
              </a:defRPr>
            </a:lvl1pPr>
          </a:lstStyle>
          <a:p>
            <a:pPr>
              <a:defRPr/>
            </a:pPr>
            <a:fld id="{82AA46E6-5BA3-8849-99C5-33A0AC3117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592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6651" tIns="48324" rIns="96651" bIns="48324" numCol="1" anchor="ctr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6651" tIns="48324" rIns="96651" bIns="48324" numCol="1" anchor="ctr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6651" tIns="48324" rIns="96651" bIns="483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6651" tIns="48324" rIns="96651" bIns="4832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6651" tIns="48324" rIns="96651" bIns="4832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7092734-020F-5443-B959-9809F7FC1B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678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3112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6653" tIns="48327" rIns="96653" bIns="48327" anchor="t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16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CF272B-7153-4870-BCEE-0E50ACB5AAE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83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EEC65E-1858-480A-92B2-78A9CEE8210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25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AAD40-3214-42F6-A612-8D530F5A16A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49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FA79D26E-E69E-DB40-A978-8115CF6B982C}" type="slidenum">
              <a:rPr lang="en-US" altLang="en-US">
                <a:latin typeface="Times New Roman" charset="0"/>
              </a:rPr>
              <a:pPr/>
              <a:t>6</a:t>
            </a:fld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572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EABB0C1A-FBDA-0347-9BC6-9B4E2668BF07}" type="slidenum">
              <a:rPr lang="en-US" altLang="en-US">
                <a:latin typeface="Times New Roman" charset="0"/>
              </a:rPr>
              <a:pPr/>
              <a:t>7</a:t>
            </a:fld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272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85382EF1-B34D-DC4B-96C3-F5477F72CAA0}" type="slidenum">
              <a:rPr lang="en-US" altLang="en-US">
                <a:latin typeface="Times New Roman" charset="0"/>
              </a:rPr>
              <a:pPr/>
              <a:t>8</a:t>
            </a:fld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325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6182A95B-9722-D645-9CE7-3F7D5A2429E3}" type="slidenum">
              <a:rPr lang="en-US" altLang="en-US">
                <a:latin typeface="Times New Roman" charset="0"/>
              </a:rPr>
              <a:pPr/>
              <a:t>9</a:t>
            </a:fld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36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C92FC-6441-064D-9397-847D70D7E3D4}" type="datetime1">
              <a:rPr lang="en-US" altLang="en-US" smtClean="0"/>
              <a:t>1/13/19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54A097-FC29-9C48-B296-196DE15D7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505049 Network Security – 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3667B-51CD-764F-BCAF-0210773FDA15}" type="datetime1">
              <a:rPr lang="en-US" altLang="en-US" smtClean="0"/>
              <a:t>1/13/19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505049 Network Security – Welcome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26638-ED58-AC4B-A3B6-A4D35C9F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43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452AC-7E1B-4548-9000-46A1D9A78C69}" type="datetime1">
              <a:rPr lang="en-US" altLang="en-US" smtClean="0"/>
              <a:t>1/13/19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505049 Network Security – Welcome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A982F-97D1-F249-9FE9-605EAD133C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299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0861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9D762-345A-C047-8792-743E6698B085}" type="datetime1">
              <a:rPr lang="en-US" altLang="en-US" smtClean="0"/>
              <a:t>1/13/19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505049 Network Security – Welcome</a:t>
            </a: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E0E28-F272-45CD-B7FF-2710AAB69A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0209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1504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5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5" y="538163"/>
            <a:ext cx="174625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38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 userDrawn="1"/>
        </p:nvGrpSpPr>
        <p:grpSpPr bwMode="auto">
          <a:xfrm>
            <a:off x="84138" y="50800"/>
            <a:ext cx="9059862" cy="1333500"/>
            <a:chOff x="0" y="0"/>
            <a:chExt cx="5520" cy="960"/>
          </a:xfrm>
        </p:grpSpPr>
        <p:cxnSp>
          <p:nvCxnSpPr>
            <p:cNvPr id="5" name="Straight Connector 4"/>
            <p:cNvCxnSpPr>
              <a:cxnSpLocks noChangeShapeType="1"/>
            </p:cNvCxnSpPr>
            <p:nvPr/>
          </p:nvCxnSpPr>
          <p:spPr bwMode="auto">
            <a:xfrm>
              <a:off x="672" y="816"/>
              <a:ext cx="4848" cy="1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Straight Connector 5"/>
            <p:cNvCxnSpPr>
              <a:cxnSpLocks noChangeShapeType="1"/>
            </p:cNvCxnSpPr>
            <p:nvPr/>
          </p:nvCxnSpPr>
          <p:spPr bwMode="auto">
            <a:xfrm rot="5400000">
              <a:off x="911" y="724"/>
              <a:ext cx="480" cy="1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7" name="Picture 2" descr="logoTDT-banquy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04" cy="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099" y="97652"/>
            <a:ext cx="7067735" cy="1201337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3634" cy="45259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F2899-B5DA-B142-8252-DABD89F21DBD}" type="datetime1">
              <a:rPr lang="en-US" altLang="en-US" smtClean="0"/>
              <a:t>1/13/19</a:t>
            </a:fld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45745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987E9A-EB72-7848-96FA-47A5BF6B48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505049 Network Security – 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05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452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40F49-9AEB-EF42-8F6A-A11D43A04E95}" type="datetime1">
              <a:rPr lang="en-US" altLang="en-US" smtClean="0"/>
              <a:t>1/13/19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452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505049 Network Security – Welcome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52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EE5B38-3AC1-644E-9838-AAE62CD8C7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75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0" y="168676"/>
            <a:ext cx="6743700" cy="120133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00E7E-CC5A-6F4E-9AC6-0A87F07D5725}" type="datetime1">
              <a:rPr lang="en-US" altLang="en-US" smtClean="0"/>
              <a:t>1/13/19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784946-81D6-AB4C-AE2D-5BDB8E5855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505049 Network Security – 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1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87924-8CE9-3C4A-91F3-680EBDEBC393}" type="datetime1">
              <a:rPr lang="en-US" altLang="en-US" smtClean="0"/>
              <a:t>1/13/19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505049 Network Security – Welcome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06E224-9927-F941-81DD-C76B20AE87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54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91CA8-A223-EE44-B321-C6CD58FE1AC9}" type="datetime1">
              <a:rPr lang="en-US" altLang="en-US" smtClean="0"/>
              <a:t>1/13/19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505049 Network Security – Welcome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69FF3-6941-B447-9384-7E21D00549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3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556BE-CC48-114B-BBB4-C984E5BF9B00}" type="datetime1">
              <a:rPr lang="en-US" altLang="en-US" smtClean="0"/>
              <a:t>1/13/19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505049 Network Security – Welcome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DA47A-7C38-374B-A235-FE20CA284A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86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A28C9-5B2B-2F4F-8E46-9DF5ACF7FE8D}" type="datetime1">
              <a:rPr lang="en-US" altLang="en-US" smtClean="0"/>
              <a:t>1/13/19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505049 Network Security – Welcome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8BD44-7FC7-EF4E-9AEF-1B1E51A26A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5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9B3DD-3A2B-454E-95C4-F752A55AF8F9}" type="datetime1">
              <a:rPr lang="en-US" altLang="en-US" smtClean="0"/>
              <a:t>1/13/19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505049 Network Security – Welcome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360C1-EBBF-F142-88F9-BBB1AFA8DD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97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054D-196A-D045-808A-2BD78C9ECA2B}" type="datetime1">
              <a:rPr lang="en-US" altLang="en-US" smtClean="0"/>
              <a:t>1/13/19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505049 Network Security – Welcome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135DE-0B03-834B-94CE-380407C56C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8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3EC90-4BFA-0F4B-A76A-AD92BA5511B3}" type="datetime1">
              <a:rPr lang="en-US" altLang="en-US" smtClean="0"/>
              <a:t>1/13/19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505049 Network Security – Welcome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B2C44-8F3C-7047-B735-D07BFD5BA9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80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43100" y="274638"/>
            <a:ext cx="6743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Verdana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6F1463D5-9EEF-374B-8D7B-21E2E3E5FBA0}" type="datetime1">
              <a:rPr lang="en-US" altLang="en-US" smtClean="0"/>
              <a:t>1/13/19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505049 Network Security – Welcome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D973F27-6AF4-BB49-9B70-06221509D6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4"/>
          <p:cNvGrpSpPr>
            <a:grpSpLocks/>
          </p:cNvGrpSpPr>
          <p:nvPr userDrawn="1"/>
        </p:nvGrpSpPr>
        <p:grpSpPr bwMode="auto">
          <a:xfrm>
            <a:off x="368300" y="50800"/>
            <a:ext cx="8394700" cy="1333500"/>
            <a:chOff x="0" y="0"/>
            <a:chExt cx="5520" cy="960"/>
          </a:xfrm>
        </p:grpSpPr>
        <p:cxnSp>
          <p:nvCxnSpPr>
            <p:cNvPr id="8" name="Straight Connector 7"/>
            <p:cNvCxnSpPr>
              <a:cxnSpLocks noChangeShapeType="1"/>
            </p:cNvCxnSpPr>
            <p:nvPr/>
          </p:nvCxnSpPr>
          <p:spPr bwMode="auto">
            <a:xfrm>
              <a:off x="672" y="816"/>
              <a:ext cx="4848" cy="1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Connector 8"/>
            <p:cNvCxnSpPr>
              <a:cxnSpLocks noChangeShapeType="1"/>
            </p:cNvCxnSpPr>
            <p:nvPr/>
          </p:nvCxnSpPr>
          <p:spPr bwMode="auto">
            <a:xfrm rot="5400000">
              <a:off x="913" y="719"/>
              <a:ext cx="480" cy="1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034" name="Picture 2" descr="logoTDT-banquyen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04" cy="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2" r:id="rId1"/>
    <p:sldLayoutId id="2147484253" r:id="rId2"/>
    <p:sldLayoutId id="2147484254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  <p:sldLayoutId id="2147484255" r:id="rId12"/>
    <p:sldLayoutId id="2147484259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1943100" y="274638"/>
            <a:ext cx="6743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Verdana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574CDCD6-33D6-9341-BA2C-158146BA2578}" type="datetime1">
              <a:rPr lang="en-US" altLang="en-US" smtClean="0"/>
              <a:t>1/13/19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Verdana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505049 Network Security – Welcome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0707DE7-5D78-384A-AC56-3B8F6BD8F8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109663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57" r:id="rId2"/>
    <p:sldLayoutId id="2147484258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sakai.it.tdt.edu.v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truongdinhtu@tdt.edu.v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WELCOME TO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3327013"/>
            <a:ext cx="9144000" cy="1249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 baseline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NETWORK SECURITY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(BẢO MẬT MẠNG) 505049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168275"/>
            <a:ext cx="6743700" cy="1201738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ABOUT THIS COURSE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150813" y="1600200"/>
            <a:ext cx="8926512" cy="4525963"/>
          </a:xfrm>
        </p:spPr>
        <p:txBody>
          <a:bodyPr/>
          <a:lstStyle/>
          <a:p>
            <a:pPr eaLnBrk="1" hangingPunct="1"/>
            <a:r>
              <a:rPr lang="en-US" altLang="en-US" sz="3000" dirty="0">
                <a:latin typeface="Arial" charset="0"/>
                <a:ea typeface="Arial" charset="0"/>
                <a:cs typeface="Arial" charset="0"/>
              </a:rPr>
              <a:t>Course name: </a:t>
            </a:r>
            <a:r>
              <a:rPr lang="en-US" sz="2800" dirty="0"/>
              <a:t>Network Security</a:t>
            </a:r>
            <a:endParaRPr lang="en-US" altLang="en-US" sz="3000" dirty="0">
              <a:latin typeface="Arial" charset="0"/>
              <a:ea typeface="Arial" charset="0"/>
              <a:cs typeface="Arial" charset="0"/>
            </a:endParaRPr>
          </a:p>
          <a:p>
            <a:pPr eaLnBrk="1" hangingPunct="1"/>
            <a:r>
              <a:rPr lang="en-US" altLang="en-US" sz="3000" dirty="0">
                <a:latin typeface="Arial" charset="0"/>
                <a:ea typeface="Arial" charset="0"/>
                <a:cs typeface="Arial" charset="0"/>
              </a:rPr>
              <a:t>Course code: </a:t>
            </a:r>
            <a:r>
              <a:rPr lang="en-US" sz="2800" dirty="0" smtClean="0"/>
              <a:t>505049</a:t>
            </a:r>
            <a:endParaRPr lang="en-US" altLang="en-US" sz="3000" dirty="0" smtClean="0">
              <a:latin typeface="Arial" charset="0"/>
              <a:ea typeface="Arial" charset="0"/>
              <a:cs typeface="Arial" charset="0"/>
            </a:endParaRPr>
          </a:p>
          <a:p>
            <a:pPr eaLnBrk="1" hangingPunct="1"/>
            <a:r>
              <a:rPr lang="en-US" altLang="en-US" sz="3000" dirty="0" smtClean="0">
                <a:latin typeface="Arial" charset="0"/>
                <a:ea typeface="Arial" charset="0"/>
                <a:cs typeface="Arial" charset="0"/>
              </a:rPr>
              <a:t>Course </a:t>
            </a:r>
            <a:r>
              <a:rPr lang="en-US" altLang="en-US" sz="3000" dirty="0">
                <a:latin typeface="Arial" charset="0"/>
                <a:ea typeface="Arial" charset="0"/>
                <a:cs typeface="Arial" charset="0"/>
              </a:rPr>
              <a:t>credits: 3 (3.0) </a:t>
            </a:r>
          </a:p>
          <a:p>
            <a:pPr eaLnBrk="1" hangingPunct="1"/>
            <a:r>
              <a:rPr lang="en-US" altLang="en-US" sz="3000" dirty="0">
                <a:latin typeface="Arial" charset="0"/>
                <a:ea typeface="Arial" charset="0"/>
                <a:cs typeface="Arial" charset="0"/>
              </a:rPr>
              <a:t>Lecture hours: </a:t>
            </a:r>
            <a:r>
              <a:rPr lang="en-US" altLang="en-US" sz="3000" dirty="0" smtClean="0">
                <a:latin typeface="Arial" charset="0"/>
                <a:ea typeface="Arial" charset="0"/>
                <a:cs typeface="Arial" charset="0"/>
              </a:rPr>
              <a:t>45</a:t>
            </a:r>
          </a:p>
          <a:p>
            <a:pPr eaLnBrk="1" hangingPunct="1"/>
            <a:r>
              <a:rPr lang="en-US" altLang="en-US" sz="3000" dirty="0" smtClean="0">
                <a:latin typeface="Arial" charset="0"/>
                <a:ea typeface="Arial" charset="0"/>
                <a:cs typeface="Arial" charset="0"/>
              </a:rPr>
              <a:t>Lab hours: 0</a:t>
            </a:r>
          </a:p>
          <a:p>
            <a:pPr eaLnBrk="1" hangingPunct="1"/>
            <a:r>
              <a:rPr lang="en-US" altLang="en-US" sz="3000" dirty="0" smtClean="0">
                <a:latin typeface="Arial" charset="0"/>
                <a:ea typeface="Arial" charset="0"/>
                <a:cs typeface="Arial" charset="0"/>
              </a:rPr>
              <a:t>Self </a:t>
            </a:r>
            <a:r>
              <a:rPr lang="en-US" altLang="en-US" sz="3000" dirty="0">
                <a:latin typeface="Arial" charset="0"/>
                <a:ea typeface="Arial" charset="0"/>
                <a:cs typeface="Arial" charset="0"/>
              </a:rPr>
              <a:t>learning hours: 90</a:t>
            </a:r>
          </a:p>
          <a:p>
            <a:r>
              <a:rPr lang="en-US" altLang="en-US" sz="3000" dirty="0">
                <a:latin typeface="Arial" charset="0"/>
                <a:ea typeface="Arial" charset="0"/>
                <a:cs typeface="Arial" charset="0"/>
              </a:rPr>
              <a:t>Prerequisites: </a:t>
            </a:r>
            <a:r>
              <a:rPr lang="en-US" altLang="en-US" sz="2800" dirty="0">
                <a:latin typeface="Arial" charset="0"/>
                <a:ea typeface="Arial" charset="0"/>
                <a:cs typeface="Arial" charset="0"/>
              </a:rPr>
              <a:t>502042</a:t>
            </a:r>
            <a:endParaRPr lang="en-US" altLang="en-US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483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C7F9BA-C7B5-6046-8A7A-BA723DEC6A26}" type="datetime1">
              <a:rPr lang="en-US" altLang="en-US" sz="1200" smtClean="0">
                <a:solidFill>
                  <a:srgbClr val="898989"/>
                </a:solidFill>
                <a:latin typeface="Verdana" charset="0"/>
                <a:ea typeface="ＭＳ Ｐゴシック" charset="-128"/>
              </a:rPr>
              <a:t>1/13/19</a:t>
            </a:fld>
            <a:endParaRPr lang="en-US" altLang="en-US" sz="1200">
              <a:solidFill>
                <a:srgbClr val="898989"/>
              </a:solidFill>
              <a:latin typeface="Verdana" charset="0"/>
              <a:ea typeface="ＭＳ Ｐゴシック" charset="-128"/>
            </a:endParaRPr>
          </a:p>
        </p:txBody>
      </p:sp>
      <p:sp>
        <p:nvSpPr>
          <p:cNvPr id="20484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C48A9E-FCD0-B24A-9B09-F047FFBF76D8}" type="slidenum">
              <a:rPr lang="en-US" altLang="en-US" sz="1200">
                <a:solidFill>
                  <a:srgbClr val="898989"/>
                </a:solidFill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  <a:latin typeface="Verdana" charset="0"/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505049 Network Security – Welcome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2259873" y="0"/>
            <a:ext cx="6426925" cy="9906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SYLLABUS OUTLINE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11198" y="1438642"/>
            <a:ext cx="7975599" cy="4809759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200" dirty="0"/>
              <a:t>Chapter 1 Network Security </a:t>
            </a:r>
            <a:r>
              <a:rPr lang="en-US" sz="2200" dirty="0" smtClean="0"/>
              <a:t>Overview</a:t>
            </a:r>
            <a:endParaRPr lang="en-US" sz="2200" dirty="0"/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200" dirty="0"/>
              <a:t>Chapter 2 Data Encryption </a:t>
            </a:r>
            <a:r>
              <a:rPr lang="en-US" sz="2200" dirty="0" smtClean="0"/>
              <a:t>Algorithms</a:t>
            </a:r>
            <a:endParaRPr lang="en-US" sz="2200" dirty="0"/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200" dirty="0" smtClean="0"/>
              <a:t>Chapter 3 Public-Key </a:t>
            </a:r>
            <a:r>
              <a:rPr lang="en-US" sz="2200" dirty="0"/>
              <a:t>Cryptography and Key </a:t>
            </a:r>
            <a:r>
              <a:rPr lang="en-US" sz="2200" dirty="0" smtClean="0"/>
              <a:t>Management</a:t>
            </a:r>
            <a:endParaRPr lang="en-US" sz="2200" dirty="0"/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200" dirty="0"/>
              <a:t>Chapter 4 Data </a:t>
            </a:r>
            <a:r>
              <a:rPr lang="en-US" sz="2200" dirty="0" smtClean="0"/>
              <a:t>Authentication</a:t>
            </a:r>
            <a:endParaRPr lang="en-US" sz="2200" dirty="0"/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200" dirty="0"/>
              <a:t>Chapter 5 Network Security Protocols in </a:t>
            </a:r>
            <a:r>
              <a:rPr lang="en-US" sz="2200" dirty="0" smtClean="0"/>
              <a:t>Practice</a:t>
            </a:r>
            <a:endParaRPr lang="en-US" sz="2200" dirty="0"/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200" dirty="0"/>
              <a:t>Chapter 6 Wireless Network </a:t>
            </a:r>
            <a:r>
              <a:rPr lang="en-US" sz="2200" dirty="0" smtClean="0"/>
              <a:t>Security</a:t>
            </a:r>
            <a:endParaRPr lang="en-US" sz="2200" dirty="0"/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200" dirty="0"/>
              <a:t>Chapter 7 Cloud </a:t>
            </a:r>
            <a:r>
              <a:rPr lang="en-US" sz="2200" dirty="0" smtClean="0"/>
              <a:t>Security</a:t>
            </a:r>
            <a:endParaRPr lang="en-US" sz="2200" dirty="0"/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200" dirty="0"/>
              <a:t>Chapter 8 Network Perimeter </a:t>
            </a:r>
            <a:r>
              <a:rPr lang="en-US" sz="2200" dirty="0" smtClean="0"/>
              <a:t>Security</a:t>
            </a:r>
            <a:endParaRPr lang="en-US" sz="2200" dirty="0"/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200" dirty="0"/>
              <a:t>Chapter 9 Intrusion </a:t>
            </a:r>
            <a:r>
              <a:rPr lang="en-US" sz="2200" dirty="0" smtClean="0"/>
              <a:t>Detections</a:t>
            </a:r>
            <a:endParaRPr lang="en-US" sz="2200" dirty="0"/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200" dirty="0"/>
              <a:t>Chapter 10 The Art of Anti-Malicious </a:t>
            </a:r>
            <a:r>
              <a:rPr lang="en-US" sz="2200" dirty="0" smtClean="0"/>
              <a:t>Software</a:t>
            </a: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505049 Network Security – Welcome</a:t>
            </a:r>
            <a:endParaRPr lang="en-US" altLang="en-US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F4409B-C003-EC42-9E18-2804F6920714}" type="datetime1">
              <a:rPr lang="en-US" smtClean="0"/>
              <a:t>1/13/19</a:t>
            </a:fld>
            <a:endParaRPr lang="en-US" dirty="0" smtClean="0"/>
          </a:p>
        </p:txBody>
      </p:sp>
      <p:sp>
        <p:nvSpPr>
          <p:cNvPr id="15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497" y="0"/>
            <a:ext cx="6489538" cy="990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PREREQUISITES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0" y="1513120"/>
            <a:ext cx="9144000" cy="465078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  <a:endParaRPr 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3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US" sz="33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3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Basics </a:t>
            </a:r>
            <a:r>
              <a:rPr lang="en-US" sz="33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TCP/IP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3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</a:t>
            </a:r>
            <a:r>
              <a:rPr lang="en-US" sz="33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IP, ICMP, TCP, </a:t>
            </a:r>
            <a:r>
              <a:rPr lang="en-US" sz="33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UDP</a:t>
            </a:r>
            <a:endParaRPr lang="en-US" sz="33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3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</a:t>
            </a:r>
            <a:r>
              <a:rPr lang="en-US" sz="33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 and sequences numbers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3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US" sz="33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of the TCP flags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Understand how to use “make”, the </a:t>
            </a: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compiler C 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Java.</a:t>
            </a:r>
            <a:endParaRPr 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505049 Network Security – Welcome</a:t>
            </a:r>
            <a:endParaRPr lang="en-US" dirty="0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9FCC12-54D0-5545-B6BC-544F26594E4C}" type="datetime1">
              <a:rPr lang="en-US" smtClean="0"/>
              <a:t>1/13/19</a:t>
            </a:fld>
            <a:endParaRPr lang="en-US" dirty="0" smtClean="0"/>
          </a:p>
        </p:txBody>
      </p:sp>
      <p:sp>
        <p:nvSpPr>
          <p:cNvPr id="16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7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TEXTBOOKS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" y="1589320"/>
            <a:ext cx="7313852" cy="4750676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[1].</a:t>
            </a:r>
            <a:r>
              <a:rPr lang="en-US" sz="2200" dirty="0"/>
              <a:t> </a:t>
            </a:r>
            <a:r>
              <a:rPr lang="en-US" sz="2200" dirty="0" err="1"/>
              <a:t>Jie</a:t>
            </a:r>
            <a:r>
              <a:rPr lang="en-US" sz="2200" dirty="0"/>
              <a:t> Wang, Zachary A. </a:t>
            </a:r>
            <a:r>
              <a:rPr lang="en-US" sz="2200" dirty="0" err="1"/>
              <a:t>Kissel</a:t>
            </a:r>
            <a:r>
              <a:rPr lang="en-US" sz="2200" dirty="0"/>
              <a:t>, [2015]. </a:t>
            </a:r>
            <a:r>
              <a:rPr lang="en-US" sz="2200" i="1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Introduction </a:t>
            </a:r>
            <a:r>
              <a:rPr lang="en-US" sz="2200" i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to network security: theory and </a:t>
            </a:r>
            <a:r>
              <a:rPr lang="en-US" sz="2200" i="1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practice</a:t>
            </a:r>
            <a:r>
              <a:rPr lang="en-US" sz="2200" dirty="0" smtClean="0"/>
              <a:t>. </a:t>
            </a:r>
            <a:r>
              <a:rPr lang="en-US" sz="2200" dirty="0"/>
              <a:t>Second edition, John Wiley &amp; Sons Singapore.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].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 Kaufman, R. Perlman and M.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Speciner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[2010], </a:t>
            </a:r>
            <a:r>
              <a:rPr lang="en-US" sz="2200" b="1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Network </a:t>
            </a:r>
            <a:r>
              <a:rPr lang="en-US" sz="22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Security</a:t>
            </a:r>
            <a:r>
              <a:rPr lang="en-US" sz="22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200" i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Private Communication in a Public World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McGraw-Hill, New Jersey.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[3].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Cheswick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Bellovin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and Rubin, [2003], </a:t>
            </a:r>
            <a:r>
              <a:rPr lang="en-US" sz="2200" b="1" i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Firewalls and Internet Security: Repelling the Wily Hacker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Addison-Wesley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Professional.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[4].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Daniel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J. Barrett, Ph.D., Richard Silverman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[2001], </a:t>
            </a:r>
            <a:r>
              <a:rPr lang="en-US" sz="22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SSH, The Secure Shell: The Definitive Guide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O'Reilly, Cambridge.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505049 Network Security – Welcome</a:t>
            </a:r>
            <a:endParaRPr lang="en-US" altLang="en-US" dirty="0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16E9DA-38C8-E646-839C-4BE4E829FCA7}" type="datetime1">
              <a:rPr lang="en-US" altLang="en-US" smtClean="0"/>
              <a:t>1/13/19</a:t>
            </a:fld>
            <a:endParaRPr lang="en-US" altLang="en-US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E0E28-F272-45CD-B7FF-2710AAB69AA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2" name="Picture 2" descr="http://img5a.flixcart.com/image/book/1/3/4/network-security-private-communication-in-a-public-world-400x400-imadjbh9sfqqv2tx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933" y="2574889"/>
            <a:ext cx="957306" cy="126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img5a.flixcart.com/image/book/6/0/5/firewalls-and-internet-security-repelling-the-wily-hacker-400x400-imaey8hzmacvjkqk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933" y="3867811"/>
            <a:ext cx="957306" cy="130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ecx.images-amazon.com/images/I/51tMKFvjDlL._SX379_BO1,204,203,200_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933" y="5221682"/>
            <a:ext cx="957306" cy="125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0933" y="1246850"/>
            <a:ext cx="936061" cy="128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8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943100" y="168275"/>
            <a:ext cx="6743700" cy="1201738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ASSESSMENT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293915" y="1600200"/>
            <a:ext cx="8539842" cy="4525963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Diligence and small exercises: 10% </a:t>
            </a:r>
          </a:p>
          <a:p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Midterm: 20</a:t>
            </a:r>
            <a:r>
              <a:rPr lang="en-US" altLang="en-US" dirty="0" smtClean="0">
                <a:latin typeface="Arial" charset="0"/>
                <a:ea typeface="Arial" charset="0"/>
                <a:cs typeface="Arial" charset="0"/>
              </a:rPr>
              <a:t>% (30 questions)</a:t>
            </a:r>
            <a:endParaRPr lang="en-US" alt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en-US" dirty="0" smtClean="0">
                <a:latin typeface="Arial" charset="0"/>
                <a:ea typeface="Arial" charset="0"/>
                <a:cs typeface="Arial" charset="0"/>
              </a:rPr>
              <a:t>Assignment</a:t>
            </a: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: 20</a:t>
            </a:r>
            <a:r>
              <a:rPr lang="en-US" altLang="en-US" dirty="0" smtClean="0">
                <a:latin typeface="Arial" charset="0"/>
                <a:ea typeface="Arial" charset="0"/>
                <a:cs typeface="Arial" charset="0"/>
              </a:rPr>
              <a:t>% (Projects)</a:t>
            </a:r>
          </a:p>
          <a:p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Final </a:t>
            </a:r>
            <a:r>
              <a:rPr lang="en-US" altLang="en-US" dirty="0" smtClean="0">
                <a:latin typeface="Arial" charset="0"/>
                <a:ea typeface="Arial" charset="0"/>
                <a:cs typeface="Arial" charset="0"/>
              </a:rPr>
              <a:t>Exam: </a:t>
            </a: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50% </a:t>
            </a:r>
            <a:r>
              <a:rPr lang="en-US" altLang="en-US" dirty="0" smtClean="0">
                <a:latin typeface="Arial" charset="0"/>
                <a:ea typeface="Arial" charset="0"/>
                <a:cs typeface="Arial" charset="0"/>
              </a:rPr>
              <a:t>(Report)</a:t>
            </a:r>
            <a:endParaRPr lang="en-US" alt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81E73C-164F-044B-8D3E-EF908104630B}" type="datetime1">
              <a:rPr lang="en-US" altLang="en-US" sz="1200" smtClean="0">
                <a:solidFill>
                  <a:srgbClr val="898989"/>
                </a:solidFill>
                <a:latin typeface="Verdana" charset="0"/>
                <a:ea typeface="ＭＳ Ｐゴシック" charset="-128"/>
              </a:rPr>
              <a:t>1/13/19</a:t>
            </a:fld>
            <a:endParaRPr lang="en-US" altLang="en-US" sz="1200">
              <a:solidFill>
                <a:srgbClr val="898989"/>
              </a:solidFill>
              <a:latin typeface="Verdana" charset="0"/>
              <a:ea typeface="ＭＳ Ｐゴシック" charset="-128"/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2D9067-7B12-BE4C-8877-543B2A6A28FE}" type="slidenum">
              <a:rPr lang="en-US" altLang="en-US" sz="1200">
                <a:solidFill>
                  <a:srgbClr val="898989"/>
                </a:solidFill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latin typeface="Verdana" charset="0"/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505049 Network Security – Welcome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943100" y="168275"/>
            <a:ext cx="6743700" cy="1201738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COURSE MATERIALS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Arial" charset="0"/>
              <a:cs typeface="Arial" charset="0"/>
              <a:hlinkClick r:id="rId3" action="ppaction://hlinkfile"/>
            </a:endParaRPr>
          </a:p>
          <a:p>
            <a:pPr marL="0" indent="0">
              <a:buFont typeface="Arial" charset="0"/>
              <a:buNone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Arial" charset="0"/>
              <a:cs typeface="Arial" charset="0"/>
              <a:hlinkClick r:id="rId3" action="ppaction://hlinkfile"/>
            </a:endParaRPr>
          </a:p>
          <a:p>
            <a:pPr marL="0" indent="0">
              <a:buFont typeface="Arial" charset="0"/>
              <a:buNone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Arial" charset="0"/>
              <a:cs typeface="Arial" charset="0"/>
              <a:hlinkClick r:id="rId3" action="ppaction://hlinkfile"/>
            </a:endParaRPr>
          </a:p>
          <a:p>
            <a:pPr marL="0" indent="0" algn="ctr">
              <a:buFont typeface="Arial" charset="0"/>
              <a:buNone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Arial" charset="0"/>
                <a:cs typeface="Arial" charset="0"/>
                <a:hlinkClick r:id="rId3" action="ppaction://hlinkfile"/>
              </a:rPr>
              <a:t>sakai.it.tdt.edu.vn</a:t>
            </a:r>
            <a:endParaRPr lang="en-US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FE3960-5790-154D-B238-7FECB9ADB8DA}" type="datetime1">
              <a:rPr lang="en-US" altLang="en-US" sz="1200" smtClean="0">
                <a:solidFill>
                  <a:srgbClr val="898989"/>
                </a:solidFill>
                <a:latin typeface="Verdana" charset="0"/>
                <a:ea typeface="ＭＳ Ｐゴシック" charset="-128"/>
              </a:rPr>
              <a:t>1/13/19</a:t>
            </a:fld>
            <a:endParaRPr lang="en-US" altLang="en-US" sz="1200">
              <a:solidFill>
                <a:srgbClr val="898989"/>
              </a:solidFill>
              <a:latin typeface="Verdana" charset="0"/>
              <a:ea typeface="ＭＳ Ｐゴシック" charset="-128"/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655B89-1CC1-034D-904D-47C39D83A48E}" type="slidenum">
              <a:rPr lang="en-US" altLang="en-US" sz="1200">
                <a:solidFill>
                  <a:srgbClr val="898989"/>
                </a:solidFill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latin typeface="Verdana" charset="0"/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505049 Network Security – Welcome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943100" y="168275"/>
            <a:ext cx="6743700" cy="1201738"/>
          </a:xfrm>
        </p:spPr>
        <p:txBody>
          <a:bodyPr/>
          <a:lstStyle/>
          <a:p>
            <a:r>
              <a:rPr lang="en-US" altLang="en-US">
                <a:latin typeface="Arial" charset="0"/>
                <a:ea typeface="Arial" charset="0"/>
                <a:cs typeface="Arial" charset="0"/>
              </a:rPr>
              <a:t>Contact me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ea typeface="Arial" charset="0"/>
                <a:cs typeface="Arial" charset="0"/>
              </a:rPr>
              <a:t>Truong </a:t>
            </a:r>
            <a:r>
              <a:rPr lang="en-US" altLang="en-US" dirty="0" err="1" smtClean="0">
                <a:latin typeface="Arial" charset="0"/>
                <a:ea typeface="Arial" charset="0"/>
                <a:cs typeface="Arial" charset="0"/>
              </a:rPr>
              <a:t>Dinh</a:t>
            </a:r>
            <a:r>
              <a:rPr lang="en-US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en-US" dirty="0" err="1" smtClean="0">
                <a:latin typeface="Arial" charset="0"/>
                <a:ea typeface="Arial" charset="0"/>
                <a:cs typeface="Arial" charset="0"/>
              </a:rPr>
              <a:t>Tu</a:t>
            </a: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, PhD</a:t>
            </a:r>
            <a:r>
              <a:rPr lang="en-US" altLang="en-US" dirty="0" smtClean="0">
                <a:latin typeface="Arial" charset="0"/>
                <a:ea typeface="Arial" charset="0"/>
                <a:cs typeface="Arial" charset="0"/>
              </a:rPr>
              <a:t>.</a:t>
            </a:r>
            <a:endParaRPr lang="en-US" altLang="en-US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eaLnBrk="1" hangingPunct="1"/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Working Office: Room </a:t>
            </a:r>
            <a:r>
              <a:rPr lang="en-US" altLang="en-US" dirty="0" smtClean="0">
                <a:latin typeface="Arial" charset="0"/>
                <a:ea typeface="Arial" charset="0"/>
                <a:cs typeface="Arial" charset="0"/>
              </a:rPr>
              <a:t>C120</a:t>
            </a:r>
            <a:endParaRPr lang="en-US" altLang="en-US" dirty="0">
              <a:latin typeface="Arial" charset="0"/>
              <a:ea typeface="Arial" charset="0"/>
              <a:cs typeface="Arial" charset="0"/>
            </a:endParaRPr>
          </a:p>
          <a:p>
            <a:pPr eaLnBrk="1" hangingPunct="1"/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Email: </a:t>
            </a:r>
            <a:r>
              <a:rPr lang="en-US" altLang="en-US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truongdinhtu@tdtu.edu.vn</a:t>
            </a:r>
            <a:r>
              <a:rPr lang="en-US" altLang="en-US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en-US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AD7707-1133-0247-98A0-4E1AE4E0C3EE}" type="datetime1">
              <a:rPr lang="en-US" altLang="en-US" sz="1200" smtClean="0">
                <a:solidFill>
                  <a:srgbClr val="898989"/>
                </a:solidFill>
                <a:latin typeface="Verdana" charset="0"/>
                <a:ea typeface="ＭＳ Ｐゴシック" charset="-128"/>
              </a:rPr>
              <a:t>1/13/19</a:t>
            </a:fld>
            <a:endParaRPr lang="en-US" altLang="en-US" sz="1200">
              <a:solidFill>
                <a:srgbClr val="898989"/>
              </a:solidFill>
              <a:latin typeface="Verdana" charset="0"/>
              <a:ea typeface="ＭＳ Ｐゴシック" charset="-128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0AA5E1-E531-3A40-98C4-621AAB0AC796}" type="slidenum">
              <a:rPr lang="en-US" altLang="en-US" sz="1200">
                <a:solidFill>
                  <a:srgbClr val="898989"/>
                </a:solidFill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  <a:latin typeface="Verdana" charset="0"/>
            </a:endParaRP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505049 Network Security – Welcome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131888" y="3357563"/>
            <a:ext cx="6743700" cy="1143000"/>
          </a:xfrm>
        </p:spPr>
        <p:txBody>
          <a:bodyPr/>
          <a:lstStyle/>
          <a:p>
            <a:r>
              <a:rPr lang="en-US" altLang="en-US">
                <a:latin typeface="Arial" charset="0"/>
                <a:ea typeface="Arial" charset="0"/>
                <a:cs typeface="Arial" charset="0"/>
              </a:rPr>
              <a:t>Q &amp; A</a:t>
            </a:r>
          </a:p>
        </p:txBody>
      </p:sp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ED8A49-01A0-3440-9D0B-AE26C40C485B}" type="datetime1">
              <a:rPr lang="en-US" altLang="en-US" sz="1200" smtClean="0">
                <a:solidFill>
                  <a:srgbClr val="898989"/>
                </a:solidFill>
                <a:latin typeface="Verdana" charset="0"/>
                <a:ea typeface="ＭＳ Ｐゴシック" charset="-128"/>
              </a:rPr>
              <a:t>1/13/19</a:t>
            </a:fld>
            <a:endParaRPr lang="en-US" altLang="en-US" sz="1200">
              <a:solidFill>
                <a:srgbClr val="898989"/>
              </a:solidFill>
              <a:latin typeface="Verdana" charset="0"/>
              <a:ea typeface="ＭＳ Ｐゴシック" charset="-128"/>
            </a:endParaRP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48ED6E-3410-EF44-BDBD-AE121AB00766}" type="slidenum">
              <a:rPr lang="en-US" altLang="en-US" sz="1200">
                <a:solidFill>
                  <a:srgbClr val="898989"/>
                </a:solidFill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  <a:latin typeface="Verdana" charset="0"/>
            </a:endParaRP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505049 Network Security – Welcome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379</Words>
  <Application>Microsoft Macintosh PowerPoint</Application>
  <PresentationFormat>On-screen Show (4:3)</PresentationFormat>
  <Paragraphs>83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Helvetica</vt:lpstr>
      <vt:lpstr>MS PGothic</vt:lpstr>
      <vt:lpstr>ＭＳ Ｐゴシック</vt:lpstr>
      <vt:lpstr>Times New Roman</vt:lpstr>
      <vt:lpstr>Verdana</vt:lpstr>
      <vt:lpstr>Arial</vt:lpstr>
      <vt:lpstr>Office Theme</vt:lpstr>
      <vt:lpstr>1_Office Theme</vt:lpstr>
      <vt:lpstr>WELCOME TO</vt:lpstr>
      <vt:lpstr>ABOUT THIS COURSE</vt:lpstr>
      <vt:lpstr>SYLLABUS OUTLINE</vt:lpstr>
      <vt:lpstr>PREREQUISITES</vt:lpstr>
      <vt:lpstr>TEXTBOOKS</vt:lpstr>
      <vt:lpstr>ASSESSMENT</vt:lpstr>
      <vt:lpstr>COURSE MATERIALS </vt:lpstr>
      <vt:lpstr>Contact me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</dc:title>
  <dc:creator>Microsoft Office User</dc:creator>
  <cp:lastModifiedBy>Microsoft Office User</cp:lastModifiedBy>
  <cp:revision>14</cp:revision>
  <cp:lastPrinted>2015-01-07T14:43:46Z</cp:lastPrinted>
  <dcterms:created xsi:type="dcterms:W3CDTF">2017-08-13T09:45:18Z</dcterms:created>
  <dcterms:modified xsi:type="dcterms:W3CDTF">2019-01-13T06:08:36Z</dcterms:modified>
</cp:coreProperties>
</file>