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70" r:id="rId7"/>
    <p:sldId id="273" r:id="rId8"/>
    <p:sldId id="271" r:id="rId9"/>
    <p:sldId id="269" r:id="rId10"/>
    <p:sldId id="272" r:id="rId11"/>
    <p:sldId id="27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835" y="1252728"/>
            <a:ext cx="8825658" cy="3329581"/>
          </a:xfrm>
        </p:spPr>
        <p:txBody>
          <a:bodyPr/>
          <a:lstStyle/>
          <a:p>
            <a:pPr algn="ctr"/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626" y="5284143"/>
            <a:ext cx="8825658" cy="566928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PGS.TS L ê  Anh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51403239 –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7835" y="393193"/>
            <a:ext cx="8825658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alt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110342"/>
            <a:ext cx="3445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Model.txt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Probability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452437"/>
            <a:ext cx="7986166" cy="5866719"/>
          </a:xfrm>
        </p:spPr>
      </p:pic>
    </p:spTree>
    <p:extLst>
      <p:ext uri="{BB962C8B-B14F-4D97-AF65-F5344CB8AC3E}">
        <p14:creationId xmlns:p14="http://schemas.microsoft.com/office/powerpoint/2010/main" val="25604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75"/>
            <a:ext cx="10863072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w1…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t1…tm: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tt1…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70" y="1428705"/>
            <a:ext cx="11103428" cy="5290458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Duyệt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các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từ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trong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câu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Tính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xác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suất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từ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nhãn</a:t>
            </a:r>
            <a:r>
              <a:rPr lang="en-US" dirty="0" smtClean="0">
                <a:latin typeface="Consolas" panose="020B0609020204030204" pitchFamily="49" charset="0"/>
              </a:rPr>
              <a:t> ‘s0’ </a:t>
            </a:r>
            <a:r>
              <a:rPr lang="en-US" dirty="0" err="1" smtClean="0">
                <a:latin typeface="Consolas" panose="020B0609020204030204" pitchFamily="49" charset="0"/>
              </a:rPr>
              <a:t>ra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từ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đầu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tiên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Lấy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danh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sách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các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nhãn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liền</a:t>
            </a:r>
            <a:r>
              <a:rPr lang="en-US" dirty="0" smtClean="0">
                <a:latin typeface="Consolas" panose="020B0609020204030204" pitchFamily="49" charset="0"/>
              </a:rPr>
              <a:t> trước của </a:t>
            </a:r>
            <a:r>
              <a:rPr lang="en-US" dirty="0" err="1" smtClean="0">
                <a:latin typeface="Consolas" panose="020B0609020204030204" pitchFamily="49" charset="0"/>
              </a:rPr>
              <a:t>từ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thứ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. (</a:t>
            </a:r>
            <a:r>
              <a:rPr lang="en-US" dirty="0" err="1" smtClean="0">
                <a:latin typeface="Consolas" panose="020B0609020204030204" pitchFamily="49" charset="0"/>
              </a:rPr>
              <a:t>danh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sách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nhãn</a:t>
            </a:r>
            <a:r>
              <a:rPr lang="en-US" dirty="0" smtClean="0">
                <a:latin typeface="Consolas" panose="020B0609020204030204" pitchFamily="49" charset="0"/>
              </a:rPr>
              <a:t> của </a:t>
            </a:r>
            <a:r>
              <a:rPr lang="en-US" dirty="0" err="1" smtClean="0">
                <a:latin typeface="Consolas" panose="020B0609020204030204" pitchFamily="49" charset="0"/>
              </a:rPr>
              <a:t>từ</a:t>
            </a:r>
            <a:r>
              <a:rPr lang="en-US" dirty="0" smtClean="0">
                <a:latin typeface="Consolas" panose="020B0609020204030204" pitchFamily="49" charset="0"/>
              </a:rPr>
              <a:t> i-1)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Tính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xác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suất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các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từ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tiếp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theo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Xác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suất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tạm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Xác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suất</a:t>
            </a:r>
            <a:r>
              <a:rPr lang="en-US" sz="2000" dirty="0" smtClean="0">
                <a:latin typeface="Consolas" panose="020B0609020204030204" pitchFamily="49" charset="0"/>
              </a:rPr>
              <a:t> trước * </a:t>
            </a:r>
            <a:r>
              <a:rPr lang="en-US" sz="2000" dirty="0" err="1" smtClean="0">
                <a:latin typeface="Consolas" panose="020B0609020204030204" pitchFamily="49" charset="0"/>
              </a:rPr>
              <a:t>xác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suất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chuyển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từ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liền</a:t>
            </a:r>
            <a:r>
              <a:rPr lang="en-US" sz="2000" dirty="0" smtClean="0">
                <a:latin typeface="Consolas" panose="020B0609020204030204" pitchFamily="49" charset="0"/>
              </a:rPr>
              <a:t> trước) sang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hiện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tại</a:t>
            </a:r>
            <a:r>
              <a:rPr lang="en-US" sz="2000" dirty="0" smtClean="0">
                <a:latin typeface="Consolas" panose="020B0609020204030204" pitchFamily="49" charset="0"/>
              </a:rPr>
              <a:t>) * </a:t>
            </a:r>
            <a:r>
              <a:rPr lang="en-US" sz="2000" dirty="0" err="1" smtClean="0">
                <a:latin typeface="Consolas" panose="020B0609020204030204" pitchFamily="49" charset="0"/>
              </a:rPr>
              <a:t>xác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suất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từ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sinh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ra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hiện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tại</a:t>
            </a:r>
            <a:r>
              <a:rPr lang="en-US" sz="2000" dirty="0" smtClean="0">
                <a:latin typeface="Consolas" panose="020B0609020204030204" pitchFamily="49" charset="0"/>
              </a:rPr>
              <a:t>).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Nếu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xác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suất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tạm</a:t>
            </a:r>
            <a:r>
              <a:rPr lang="en-US" sz="2000" dirty="0" smtClean="0">
                <a:latin typeface="Consolas" panose="020B0609020204030204" pitchFamily="49" charset="0"/>
              </a:rPr>
              <a:t> &gt; max.</a:t>
            </a:r>
          </a:p>
          <a:p>
            <a:pPr lvl="2"/>
            <a:r>
              <a:rPr lang="en-US" sz="2000" dirty="0" err="1" smtClean="0">
                <a:latin typeface="Consolas" panose="020B0609020204030204" pitchFamily="49" charset="0"/>
              </a:rPr>
              <a:t>Cập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nhật</a:t>
            </a:r>
            <a:r>
              <a:rPr lang="en-US" sz="2000" dirty="0" smtClean="0">
                <a:latin typeface="Consolas" panose="020B0609020204030204" pitchFamily="49" charset="0"/>
              </a:rPr>
              <a:t> max; </a:t>
            </a:r>
            <a:r>
              <a:rPr lang="en-US" sz="2000" dirty="0" err="1" smtClean="0">
                <a:latin typeface="Consolas" panose="020B0609020204030204" pitchFamily="49" charset="0"/>
              </a:rPr>
              <a:t>lưu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liền</a:t>
            </a:r>
            <a:r>
              <a:rPr lang="en-US" sz="2000" dirty="0" smtClean="0">
                <a:latin typeface="Consolas" panose="020B0609020204030204" pitchFamily="49" charset="0"/>
              </a:rPr>
              <a:t> trước).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Duyệt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ngược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lại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tìm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nhãn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có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xác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suất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tạm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lớn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nhất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Nếu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xác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suất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tạm</a:t>
            </a:r>
            <a:r>
              <a:rPr lang="en-US" sz="2000" dirty="0" smtClean="0">
                <a:latin typeface="Consolas" panose="020B0609020204030204" pitchFamily="49" charset="0"/>
              </a:rPr>
              <a:t> của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với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từ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lớn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nhất</a:t>
            </a:r>
            <a:r>
              <a:rPr lang="en-US" sz="2000" dirty="0" smtClean="0">
                <a:latin typeface="Consolas" panose="020B0609020204030204" pitchFamily="49" charset="0"/>
              </a:rPr>
              <a:t> -&gt;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phù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hợp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nhất</a:t>
            </a:r>
            <a:r>
              <a:rPr lang="en-US" sz="20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Duyệt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ngược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lại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tìm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các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nhãn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liền</a:t>
            </a:r>
            <a:r>
              <a:rPr lang="en-US" sz="2000" dirty="0" smtClean="0">
                <a:latin typeface="Consolas" panose="020B0609020204030204" pitchFamily="49" charset="0"/>
              </a:rPr>
              <a:t> trước) </a:t>
            </a:r>
            <a:r>
              <a:rPr lang="en-US" sz="2000" smtClean="0">
                <a:latin typeface="Consolas" panose="020B0609020204030204" pitchFamily="49" charset="0"/>
              </a:rPr>
              <a:t>của nhắn.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9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71" y="1400530"/>
            <a:ext cx="10793185" cy="484786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test_da2.input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nhắn : output.txt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test_da2.pos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test_da2.pos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19397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/nhắn)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21588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89.8508%</a:t>
            </a:r>
          </a:p>
        </p:txBody>
      </p:sp>
    </p:spTree>
    <p:extLst>
      <p:ext uri="{BB962C8B-B14F-4D97-AF65-F5344CB8AC3E}">
        <p14:creationId xmlns:p14="http://schemas.microsoft.com/office/powerpoint/2010/main" val="45963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Train_da2.pos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/>
              <a:t>start/Ps </a:t>
            </a:r>
            <a:r>
              <a:rPr lang="en-US" sz="2400" dirty="0" smtClean="0"/>
              <a:t>	</a:t>
            </a:r>
            <a:r>
              <a:rPr lang="vi-VN" sz="2400" dirty="0" smtClean="0"/>
              <a:t>Không/R </a:t>
            </a:r>
            <a:r>
              <a:rPr lang="en-US" sz="2400" dirty="0" smtClean="0"/>
              <a:t>	</a:t>
            </a:r>
            <a:r>
              <a:rPr lang="vi-VN" sz="2400" dirty="0" smtClean="0"/>
              <a:t>ai/P </a:t>
            </a:r>
            <a:r>
              <a:rPr lang="en-US" sz="2400" dirty="0" smtClean="0"/>
              <a:t>	</a:t>
            </a:r>
            <a:r>
              <a:rPr lang="vi-VN" sz="2400" dirty="0" smtClean="0"/>
              <a:t>muốn/V </a:t>
            </a:r>
            <a:r>
              <a:rPr lang="en-US" sz="2400" dirty="0" smtClean="0"/>
              <a:t>	</a:t>
            </a:r>
            <a:r>
              <a:rPr lang="vi-VN" sz="2400" dirty="0" smtClean="0"/>
              <a:t>cuộc_đời/N </a:t>
            </a:r>
            <a:r>
              <a:rPr lang="en-US" sz="2400" dirty="0" smtClean="0"/>
              <a:t>	</a:t>
            </a:r>
            <a:r>
              <a:rPr lang="vi-VN" sz="2400" dirty="0" smtClean="0"/>
              <a:t>mình/P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phải/V </a:t>
            </a:r>
            <a:r>
              <a:rPr lang="en-US" sz="2400" dirty="0" smtClean="0"/>
              <a:t>		</a:t>
            </a:r>
            <a:r>
              <a:rPr lang="vi-VN" sz="2400" dirty="0" smtClean="0"/>
              <a:t>buồn_bã/A </a:t>
            </a:r>
            <a:r>
              <a:rPr lang="en-US" sz="2400" dirty="0" smtClean="0"/>
              <a:t>		</a:t>
            </a:r>
            <a:r>
              <a:rPr lang="vi-VN" sz="2400" dirty="0" smtClean="0"/>
              <a:t>cả/T </a:t>
            </a:r>
            <a:r>
              <a:rPr lang="en-US" sz="2400" dirty="0" smtClean="0"/>
              <a:t>	</a:t>
            </a:r>
            <a:r>
              <a:rPr lang="vi-VN" sz="2400" dirty="0" smtClean="0"/>
              <a:t>,/</a:t>
            </a:r>
            <a:r>
              <a:rPr lang="vi-VN" sz="2400" dirty="0"/>
              <a:t>CH </a:t>
            </a:r>
            <a:r>
              <a:rPr lang="en-US" sz="2400" dirty="0" smtClean="0"/>
              <a:t>	</a:t>
            </a:r>
            <a:r>
              <a:rPr lang="vi-VN" sz="2400" dirty="0" smtClean="0"/>
              <a:t>nhưng/C </a:t>
            </a:r>
            <a:r>
              <a:rPr lang="en-US" sz="2400" dirty="0" smtClean="0"/>
              <a:t>	</a:t>
            </a:r>
            <a:r>
              <a:rPr lang="vi-VN" sz="2400" dirty="0" smtClean="0"/>
              <a:t>rất/R </a:t>
            </a:r>
            <a:r>
              <a:rPr lang="en-US" sz="2400" dirty="0" smtClean="0"/>
              <a:t>	</a:t>
            </a:r>
            <a:r>
              <a:rPr lang="vi-VN" sz="2400" dirty="0" smtClean="0"/>
              <a:t>ít/A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vi-VN" sz="2400" dirty="0" smtClean="0"/>
              <a:t> </a:t>
            </a:r>
            <a:r>
              <a:rPr lang="vi-VN" sz="2400" dirty="0"/>
              <a:t>người/N </a:t>
            </a:r>
            <a:r>
              <a:rPr lang="en-US" sz="2400" dirty="0" smtClean="0"/>
              <a:t>	</a:t>
            </a:r>
            <a:r>
              <a:rPr lang="vi-VN" sz="2400" dirty="0" smtClean="0"/>
              <a:t>trên/E </a:t>
            </a:r>
            <a:r>
              <a:rPr lang="en-US" sz="2400" dirty="0" smtClean="0"/>
              <a:t>		</a:t>
            </a:r>
            <a:r>
              <a:rPr lang="vi-VN" sz="2400" dirty="0" smtClean="0"/>
              <a:t>đời/N </a:t>
            </a:r>
            <a:r>
              <a:rPr lang="en-US" sz="2400" dirty="0" smtClean="0"/>
              <a:t>		</a:t>
            </a:r>
            <a:r>
              <a:rPr lang="vi-VN" sz="2400" dirty="0" smtClean="0"/>
              <a:t>này/P </a:t>
            </a:r>
            <a:r>
              <a:rPr lang="en-US" sz="2400" dirty="0" smtClean="0"/>
              <a:t>		</a:t>
            </a:r>
            <a:r>
              <a:rPr lang="vi-VN" sz="2400" dirty="0" smtClean="0"/>
              <a:t>đạt/V </a:t>
            </a:r>
            <a:r>
              <a:rPr lang="en-US" sz="2400" dirty="0" smtClean="0"/>
              <a:t>		</a:t>
            </a:r>
            <a:r>
              <a:rPr lang="vi-VN" sz="2400" dirty="0" smtClean="0"/>
              <a:t>được/V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điều/N </a:t>
            </a:r>
            <a:r>
              <a:rPr lang="en-US" sz="2400" dirty="0" smtClean="0"/>
              <a:t>		</a:t>
            </a:r>
            <a:r>
              <a:rPr lang="vi-VN" sz="2400" dirty="0" smtClean="0"/>
              <a:t>mình/P </a:t>
            </a:r>
            <a:r>
              <a:rPr lang="en-US" sz="2400" dirty="0" smtClean="0"/>
              <a:t>	</a:t>
            </a:r>
            <a:r>
              <a:rPr lang="vi-VN" sz="2400" dirty="0" smtClean="0"/>
              <a:t>mong_muốn/V </a:t>
            </a:r>
            <a:r>
              <a:rPr lang="en-US" sz="2400" dirty="0" smtClean="0"/>
              <a:t>	</a:t>
            </a:r>
            <a:r>
              <a:rPr lang="vi-VN" sz="2400" dirty="0" smtClean="0"/>
              <a:t>./</a:t>
            </a:r>
            <a:r>
              <a:rPr lang="vi-VN" sz="2400" dirty="0"/>
              <a:t>CH </a:t>
            </a:r>
            <a:r>
              <a:rPr lang="en-US" sz="2400" dirty="0" smtClean="0"/>
              <a:t>	</a:t>
            </a:r>
            <a:r>
              <a:rPr lang="vi-VN" sz="2400" dirty="0" smtClean="0"/>
              <a:t>end/P_s</a:t>
            </a:r>
            <a:endParaRPr lang="vi-V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3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21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865" y="734808"/>
            <a:ext cx="6016816" cy="301722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!, “, %, &amp;, ‘, (, ), *, +, ,, -, ., …, …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chia_tay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madam, teen, vodka, email…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camera,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full_hd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check, out, visa…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thì, mà,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ở, của,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trước…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end.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Chudu24,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sự,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 (Xiaomi),...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không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1.4, làm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như không,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vậy,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nhiều,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70,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66k, s7, s7e, A9,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15h…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6543" y="748888"/>
            <a:ext cx="6016816" cy="398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start.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không,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nó,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thấy,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nhiều,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thật,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dặm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đ, kg…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HCM, TP, VN…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phó, trưởng, nguyên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à,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ạ,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VIP…; h-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 / - /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4723" y="6254224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underthesea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929"/>
            <a:ext cx="9404723" cy="1400530"/>
          </a:xfrm>
        </p:spPr>
        <p:txBody>
          <a:bodyPr/>
          <a:lstStyle/>
          <a:p>
            <a:r>
              <a:rPr lang="en-US" sz="3000" dirty="0" err="1" smtClean="0"/>
              <a:t>Mô</a:t>
            </a:r>
            <a:r>
              <a:rPr lang="en-US" sz="3000" dirty="0" smtClean="0"/>
              <a:t> </a:t>
            </a:r>
            <a:r>
              <a:rPr lang="en-US" sz="3000" dirty="0" err="1" smtClean="0"/>
              <a:t>hình</a:t>
            </a:r>
            <a:r>
              <a:rPr lang="en-US" sz="3000" dirty="0" smtClean="0"/>
              <a:t> Hidden Markov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bài</a:t>
            </a:r>
            <a:r>
              <a:rPr lang="en-US" sz="3000" dirty="0" smtClean="0"/>
              <a:t> </a:t>
            </a:r>
            <a:r>
              <a:rPr lang="en-US" sz="3000" dirty="0" err="1" smtClean="0"/>
              <a:t>gán</a:t>
            </a:r>
            <a:r>
              <a:rPr lang="en-US" sz="3000" dirty="0" smtClean="0"/>
              <a:t> </a:t>
            </a:r>
            <a:r>
              <a:rPr lang="en-US" sz="3000" dirty="0" err="1" smtClean="0"/>
              <a:t>nhãn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490305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 = {w1, w2, w3, …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 = { t1, t2, t3, …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(Transition probability)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start).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(Emission probability)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lên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13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57344" y="1278095"/>
            <a:ext cx="6052129" cy="5230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94" y="1003806"/>
            <a:ext cx="1060378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Folder train,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train_da2.pos,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model.txt.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Model.txt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ransitionProb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EmissionProb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 decode,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test_da2.input, output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output.txt.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1" y="2562704"/>
            <a:ext cx="11524570" cy="1895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1" y="4749084"/>
            <a:ext cx="11524570" cy="15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75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1428705"/>
            <a:ext cx="11348356" cy="512172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line in </a:t>
            </a:r>
            <a:r>
              <a:rPr lang="en-US" sz="24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input_file</a:t>
            </a:r>
            <a:endParaRPr 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sz="22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urTag</a:t>
            </a:r>
            <a:r>
              <a:rPr lang="en-US" sz="22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= ‘s0’, </a:t>
            </a:r>
            <a:r>
              <a:rPr lang="en-US" sz="22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prevTag</a:t>
            </a:r>
            <a:r>
              <a:rPr lang="en-US" sz="22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= ‘’</a:t>
            </a:r>
          </a:p>
          <a:p>
            <a:pPr lvl="1"/>
            <a:r>
              <a:rPr lang="en-US" sz="22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List_w_t</a:t>
            </a:r>
            <a:r>
              <a:rPr lang="en-US" sz="22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= split(line,“ ”)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2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w_t</a:t>
            </a:r>
            <a:r>
              <a:rPr lang="en-US" sz="22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in </a:t>
            </a:r>
            <a:r>
              <a:rPr lang="en-US" sz="22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List_w_t</a:t>
            </a:r>
            <a:endParaRPr lang="en-US" sz="22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Get word, tag from 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w_t</a:t>
            </a:r>
            <a:endParaRPr 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word_to_tag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[word][tag]=Count()</a:t>
            </a:r>
          </a:p>
          <a:p>
            <a:pPr lvl="2"/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prevTag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curTag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curTag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= tag</a:t>
            </a:r>
          </a:p>
          <a:p>
            <a:pPr lvl="2"/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tag_to_tag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prevTag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curTag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]=Count()</a:t>
            </a:r>
          </a:p>
          <a:p>
            <a:pPr lvl="2"/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tagCount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= count(tag), add tag to 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uniqueTag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79" y="1570264"/>
            <a:ext cx="3400764" cy="4841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535962"/>
            <a:ext cx="2590800" cy="5875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2677" y="1116065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Word_to_tag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552214" y="1401528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tag_to_tag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7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2761" y="1400530"/>
            <a:ext cx="11478496" cy="475609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	#Transition Probability</a:t>
            </a:r>
          </a:p>
          <a:p>
            <a:r>
              <a:rPr lang="en-US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eachTag</a:t>
            </a:r>
            <a:r>
              <a:rPr lang="en-US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in </a:t>
            </a:r>
            <a:r>
              <a:rPr lang="en-US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uniqueTag</a:t>
            </a:r>
            <a:endParaRPr lang="en-US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transitTag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in 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tag_to_tag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eachTag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tag_to_tag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eachTag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transitTag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= (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tag_to_tag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eachTag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transitTag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+ 												alpha)/(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tagCount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eachTag</a:t>
            </a:r>
            <a:r>
              <a:rPr 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] + V*alpha)</a:t>
            </a:r>
          </a:p>
          <a:p>
            <a:r>
              <a:rPr lang="en-US" dirty="0">
                <a:latin typeface="Consolas" panose="020B0609020204030204" pitchFamily="49" charset="0"/>
              </a:rPr>
              <a:t>#Emission Probability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</a:rPr>
              <a:t>eachWord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 </a:t>
            </a:r>
            <a:r>
              <a:rPr lang="en-US" dirty="0" err="1" smtClean="0">
                <a:latin typeface="Consolas" panose="020B0609020204030204" pitchFamily="49" charset="0"/>
              </a:rPr>
              <a:t>word_to_tag</a:t>
            </a:r>
            <a:r>
              <a:rPr lang="en-US" dirty="0" smtClean="0">
                <a:latin typeface="Consolas" panose="020B0609020204030204" pitchFamily="49" charset="0"/>
              </a:rPr>
              <a:t>									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</a:rPr>
              <a:t>innerTag</a:t>
            </a:r>
            <a:r>
              <a:rPr lang="en-US" sz="2000" dirty="0">
                <a:latin typeface="Consolas" panose="020B0609020204030204" pitchFamily="49" charset="0"/>
              </a:rPr>
              <a:t> in </a:t>
            </a:r>
            <a:r>
              <a:rPr lang="en-US" sz="2000" dirty="0" err="1" smtClean="0">
                <a:latin typeface="Consolas" panose="020B0609020204030204" pitchFamily="49" charset="0"/>
              </a:rPr>
              <a:t>word_to_tag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eachWord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  <a:endParaRPr lang="en-US" sz="2000" dirty="0">
              <a:latin typeface="Consolas" panose="020B0609020204030204" pitchFamily="49" charset="0"/>
            </a:endParaRPr>
          </a:p>
          <a:p>
            <a:pPr lvl="2"/>
            <a:r>
              <a:rPr lang="en-US" sz="2000" dirty="0" err="1" smtClean="0">
                <a:latin typeface="Consolas" panose="020B0609020204030204" pitchFamily="49" charset="0"/>
              </a:rPr>
              <a:t>word_to_tag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eachWord</a:t>
            </a:r>
            <a:r>
              <a:rPr lang="en-US" sz="2000" dirty="0" smtClean="0">
                <a:latin typeface="Consolas" panose="020B0609020204030204" pitchFamily="49" charset="0"/>
              </a:rPr>
              <a:t>][</a:t>
            </a:r>
            <a:r>
              <a:rPr lang="en-US" sz="2000" dirty="0" err="1">
                <a:latin typeface="Consolas" panose="020B0609020204030204" pitchFamily="49" charset="0"/>
              </a:rPr>
              <a:t>innerTag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word_to_tag</a:t>
            </a: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latin typeface="Consolas" panose="020B0609020204030204" pitchFamily="49" charset="0"/>
              </a:rPr>
              <a:t>eachWord</a:t>
            </a:r>
            <a:r>
              <a:rPr lang="en-US" sz="2000" dirty="0" smtClean="0">
                <a:latin typeface="Consolas" panose="020B0609020204030204" pitchFamily="49" charset="0"/>
              </a:rPr>
              <a:t>][</a:t>
            </a:r>
            <a:r>
              <a:rPr lang="en-US" sz="2000" dirty="0" err="1">
                <a:latin typeface="Consolas" panose="020B0609020204030204" pitchFamily="49" charset="0"/>
              </a:rPr>
              <a:t>innerTag</a:t>
            </a:r>
            <a:r>
              <a:rPr lang="en-US" sz="2000" dirty="0">
                <a:latin typeface="Consolas" panose="020B0609020204030204" pitchFamily="49" charset="0"/>
              </a:rPr>
              <a:t>] / </a:t>
            </a:r>
            <a:r>
              <a:rPr lang="en-US" sz="2000" dirty="0" err="1">
                <a:latin typeface="Consolas" panose="020B0609020204030204" pitchFamily="49" charset="0"/>
              </a:rPr>
              <a:t>tagCount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innerTag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lvl="2"/>
            <a:endParaRPr 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29" y="1110342"/>
            <a:ext cx="3445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Model.txt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Probability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39" y="948018"/>
            <a:ext cx="8326989" cy="4750654"/>
          </a:xfrm>
        </p:spPr>
      </p:pic>
    </p:spTree>
    <p:extLst>
      <p:ext uri="{BB962C8B-B14F-4D97-AF65-F5344CB8AC3E}">
        <p14:creationId xmlns:p14="http://schemas.microsoft.com/office/powerpoint/2010/main" val="8428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676</TotalTime>
  <Words>641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Consolas</vt:lpstr>
      <vt:lpstr>Times New Roman</vt:lpstr>
      <vt:lpstr>Wingdings 3</vt:lpstr>
      <vt:lpstr>Ion</vt:lpstr>
      <vt:lpstr>Gán nhãn từ loại  cho câu tiếng Việt.</vt:lpstr>
      <vt:lpstr>Train_da2.pos</vt:lpstr>
      <vt:lpstr>Quy tắc nhãn.</vt:lpstr>
      <vt:lpstr>Mô hình Hidden Markov trong bài gán nhãn.</vt:lpstr>
      <vt:lpstr>Dữ liệu chuẩn bị</vt:lpstr>
      <vt:lpstr>Thuật toán. Bước 1: đếm.</vt:lpstr>
      <vt:lpstr>Thuật toán. Bước 1: đếm.</vt:lpstr>
      <vt:lpstr>Thuật toán. Bước 2: tính.</vt:lpstr>
      <vt:lpstr>Kết quả</vt:lpstr>
      <vt:lpstr>Kết quả</vt:lpstr>
      <vt:lpstr>Dùng mô hình gán nhãn cho văn bản.  w1…wn: câu. t1…tm: số các nhãn. Prob(t_j | w_i); Prob(t_j | t_i). Tìm danh sách nhãn tt1…ttn. </vt:lpstr>
      <vt:lpstr>Kết quả sau khi gán nhãn.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Classes and Part-of-Speech (POS) Tagging</dc:title>
  <dc:creator>Lam Phucnghi</dc:creator>
  <cp:lastModifiedBy>Lam Phucnghi</cp:lastModifiedBy>
  <cp:revision>167</cp:revision>
  <dcterms:created xsi:type="dcterms:W3CDTF">2018-09-20T06:24:11Z</dcterms:created>
  <dcterms:modified xsi:type="dcterms:W3CDTF">2018-09-27T06:09:46Z</dcterms:modified>
</cp:coreProperties>
</file>