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te" initials="N" lastIdx="1" clrIdx="0">
    <p:extLst>
      <p:ext uri="{19B8F6BF-5375-455C-9EA6-DF929625EA0E}">
        <p15:presenceInfo xmlns:p15="http://schemas.microsoft.com/office/powerpoint/2012/main" userId="No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9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5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7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2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890F-ADB9-4016-BF3C-B41A3FF4B9B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5890F-ADB9-4016-BF3C-B41A3FF4B9B5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CF43-988B-4B58-99E8-13425C7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1.wmf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10" Type="http://schemas.openxmlformats.org/officeDocument/2006/relationships/image" Target="../media/image10.wmf"/><Relationship Id="rId4" Type="http://schemas.openxmlformats.org/officeDocument/2006/relationships/image" Target="../media/image1.png"/><Relationship Id="rId9" Type="http://schemas.openxmlformats.org/officeDocument/2006/relationships/package" Target="../embeddings/Microsoft_Word_Document1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Test Design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0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question: </a:t>
            </a:r>
            <a:r>
              <a:rPr lang="en-US" b="1" dirty="0" smtClean="0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Why Both EP and BVA?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21" y="2244862"/>
            <a:ext cx="471452" cy="471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2743" y="2157423"/>
            <a:ext cx="925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Every boundary is in some partition, if you did only boundary value analysis you would also have </a:t>
            </a:r>
          </a:p>
          <a:p>
            <a:r>
              <a:rPr lang="en-US" altLang="en-US" dirty="0" smtClean="0"/>
              <a:t>tested every equivalence partition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58" y="4009834"/>
            <a:ext cx="471452" cy="4714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2743" y="3922394"/>
            <a:ext cx="8795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If only testing boundaries we would probably not give the users much confidence as we are </a:t>
            </a:r>
          </a:p>
          <a:p>
            <a:r>
              <a:rPr lang="en-US" altLang="en-US" dirty="0" smtClean="0"/>
              <a:t>using extreme values rather than normal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7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Decision Table</a:t>
            </a:r>
            <a:endParaRPr lang="en-US" dirty="0"/>
          </a:p>
        </p:txBody>
      </p:sp>
      <p:pic>
        <p:nvPicPr>
          <p:cNvPr id="4" name="Picture 6" descr="toon1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4518"/>
            <a:ext cx="3657600" cy="243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506022"/>
            <a:ext cx="42640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/>
              <a:t>Steps to Create a decision table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21" y="1875354"/>
            <a:ext cx="780535" cy="7805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2465" y="1975186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Analyse requirement and list all Conditions/Inputs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521" y="2795789"/>
            <a:ext cx="780535" cy="780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01" y="4019258"/>
            <a:ext cx="636373" cy="7434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16" y="4931494"/>
            <a:ext cx="774840" cy="774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2464" y="2998348"/>
            <a:ext cx="531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Calculate the number of Possible Combinations (Rules)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2463" y="4066739"/>
            <a:ext cx="424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Place all of the Combinations into the Table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12463" y="5158201"/>
            <a:ext cx="26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Reduce test combinations 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60" y="5971430"/>
            <a:ext cx="763242" cy="7632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51200" y="6160483"/>
            <a:ext cx="1844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Decide test cases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28084"/>
              </p:ext>
            </p:extLst>
          </p:nvPr>
        </p:nvGraphicFramePr>
        <p:xfrm>
          <a:off x="10439400" y="570633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showAsIcon="1" r:id="rId9" imgW="914400" imgH="771480" progId="Word.Document.12">
                  <p:embed/>
                </p:oleObj>
              </mc:Choice>
              <mc:Fallback>
                <p:oleObj name="Document" showAsIcon="1" r:id="rId9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39400" y="570633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28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3952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are a new customer and you want to open a credit card account then there are three conditions first you will get a 15% discount on all your purchases today, second if you are an existing customer and you hold a loyalty card, you get a 10% discount and third if you have a coupon, you can get 20% off today (but it can’t be used with the ‘new customer’ discount). Discount amounts are added, if applicable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60"/>
            <a:ext cx="1760465" cy="17604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3188" y="4829577"/>
            <a:ext cx="5388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You</a:t>
            </a:r>
            <a:r>
              <a:rPr lang="en-US" sz="2800" dirty="0" smtClean="0"/>
              <a:t>: Create a decision table for this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9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NZ" dirty="0" smtClean="0"/>
              <a:t>Analyse and list All Stub Conditions (Causes)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" y="3133010"/>
            <a:ext cx="1344312" cy="1344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165" y="2606932"/>
            <a:ext cx="1603644" cy="160364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960187" y="3408754"/>
            <a:ext cx="596348" cy="319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71118"/>
              </p:ext>
            </p:extLst>
          </p:nvPr>
        </p:nvGraphicFramePr>
        <p:xfrm>
          <a:off x="7635017" y="2279561"/>
          <a:ext cx="4177128" cy="2385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04"/>
                <a:gridCol w="1799924"/>
              </a:tblGrid>
              <a:tr h="531776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Conditions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Values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customer( 15%)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True/False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Loyalty(10%)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Coupon( 20%)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Actions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Discount(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558343" y="2183773"/>
            <a:ext cx="595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Write down the values the cause/condition/input can assume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69451" y="3038005"/>
            <a:ext cx="339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Put the most important cause first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49826" y="3841244"/>
            <a:ext cx="306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Put multiple valued causes last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78794" y="2553105"/>
            <a:ext cx="571032" cy="48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 flipV="1">
            <a:off x="1197735" y="3222671"/>
            <a:ext cx="3717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6" idx="1"/>
          </p:cNvCxnSpPr>
          <p:nvPr/>
        </p:nvCxnSpPr>
        <p:spPr>
          <a:xfrm>
            <a:off x="1351321" y="3805166"/>
            <a:ext cx="198505" cy="22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NZ" altLang="en-US" dirty="0" smtClean="0"/>
              <a:t>Calculate combinations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2245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Values to the power of the number of causes with these values</a:t>
            </a:r>
            <a:endParaRPr lang="en-US" dirty="0"/>
          </a:p>
        </p:txBody>
      </p:sp>
      <p:pic>
        <p:nvPicPr>
          <p:cNvPr id="5" name="Picture 6" descr="prehist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98065"/>
            <a:ext cx="32766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83" y="2496243"/>
            <a:ext cx="1603644" cy="160364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150489" y="3298065"/>
            <a:ext cx="596348" cy="319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46077" y="1690688"/>
            <a:ext cx="336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If all causes are simply Y/N values:</a:t>
            </a:r>
            <a:br>
              <a:rPr lang="en-NZ" altLang="en-US" dirty="0" smtClean="0"/>
            </a:br>
            <a:r>
              <a:rPr lang="en-NZ" altLang="en-US" dirty="0" smtClean="0"/>
              <a:t>2</a:t>
            </a:r>
            <a:r>
              <a:rPr lang="en-NZ" altLang="en-US" baseline="30000" dirty="0" smtClean="0"/>
              <a:t>number of causes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31731" y="2693085"/>
            <a:ext cx="36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If 1 cause with 3 values and 3 with 2:</a:t>
            </a:r>
            <a:br>
              <a:rPr lang="en-NZ" altLang="en-US" dirty="0" smtClean="0"/>
            </a:br>
            <a:r>
              <a:rPr lang="en-NZ" altLang="en-US" dirty="0" smtClean="0"/>
              <a:t>3</a:t>
            </a:r>
            <a:r>
              <a:rPr lang="en-NZ" altLang="en-US" baseline="30000" dirty="0" smtClean="0"/>
              <a:t>1</a:t>
            </a:r>
            <a:r>
              <a:rPr lang="en-NZ" altLang="en-US" dirty="0" smtClean="0"/>
              <a:t> * 2</a:t>
            </a:r>
            <a:r>
              <a:rPr lang="en-NZ" altLang="en-US" baseline="30000" dirty="0" smtClean="0"/>
              <a:t>3</a:t>
            </a:r>
            <a:r>
              <a:rPr lang="en-NZ" altLang="en-US" dirty="0" smtClean="0"/>
              <a:t> = 24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1731" y="3662582"/>
            <a:ext cx="3075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Or, use the Values column and </a:t>
            </a:r>
          </a:p>
          <a:p>
            <a:r>
              <a:rPr lang="en-NZ" altLang="en-US" dirty="0" smtClean="0"/>
              <a:t>multiply each value down the </a:t>
            </a:r>
          </a:p>
          <a:p>
            <a:r>
              <a:rPr lang="en-NZ" altLang="en-US" dirty="0" smtClean="0"/>
              <a:t>column, </a:t>
            </a:r>
            <a:r>
              <a:rPr lang="en-NZ" altLang="en-US" dirty="0" err="1" smtClean="0"/>
              <a:t>eg</a:t>
            </a:r>
            <a:r>
              <a:rPr lang="en-NZ" altLang="en-US" dirty="0" smtClean="0"/>
              <a:t>. 3*2*2*2=24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86075" y="3286260"/>
            <a:ext cx="1371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altLang="en-US" sz="3000" dirty="0" smtClean="0"/>
              <a:t>2</a:t>
            </a:r>
            <a:r>
              <a:rPr lang="en-NZ" altLang="en-US" sz="3000" baseline="30000" dirty="0"/>
              <a:t>3</a:t>
            </a:r>
            <a:r>
              <a:rPr lang="en-NZ" altLang="en-US" sz="3000" baseline="30000" dirty="0" smtClean="0"/>
              <a:t>  </a:t>
            </a:r>
            <a:r>
              <a:rPr lang="en-NZ" altLang="en-US" sz="2800" dirty="0" smtClean="0"/>
              <a:t>= 8</a:t>
            </a:r>
            <a:endParaRPr lang="en-US" sz="3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33352" y="2337019"/>
            <a:ext cx="598379" cy="85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84868" y="3116687"/>
            <a:ext cx="546863" cy="50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83417" y="4099887"/>
            <a:ext cx="348314" cy="15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5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NZ" dirty="0" smtClean="0"/>
              <a:t>Place all of the Combinations into the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4" y="2211109"/>
            <a:ext cx="1344312" cy="1344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6621" y="1623108"/>
            <a:ext cx="881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Determine Repeating Factor (RF):  divide remaining combinations by the number of possible</a:t>
            </a:r>
          </a:p>
          <a:p>
            <a:r>
              <a:rPr lang="en-NZ" altLang="en-US" dirty="0" smtClean="0"/>
              <a:t> values for that cause/input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6621" y="2504345"/>
            <a:ext cx="696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Write RF times the first value, then RF times the next etc. until row is full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46621" y="3155696"/>
            <a:ext cx="17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/>
              <a:t>Next row, go to 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48" y="1556007"/>
            <a:ext cx="780535" cy="7805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73" y="2308191"/>
            <a:ext cx="780535" cy="7805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53" y="3155696"/>
            <a:ext cx="636373" cy="7434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37" y="4470817"/>
            <a:ext cx="1603644" cy="1603644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82859" y="5272639"/>
            <a:ext cx="596348" cy="319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91898"/>
              </p:ext>
            </p:extLst>
          </p:nvPr>
        </p:nvGraphicFramePr>
        <p:xfrm>
          <a:off x="2952939" y="3881029"/>
          <a:ext cx="8715319" cy="2783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399"/>
                <a:gridCol w="804365"/>
                <a:gridCol w="804365"/>
                <a:gridCol w="804365"/>
                <a:gridCol w="804365"/>
                <a:gridCol w="804365"/>
                <a:gridCol w="804365"/>
                <a:gridCol w="804365"/>
                <a:gridCol w="804365"/>
              </a:tblGrid>
              <a:tr h="4678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Conditions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74331">
                <a:tc>
                  <a:txBody>
                    <a:bodyPr/>
                    <a:lstStyle/>
                    <a:p>
                      <a:r>
                        <a:rPr lang="en-US" dirty="0" smtClean="0"/>
                        <a:t>New customer( 15%)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74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Loyalty(10%)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3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Coupon( 20%)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3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Actions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87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Discount(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21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</a:t>
            </a:r>
            <a:r>
              <a:rPr lang="en-NZ" altLang="en-US" dirty="0" smtClean="0"/>
              <a:t>Reduce combinations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7741" y="1694244"/>
            <a:ext cx="430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>
                <a:latin typeface="Constantia" panose="02030602050306030303" pitchFamily="18" charset="0"/>
              </a:rPr>
              <a:t>Find indifferent combinations – place a ‘-’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6" y="1878910"/>
            <a:ext cx="1344312" cy="1344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7741" y="2551066"/>
            <a:ext cx="430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>
                <a:latin typeface="Constantia" panose="02030602050306030303" pitchFamily="18" charset="0"/>
              </a:rPr>
              <a:t>Join columns where columns are identical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7741" y="3411444"/>
            <a:ext cx="36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altLang="en-US" dirty="0" smtClean="0">
                <a:latin typeface="Constantia" panose="02030602050306030303" pitchFamily="18" charset="0"/>
              </a:rPr>
              <a:t>Tip: ensure the effects are the same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26" y="4271822"/>
            <a:ext cx="1603644" cy="160364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46348" y="5073644"/>
            <a:ext cx="596348" cy="319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92559"/>
              </p:ext>
            </p:extLst>
          </p:nvPr>
        </p:nvGraphicFramePr>
        <p:xfrm>
          <a:off x="2952939" y="3881029"/>
          <a:ext cx="8715319" cy="2783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399"/>
                <a:gridCol w="804365"/>
                <a:gridCol w="804365"/>
                <a:gridCol w="804365"/>
                <a:gridCol w="804365"/>
                <a:gridCol w="804365"/>
                <a:gridCol w="804365"/>
                <a:gridCol w="804365"/>
                <a:gridCol w="804365"/>
              </a:tblGrid>
              <a:tr h="46783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Conditions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1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2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4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5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6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7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Rule 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74331">
                <a:tc>
                  <a:txBody>
                    <a:bodyPr/>
                    <a:lstStyle/>
                    <a:p>
                      <a:r>
                        <a:rPr lang="en-US" dirty="0" smtClean="0"/>
                        <a:t>New customer( 15%)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74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Loyalty(10%)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3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Coupon( 20%)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39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7030A0"/>
                          </a:solidFill>
                        </a:rPr>
                        <a:t>Actions</a:t>
                      </a: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  <a:tr h="487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Discount( 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5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Create test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7" y="1690688"/>
            <a:ext cx="1344312" cy="1344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3142" y="2039678"/>
            <a:ext cx="9878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test cases based on the table. At least one test case per column gives full coverage of all business </a:t>
            </a:r>
          </a:p>
          <a:p>
            <a:r>
              <a:rPr lang="en-US" dirty="0" smtClean="0"/>
              <a:t>rules.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37" y="3558741"/>
            <a:ext cx="1603644" cy="160364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28559" y="4360563"/>
            <a:ext cx="596348" cy="319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03808" y="4151153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3, 4, 5, 6, 7,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9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" y="2358339"/>
            <a:ext cx="1935484" cy="1060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5455" y="1316695"/>
            <a:ext cx="60837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Let's create a decision table for a login screen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5455" y="2234570"/>
            <a:ext cx="7317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condition is simple if the user provides correct username and password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will be redirected to the homepage. If any of the input is wrong,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error message will be displayed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90" y="3574977"/>
            <a:ext cx="47815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Stage Transition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17" y="2754210"/>
            <a:ext cx="780535" cy="780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17" y="3723704"/>
            <a:ext cx="780535" cy="780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97" y="4947173"/>
            <a:ext cx="636373" cy="743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12" y="5859409"/>
            <a:ext cx="774840" cy="7748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26028" y="48432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 smtClean="0"/>
              <a:t>The events that cause a transition (closing a file or withdrawing money);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26028" y="37237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 smtClean="0"/>
              <a:t>The transitions from one state to another (not all transitions are allowed);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6028" y="57672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 smtClean="0"/>
              <a:t>The actions that result from a transition (an error message or being given your cash).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91684" y="2933077"/>
            <a:ext cx="809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The states that the software may occupy (open/closed or funded/insufficient funds);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82997" y="2290399"/>
            <a:ext cx="439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 smtClean="0"/>
              <a:t>A state transition model has four basic parts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84856" y="1690688"/>
            <a:ext cx="33060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500" dirty="0" smtClean="0"/>
              <a:t>A state transition model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202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5" y="1711022"/>
            <a:ext cx="780535" cy="7805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1070" y="1916623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 Partitioning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5" y="2680516"/>
            <a:ext cx="780535" cy="7805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81070" y="2886117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Value Analytic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5" y="3903985"/>
            <a:ext cx="636373" cy="7434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1070" y="3952546"/>
            <a:ext cx="15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 Table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0" y="4816221"/>
            <a:ext cx="774840" cy="7748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43074" y="5018975"/>
            <a:ext cx="23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Transition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60"/>
            <a:ext cx="1760465" cy="1760465"/>
          </a:xfrm>
          <a:prstGeom prst="rect">
            <a:avLst/>
          </a:prstGeom>
        </p:spPr>
      </p:pic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838200" y="1752600"/>
            <a:ext cx="8229600" cy="51054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b="1" dirty="0" smtClean="0"/>
              <a:t>Electronic clock</a:t>
            </a:r>
          </a:p>
          <a:p>
            <a:pPr marL="342900" lvl="1" indent="-342900" eaLnBrk="1" hangingPunct="1">
              <a:buClr>
                <a:schemeClr val="tx1"/>
              </a:buClr>
              <a:buSzPct val="62000"/>
              <a:buFont typeface="Wingdings" panose="05000000000000000000" pitchFamily="2" charset="2"/>
              <a:buChar char="v"/>
            </a:pPr>
            <a:r>
              <a:rPr lang="en-US" altLang="en-US" dirty="0" smtClean="0"/>
              <a:t>A simple electronic clock has four modes, display time, change time, display date and change date</a:t>
            </a:r>
          </a:p>
          <a:p>
            <a:pPr marL="342900" lvl="1" indent="-342900" eaLnBrk="1" hangingPunct="1">
              <a:buClr>
                <a:schemeClr val="tx1"/>
              </a:buClr>
              <a:buSzPct val="62000"/>
              <a:buFont typeface="Wingdings" panose="05000000000000000000" pitchFamily="2" charset="2"/>
              <a:buChar char="v"/>
            </a:pPr>
            <a:r>
              <a:rPr lang="en-US" altLang="en-US" dirty="0" smtClean="0"/>
              <a:t>The change mode button switches between display time and display date</a:t>
            </a:r>
          </a:p>
          <a:p>
            <a:pPr marL="342900" lvl="1" indent="-342900" eaLnBrk="1" hangingPunct="1">
              <a:buClr>
                <a:schemeClr val="tx1"/>
              </a:buClr>
              <a:buSzPct val="62000"/>
              <a:buFont typeface="Wingdings" panose="05000000000000000000" pitchFamily="2" charset="2"/>
              <a:buChar char="v"/>
            </a:pPr>
            <a:r>
              <a:rPr lang="en-US" altLang="en-US" dirty="0" smtClean="0"/>
              <a:t>The reset button switches from display time to adjust time or display date to adjust date</a:t>
            </a:r>
          </a:p>
          <a:p>
            <a:pPr marL="342900" lvl="1" indent="-342900" eaLnBrk="1" hangingPunct="1">
              <a:buClr>
                <a:schemeClr val="tx1"/>
              </a:buClr>
              <a:buSzPct val="62000"/>
              <a:buFont typeface="Wingdings" panose="05000000000000000000" pitchFamily="2" charset="2"/>
              <a:buChar char="v"/>
            </a:pPr>
            <a:r>
              <a:rPr lang="en-US" altLang="en-US" dirty="0" smtClean="0"/>
              <a:t>The set button returns from adjust time to display time or adjust date to display date</a:t>
            </a:r>
          </a:p>
          <a:p>
            <a:pPr eaLnBrk="1" hangingPunct="1">
              <a:buFont typeface="Monotype Sorts" panose="01010601010101010101" pitchFamily="2" charset="2"/>
              <a:buChar char="o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7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amp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895975" cy="50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0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" y="2358339"/>
            <a:ext cx="1935484" cy="1060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5455" y="1881285"/>
            <a:ext cx="55631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You</a:t>
            </a:r>
            <a:r>
              <a:rPr lang="en-US" sz="2500" dirty="0" smtClean="0"/>
              <a:t>: Let's </a:t>
            </a:r>
            <a:r>
              <a:rPr lang="en-US" sz="2500" dirty="0"/>
              <a:t>create a </a:t>
            </a:r>
            <a:r>
              <a:rPr lang="en-US" sz="2500" dirty="0" smtClean="0"/>
              <a:t>state transition model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2845455" y="3264880"/>
            <a:ext cx="90283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 Let's </a:t>
            </a:r>
            <a:r>
              <a:rPr lang="en-US" sz="2000" dirty="0"/>
              <a:t>consider an ATM system function where if the user enters the invalid password </a:t>
            </a:r>
            <a:endParaRPr lang="en-US" sz="2000" dirty="0" smtClean="0"/>
          </a:p>
          <a:p>
            <a:r>
              <a:rPr lang="en-US" sz="2000" dirty="0" smtClean="0"/>
              <a:t>three times  </a:t>
            </a:r>
            <a:r>
              <a:rPr lang="en-US" sz="2000" dirty="0"/>
              <a:t>the account will be locked. </a:t>
            </a:r>
            <a:r>
              <a:rPr lang="en-US" sz="2000" dirty="0" smtClean="0"/>
              <a:t>In </a:t>
            </a:r>
            <a:r>
              <a:rPr lang="en-US" sz="2000" dirty="0"/>
              <a:t>this system, if the user enters a valid </a:t>
            </a:r>
            <a:endParaRPr lang="en-US" sz="2000" dirty="0" smtClean="0"/>
          </a:p>
          <a:p>
            <a:r>
              <a:rPr lang="en-US" sz="2000" dirty="0" smtClean="0"/>
              <a:t>password </a:t>
            </a:r>
            <a:r>
              <a:rPr lang="en-US" sz="2000" dirty="0"/>
              <a:t>in any of the </a:t>
            </a:r>
            <a:r>
              <a:rPr lang="en-US" sz="2000" dirty="0" smtClean="0"/>
              <a:t>first  </a:t>
            </a:r>
            <a:r>
              <a:rPr lang="en-US" sz="2000" dirty="0"/>
              <a:t>three attempts the user will be logged in successfully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If the user enters the invalid </a:t>
            </a:r>
            <a:r>
              <a:rPr lang="en-US" sz="2000" dirty="0" smtClean="0"/>
              <a:t>password  </a:t>
            </a:r>
            <a:r>
              <a:rPr lang="en-US" sz="2000" dirty="0"/>
              <a:t>in the first or second, try the user will be </a:t>
            </a:r>
            <a:endParaRPr lang="en-US" sz="2000" dirty="0" smtClean="0"/>
          </a:p>
          <a:p>
            <a:r>
              <a:rPr lang="en-US" sz="2000" dirty="0" smtClean="0"/>
              <a:t>asked </a:t>
            </a:r>
            <a:r>
              <a:rPr lang="en-US" sz="2000" dirty="0"/>
              <a:t>to re-enter the password. And finally, if the </a:t>
            </a:r>
            <a:r>
              <a:rPr lang="en-US" sz="2000" dirty="0" smtClean="0"/>
              <a:t>user  </a:t>
            </a:r>
            <a:r>
              <a:rPr lang="en-US" sz="2000" dirty="0"/>
              <a:t>enters incorrect </a:t>
            </a:r>
            <a:r>
              <a:rPr lang="en-US" sz="2000" dirty="0" smtClean="0"/>
              <a:t>password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time, the account will be blocked</a:t>
            </a:r>
          </a:p>
        </p:txBody>
      </p:sp>
    </p:spTree>
    <p:extLst>
      <p:ext uri="{BB962C8B-B14F-4D97-AF65-F5344CB8AC3E}">
        <p14:creationId xmlns:p14="http://schemas.microsoft.com/office/powerpoint/2010/main" val="423398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/>
              <a:t>Thanks for your listening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22" y="1775291"/>
            <a:ext cx="36018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Black Box Test- Test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390"/>
            <a:ext cx="10515600" cy="4351338"/>
          </a:xfrm>
        </p:spPr>
        <p:txBody>
          <a:bodyPr/>
          <a:lstStyle/>
          <a:p>
            <a:r>
              <a:rPr lang="en-US" altLang="en-US" dirty="0" smtClean="0"/>
              <a:t>Test techniques for Black Box Test (Specification-Based) can be: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56" y="2430241"/>
            <a:ext cx="471452" cy="471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9764" y="2481301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Equivalent Partitioning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56" y="3154207"/>
            <a:ext cx="471452" cy="4714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9764" y="3205267"/>
            <a:ext cx="16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Boundary Value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56" y="3857680"/>
            <a:ext cx="471452" cy="4714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9764" y="3896877"/>
            <a:ext cx="308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Decision Table/Pairwise testing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32" y="4561153"/>
            <a:ext cx="471452" cy="471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9764" y="4612213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/>
              <a:t>State Transition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Equivalent Partitioning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58" y="1562014"/>
            <a:ext cx="585772" cy="585772"/>
          </a:xfrm>
        </p:spPr>
      </p:pic>
      <p:sp>
        <p:nvSpPr>
          <p:cNvPr id="6" name="TextBox 5"/>
          <p:cNvSpPr txBox="1"/>
          <p:nvPr/>
        </p:nvSpPr>
        <p:spPr>
          <a:xfrm>
            <a:off x="1493988" y="1616970"/>
            <a:ext cx="100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Take each input condition described in the specification and derive at least two equivalence classes for it.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88" y="2706807"/>
            <a:ext cx="471452" cy="4714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9865" y="2733897"/>
            <a:ext cx="513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One class that satisfies the condition – the valid class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88" y="3898764"/>
            <a:ext cx="471452" cy="471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9865" y="3920076"/>
            <a:ext cx="619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Second class that doesn't satisfy the condition – the invalid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3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034602" y="5563673"/>
            <a:ext cx="1012279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41701" y="5460642"/>
            <a:ext cx="0" cy="24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12935" y="5460642"/>
            <a:ext cx="0" cy="24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33352" y="5460642"/>
            <a:ext cx="0" cy="24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4602" y="5059404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Invalid partition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44694" y="5059404"/>
            <a:ext cx="22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Valid( For 3% interest)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0135" y="505940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Valid( For 5%)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028091" y="5059404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Valid( For 7%)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2369" y="570534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-$0.01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25101" y="570534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$0.00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66530" y="56920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$100.00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41701" y="56924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$100.01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5536" y="570534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$999.99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55846" y="570534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$1000.00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60"/>
            <a:ext cx="1760465" cy="176046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38200" y="1928656"/>
            <a:ext cx="1103612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savings account in a bank earns a different rate of interest depending on the balance in the account.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Tx/>
              <a:buNone/>
            </a:pPr>
            <a:r>
              <a:rPr lang="en-US" alt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a balance in the range $0 up to $100 has a 3% interest rate, a balance over $100 and up to $1000 has a 5% interest rate, and balances of $1000 and over have a 7% interest rate, we would initially identify three valid equivalence partitions and one invalid partition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C008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Value Boundary Analysis</a:t>
            </a: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1094704" y="3438659"/>
            <a:ext cx="9427335" cy="66970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26491" y="2119040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0</a:t>
            </a:r>
            <a:endParaRPr lang="en-US" sz="2200" dirty="0"/>
          </a:p>
        </p:txBody>
      </p:sp>
      <p:sp>
        <p:nvSpPr>
          <p:cNvPr id="10" name="Down Arrow 9"/>
          <p:cNvSpPr/>
          <p:nvPr/>
        </p:nvSpPr>
        <p:spPr>
          <a:xfrm>
            <a:off x="5331854" y="2781837"/>
            <a:ext cx="321971" cy="798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10225825" y="2640169"/>
            <a:ext cx="321971" cy="798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33718" y="2640169"/>
            <a:ext cx="321971" cy="798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3718" y="2119846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Smallest number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93746" y="2119040"/>
            <a:ext cx="1655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Largest number</a:t>
            </a:r>
            <a:endParaRPr lang="en-US" dirty="0"/>
          </a:p>
        </p:txBody>
      </p:sp>
      <p:sp>
        <p:nvSpPr>
          <p:cNvPr id="16" name="Flowchart: Connector 15"/>
          <p:cNvSpPr/>
          <p:nvPr/>
        </p:nvSpPr>
        <p:spPr>
          <a:xfrm>
            <a:off x="545580" y="3039414"/>
            <a:ext cx="1114407" cy="105606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9841556" y="3181082"/>
            <a:ext cx="1114407" cy="105606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4910927" y="3187224"/>
            <a:ext cx="1114407" cy="1056067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0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5160"/>
            <a:ext cx="1760465" cy="176046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7247586" cy="78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52293" y="862885"/>
            <a:ext cx="64093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500" dirty="0">
                <a:latin typeface="Constantia" panose="02030602050306030303" pitchFamily="18" charset="0"/>
              </a:rPr>
              <a:t>C</a:t>
            </a:r>
            <a:r>
              <a:rPr lang="en-US" altLang="en-US" sz="2500" dirty="0" smtClean="0">
                <a:latin typeface="Constantia" panose="02030602050306030303" pitchFamily="18" charset="0"/>
              </a:rPr>
              <a:t>onsider a printer that has an input option of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80" y="3368037"/>
            <a:ext cx="471452" cy="4714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67600" y="3368037"/>
            <a:ext cx="9738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Calibri (Body)"/>
              </a:rPr>
              <a:t>To apply boundary value analysis, we will take the minimum and maximum (boundary) values</a:t>
            </a:r>
          </a:p>
          <a:p>
            <a:r>
              <a:rPr lang="en-US" altLang="en-US" dirty="0" smtClean="0">
                <a:latin typeface="Calibri (Body)"/>
              </a:rPr>
              <a:t> from the valid partition (1 and 99 in this case) together with the number of copies to be made,</a:t>
            </a:r>
          </a:p>
          <a:p>
            <a:r>
              <a:rPr lang="en-US" altLang="en-US" dirty="0" smtClean="0">
                <a:latin typeface="Calibri (Body)"/>
              </a:rPr>
              <a:t> from 1 to 99</a:t>
            </a:r>
            <a:endParaRPr lang="en-US" dirty="0">
              <a:latin typeface="Calibri (Body)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80" y="4768786"/>
            <a:ext cx="471452" cy="471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7600" y="4768786"/>
            <a:ext cx="9841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smtClean="0">
                <a:latin typeface="Calibri (Body)"/>
              </a:rPr>
              <a:t>The first or last value respectively in each of the invalid partitions adjacent to the valid partition </a:t>
            </a:r>
          </a:p>
          <a:p>
            <a:r>
              <a:rPr lang="en-US" altLang="en-US" dirty="0" smtClean="0">
                <a:latin typeface="Calibri (Body)"/>
              </a:rPr>
              <a:t>(0 and 100 in this case). In this example we would have three equivalence partitioning tests</a:t>
            </a:r>
          </a:p>
          <a:p>
            <a:r>
              <a:rPr lang="en-US" altLang="en-US" dirty="0" smtClean="0">
                <a:latin typeface="Calibri (Body)"/>
              </a:rPr>
              <a:t> (one from each of the three partitions) and four boundary value tests</a:t>
            </a: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417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841679"/>
            <a:ext cx="11710001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dirty="0"/>
              <a:t>In a system designed to work out the tax to be paid: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An employee has £4000 of salary tax free. The next £1500 is taxed at 10%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The next £28000 is taxed at 22%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/>
              <a:t>Any further amount is taxed at 40%</a:t>
            </a:r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en-US" sz="2400" b="1" dirty="0" smtClean="0"/>
              <a:t>You</a:t>
            </a:r>
            <a:r>
              <a:rPr lang="en-US" sz="2400" dirty="0" smtClean="0"/>
              <a:t>: To </a:t>
            </a:r>
            <a:r>
              <a:rPr lang="en-US" sz="2400" dirty="0"/>
              <a:t>the nearest whole pound, which of these is a valid Boundary Value Analysis test case?</a:t>
            </a:r>
          </a:p>
          <a:p>
            <a:pPr lvl="2">
              <a:defRPr/>
            </a:pPr>
            <a:r>
              <a:rPr lang="en-US" sz="2400" dirty="0"/>
              <a:t>A. £1500</a:t>
            </a:r>
          </a:p>
          <a:p>
            <a:pPr lvl="2">
              <a:defRPr/>
            </a:pPr>
            <a:r>
              <a:rPr lang="en-US" sz="2400" dirty="0"/>
              <a:t>B. £32001</a:t>
            </a:r>
          </a:p>
          <a:p>
            <a:pPr lvl="2">
              <a:defRPr/>
            </a:pPr>
            <a:r>
              <a:rPr lang="en-US" sz="2400" dirty="0"/>
              <a:t>C. £33501</a:t>
            </a:r>
          </a:p>
          <a:p>
            <a:pPr lvl="2">
              <a:defRPr/>
            </a:pPr>
            <a:r>
              <a:rPr lang="en-US" sz="2400" dirty="0"/>
              <a:t>D. £28000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1380" y="698034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33501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72" y="588822"/>
            <a:ext cx="1935484" cy="106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7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9994" y="2473022"/>
            <a:ext cx="7459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800" dirty="0" smtClean="0"/>
              <a:t>An event is started at January,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to January, 15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. </a:t>
            </a:r>
          </a:p>
          <a:p>
            <a:pPr>
              <a:defRPr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" y="2358339"/>
            <a:ext cx="1935484" cy="1060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1989" y="4250028"/>
            <a:ext cx="7582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You</a:t>
            </a:r>
            <a:r>
              <a:rPr lang="en-US" sz="2800" dirty="0" smtClean="0"/>
              <a:t>: Design test cases by Boundary Values </a:t>
            </a:r>
            <a:r>
              <a:rPr lang="en-US" sz="2800" dirty="0" err="1" smtClean="0"/>
              <a:t>Analysic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391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1238</Words>
  <Application>Microsoft Office PowerPoint</Application>
  <PresentationFormat>Widescreen</PresentationFormat>
  <Paragraphs>208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Arial</vt:lpstr>
      <vt:lpstr>Calibri</vt:lpstr>
      <vt:lpstr>Calibri (Body)</vt:lpstr>
      <vt:lpstr>Calibri Light</vt:lpstr>
      <vt:lpstr>Constantia</vt:lpstr>
      <vt:lpstr>Monotype Sorts</vt:lpstr>
      <vt:lpstr>Times New Roman</vt:lpstr>
      <vt:lpstr>Wingdings</vt:lpstr>
      <vt:lpstr>Wingdings 2</vt:lpstr>
      <vt:lpstr>Office Theme</vt:lpstr>
      <vt:lpstr>Microsoft Word Document</vt:lpstr>
      <vt:lpstr>Test Design Techniques</vt:lpstr>
      <vt:lpstr>Agenda</vt:lpstr>
      <vt:lpstr>Black Box Test- Test Techniques</vt:lpstr>
      <vt:lpstr>Equivalent Partitioning</vt:lpstr>
      <vt:lpstr>PowerPoint Presentation</vt:lpstr>
      <vt:lpstr>Value Boundary Analysis</vt:lpstr>
      <vt:lpstr>PowerPoint Presentation</vt:lpstr>
      <vt:lpstr>PowerPoint Presentation</vt:lpstr>
      <vt:lpstr>PowerPoint Presentation</vt:lpstr>
      <vt:lpstr>Quick question: Why Both EP and BVA?</vt:lpstr>
      <vt:lpstr>Decision Table</vt:lpstr>
      <vt:lpstr>PowerPoint Presentation</vt:lpstr>
      <vt:lpstr>Step 1: Analyse and list All Stub Conditions (Causes)</vt:lpstr>
      <vt:lpstr>Step 2: Calculate combinations</vt:lpstr>
      <vt:lpstr>Step 3: Place all of the Combinations into the Table</vt:lpstr>
      <vt:lpstr>Step 4: Reduce combinations</vt:lpstr>
      <vt:lpstr>Step 5: Create test cases</vt:lpstr>
      <vt:lpstr>PowerPoint Presentation</vt:lpstr>
      <vt:lpstr>Stage Transition Testing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Design Techniques</dc:title>
  <dc:creator>Note</dc:creator>
  <cp:lastModifiedBy>HaCao</cp:lastModifiedBy>
  <cp:revision>115</cp:revision>
  <dcterms:created xsi:type="dcterms:W3CDTF">2018-01-13T11:06:38Z</dcterms:created>
  <dcterms:modified xsi:type="dcterms:W3CDTF">2018-01-20T03:31:51Z</dcterms:modified>
</cp:coreProperties>
</file>