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2" r:id="rId6"/>
    <p:sldId id="260" r:id="rId7"/>
    <p:sldId id="261" r:id="rId8"/>
    <p:sldId id="262" r:id="rId9"/>
    <p:sldId id="279" r:id="rId10"/>
    <p:sldId id="269" r:id="rId11"/>
    <p:sldId id="273" r:id="rId12"/>
    <p:sldId id="274" r:id="rId13"/>
    <p:sldId id="280" r:id="rId14"/>
    <p:sldId id="281" r:id="rId15"/>
    <p:sldId id="282" r:id="rId16"/>
    <p:sldId id="283" r:id="rId17"/>
    <p:sldId id="277" r:id="rId18"/>
    <p:sldId id="27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u Ha (FSU1.BU26)" initials="NTH(" lastIdx="1" clrIdx="0">
    <p:extLst>
      <p:ext uri="{19B8F6BF-5375-455C-9EA6-DF929625EA0E}">
        <p15:presenceInfo xmlns:p15="http://schemas.microsoft.com/office/powerpoint/2012/main" userId="S-1-5-21-1078879581-106171156-1039276024-90856" providerId="AD"/>
      </p:ext>
    </p:extLst>
  </p:cmAuthor>
  <p:cmAuthor id="2" name="Note" initials="N" lastIdx="1" clrIdx="1">
    <p:extLst>
      <p:ext uri="{19B8F6BF-5375-455C-9EA6-DF929625EA0E}">
        <p15:presenceInfo xmlns:p15="http://schemas.microsoft.com/office/powerpoint/2012/main" userId="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1-16T19:39:41.49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A9729-53E0-49C4-96A5-C11DBE19CB0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3354-0BDE-4655-AA09-714FC48F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83354-0BDE-4655-AA09-714FC48F13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83354-0BDE-4655-AA09-714FC48F13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83354-0BDE-4655-AA09-714FC48F13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E2FA-2809-4270-B565-AF769FAFB94C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76F8-1DF3-455D-A8FC-6C6D7D57B616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A06C-534C-4E08-A5FB-0B1C423297A6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3DEB-861A-46EF-AA41-BEB2E2CBB7BB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3361-C3E1-4119-A92B-D03D276DEF01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5BA6-0CB5-4517-8098-B1437816EE13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C729-0B33-4A55-B0E0-6D280074CEDD}" type="datetime1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59D3-DE8E-47D7-9F0B-2DD655380801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0E2-C293-42D8-8868-4268383DD512}" type="datetime1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3FA-0496-4D95-8DFE-CF9CEB3A0DC0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AE09-3179-436C-BE1E-BDD6860290AF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7709-E778-498B-8026-CA741C439279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0898-926F-4B96-8858-82658AA3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2635" y="690523"/>
            <a:ext cx="1674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Summary</a:t>
            </a:r>
            <a:endParaRPr lang="en-US" sz="3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49257" y="1930400"/>
            <a:ext cx="0" cy="259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821" y="2085646"/>
            <a:ext cx="24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Functional Requirement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5056" y="2089331"/>
            <a:ext cx="290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Non-functional Requirement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4769" y="2646957"/>
            <a:ext cx="25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 the system shall </a:t>
            </a:r>
            <a:r>
              <a:rPr lang="en-US" u="sng" dirty="0"/>
              <a:t>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24769" y="3321860"/>
            <a:ext cx="226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What</a:t>
            </a:r>
            <a:r>
              <a:rPr lang="en-US" dirty="0"/>
              <a:t> the system does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4769" y="406415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things it should </a:t>
            </a:r>
            <a:r>
              <a:rPr lang="en-US" u="sng" dirty="0"/>
              <a:t>do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4819" y="2646957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system shall </a:t>
            </a:r>
            <a:r>
              <a:rPr lang="en-US" u="sng" dirty="0"/>
              <a:t>be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03221" y="3321860"/>
            <a:ext cx="285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How well </a:t>
            </a:r>
            <a:r>
              <a:rPr lang="en-US" dirty="0"/>
              <a:t>the system  does 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829" y="4283948"/>
            <a:ext cx="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03221" y="4064152"/>
            <a:ext cx="31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 of </a:t>
            </a:r>
            <a:r>
              <a:rPr lang="en-US" u="sng" dirty="0"/>
              <a:t>how</a:t>
            </a:r>
            <a:r>
              <a:rPr lang="en-US" dirty="0"/>
              <a:t> it does it</a:t>
            </a:r>
          </a:p>
        </p:txBody>
      </p:sp>
    </p:spTree>
    <p:extLst>
      <p:ext uri="{BB962C8B-B14F-4D97-AF65-F5344CB8AC3E}">
        <p14:creationId xmlns:p14="http://schemas.microsoft.com/office/powerpoint/2010/main" val="21512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579824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Issues while analyzing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1" y="1295401"/>
            <a:ext cx="10715624" cy="466158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1850" y="2057400"/>
            <a:ext cx="15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Issues of scope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4250" y="3076575"/>
            <a:ext cx="24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Issues of understanding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276725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Issues of volatility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7" y="3178572"/>
            <a:ext cx="2384028" cy="238402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677297" y="2426732"/>
            <a:ext cx="648318" cy="10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22141" y="3445907"/>
            <a:ext cx="402109" cy="21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46854" y="4514335"/>
            <a:ext cx="453081" cy="13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4752" y="7011005"/>
            <a:ext cx="126150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Arial" charset="0"/>
              </a:rPr>
              <a:t>Issues of scope</a:t>
            </a:r>
          </a:p>
          <a:p>
            <a:pPr lvl="1"/>
            <a:r>
              <a:rPr lang="en-US" sz="2000" dirty="0">
                <a:cs typeface="Arial" charset="0"/>
              </a:rPr>
              <a:t>The boundary of the system is ill-defined</a:t>
            </a:r>
          </a:p>
          <a:p>
            <a:pPr lvl="1"/>
            <a:r>
              <a:rPr lang="en-US" sz="2000" dirty="0">
                <a:cs typeface="Arial" charset="0"/>
              </a:rPr>
              <a:t>The customers/users specify unnecessary technical detail that may confuse overall system objectives</a:t>
            </a:r>
          </a:p>
          <a:p>
            <a:r>
              <a:rPr lang="en-US" sz="2000" dirty="0">
                <a:cs typeface="Arial" charset="0"/>
              </a:rPr>
              <a:t>Issues of understanding</a:t>
            </a:r>
          </a:p>
          <a:p>
            <a:pPr lvl="1"/>
            <a:r>
              <a:rPr lang="en-US" sz="2000" dirty="0">
                <a:cs typeface="Arial" charset="0"/>
              </a:rPr>
              <a:t>The customers/users are not completely sure of what is needed</a:t>
            </a:r>
          </a:p>
          <a:p>
            <a:pPr lvl="1"/>
            <a:r>
              <a:rPr lang="en-US" sz="2000" dirty="0">
                <a:cs typeface="Arial" charset="0"/>
              </a:rPr>
              <a:t>Have a poor understanding of the capabilities and limitations of their computing environment</a:t>
            </a:r>
          </a:p>
          <a:p>
            <a:pPr lvl="1"/>
            <a:r>
              <a:rPr lang="en-US" sz="2000" dirty="0">
                <a:cs typeface="Arial" charset="0"/>
              </a:rPr>
              <a:t>Don’t have a full understanding of the problem domain, have trouble communicating needs to the system </a:t>
            </a:r>
            <a:r>
              <a:rPr lang="en-US" sz="2000" dirty="0" smtClean="0">
                <a:cs typeface="Arial" charset="0"/>
              </a:rPr>
              <a:t>engineer</a:t>
            </a:r>
          </a:p>
          <a:p>
            <a:pPr lvl="1"/>
            <a:r>
              <a:rPr lang="en-US" sz="2000" dirty="0" smtClean="0">
                <a:cs typeface="Arial" charset="0"/>
              </a:rPr>
              <a:t>Omit </a:t>
            </a:r>
            <a:r>
              <a:rPr lang="en-US" sz="2000" dirty="0">
                <a:cs typeface="Arial" charset="0"/>
              </a:rPr>
              <a:t>information that is believed to be “obvious” </a:t>
            </a:r>
          </a:p>
          <a:p>
            <a:pPr lvl="1"/>
            <a:r>
              <a:rPr lang="en-US" sz="2000" dirty="0">
                <a:cs typeface="Arial" charset="0"/>
              </a:rPr>
              <a:t>Specify requirements that conflict with the needs of other customers/users</a:t>
            </a:r>
          </a:p>
          <a:p>
            <a:pPr lvl="1"/>
            <a:r>
              <a:rPr lang="en-US" sz="2000" dirty="0">
                <a:cs typeface="Arial" charset="0"/>
              </a:rPr>
              <a:t>Specify requirements that are ambiguous or un-testable.</a:t>
            </a:r>
          </a:p>
          <a:p>
            <a:r>
              <a:rPr lang="en-US" sz="2000" dirty="0">
                <a:cs typeface="Arial" charset="0"/>
              </a:rPr>
              <a:t>Issues of volatility</a:t>
            </a:r>
          </a:p>
          <a:p>
            <a:pPr lvl="1"/>
            <a:r>
              <a:rPr lang="en-US" sz="2000" dirty="0">
                <a:cs typeface="Arial" charset="0"/>
              </a:rPr>
              <a:t>The requirements change over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7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341609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How to clarify requirement?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325" y="1638300"/>
            <a:ext cx="860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PM/TL/BA present the </a:t>
            </a:r>
            <a:r>
              <a:rPr lang="en-US" dirty="0"/>
              <a:t>SRS ( Software Requirement Specification) </a:t>
            </a:r>
            <a:r>
              <a:rPr lang="en-US" dirty="0" smtClean="0"/>
              <a:t>to members in the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8325" y="2350531"/>
            <a:ext cx="24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Issues of understanding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8325" y="3124200"/>
            <a:ext cx="472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study related materials: Top-down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6" y="1433361"/>
            <a:ext cx="466833" cy="654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8325" y="3924005"/>
            <a:ext cx="32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Clarify unclear item(s) using Q&amp;A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8325" y="4683680"/>
            <a:ext cx="28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 with other members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8325" y="5450566"/>
            <a:ext cx="219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 the PM/TL/BA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3" y="2172011"/>
            <a:ext cx="508034" cy="7799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55" y="3040314"/>
            <a:ext cx="500174" cy="691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55" y="3846955"/>
            <a:ext cx="525362" cy="6328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05" y="4575567"/>
            <a:ext cx="440204" cy="6322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7" y="5292719"/>
            <a:ext cx="456172" cy="6227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0848" y="7014943"/>
            <a:ext cx="41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Explain: the meaning of these items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225" y="1949737"/>
            <a:ext cx="912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requirement</a:t>
            </a:r>
            <a:r>
              <a:rPr lang="en-US" dirty="0" smtClean="0"/>
              <a:t>: </a:t>
            </a:r>
            <a:r>
              <a:rPr lang="en-US" dirty="0"/>
              <a:t>Use Case Diagram: a diagram that depicts the interactions between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system and external systems and users.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1782" y="3103810"/>
            <a:ext cx="520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Functional Requirement</a:t>
            </a:r>
            <a:r>
              <a:rPr lang="en-US" sz="2000" dirty="0"/>
              <a:t>: </a:t>
            </a:r>
            <a:r>
              <a:rPr lang="en-US" dirty="0"/>
              <a:t>use case/function details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1225" y="4257298"/>
            <a:ext cx="543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Non-functional Requirement</a:t>
            </a:r>
            <a:r>
              <a:rPr lang="en-US" dirty="0"/>
              <a:t>: </a:t>
            </a:r>
            <a:r>
              <a:rPr lang="en-US" sz="1600" dirty="0"/>
              <a:t>ex. Performance requirement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1225" y="5346976"/>
            <a:ext cx="324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Requirement</a:t>
            </a:r>
            <a:r>
              <a:rPr lang="en-US" dirty="0"/>
              <a:t>: </a:t>
            </a:r>
            <a:r>
              <a:rPr lang="en-US" sz="1600" dirty="0"/>
              <a:t>ex. UI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981" y="668789"/>
            <a:ext cx="3586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Top-Down Approach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8" y="1627281"/>
            <a:ext cx="889346" cy="968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8" y="2574666"/>
            <a:ext cx="889346" cy="9687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81" y="3611543"/>
            <a:ext cx="889346" cy="968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81" y="4716333"/>
            <a:ext cx="889346" cy="9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981" y="668789"/>
            <a:ext cx="3177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Case Diagram</a:t>
            </a:r>
          </a:p>
        </p:txBody>
      </p:sp>
      <p:pic>
        <p:nvPicPr>
          <p:cNvPr id="17" name="Picture 4" descr="whi74173_071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9525" y="1439258"/>
            <a:ext cx="63094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5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981" y="668789"/>
            <a:ext cx="453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Case/Function Details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927" y="16121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Purpose: </a:t>
            </a:r>
            <a:r>
              <a:rPr lang="en-US" i="1" dirty="0" smtClean="0"/>
              <a:t>Brief </a:t>
            </a:r>
            <a:r>
              <a:rPr lang="en-US" i="1" u="sng" dirty="0" smtClean="0"/>
              <a:t>overview</a:t>
            </a:r>
            <a:r>
              <a:rPr lang="en-US" i="1" dirty="0" smtClean="0"/>
              <a:t> of the use case, describing the main idea</a:t>
            </a:r>
            <a:endParaRPr lang="en-US" dirty="0" smtClean="0"/>
          </a:p>
          <a:p>
            <a:pPr algn="l"/>
            <a:r>
              <a:rPr lang="en-US" dirty="0" smtClean="0"/>
              <a:t>Actor: </a:t>
            </a:r>
            <a:r>
              <a:rPr lang="en-US" i="1" dirty="0" smtClean="0"/>
              <a:t>Someone that </a:t>
            </a:r>
            <a:r>
              <a:rPr lang="en-US" i="1" u="sng" dirty="0" smtClean="0"/>
              <a:t>interacts</a:t>
            </a:r>
            <a:r>
              <a:rPr lang="en-US" i="1" dirty="0" smtClean="0"/>
              <a:t> with the use case</a:t>
            </a:r>
            <a:endParaRPr lang="en-US" dirty="0" smtClean="0"/>
          </a:p>
          <a:p>
            <a:pPr algn="l"/>
            <a:r>
              <a:rPr lang="en-US" dirty="0" smtClean="0"/>
              <a:t>Pre-condition: </a:t>
            </a:r>
            <a:r>
              <a:rPr lang="en-US" i="1" dirty="0" smtClean="0">
                <a:solidFill>
                  <a:schemeClr val="dk1"/>
                </a:solidFill>
              </a:rPr>
              <a:t>State(s) the system can be in </a:t>
            </a:r>
            <a:r>
              <a:rPr lang="en-US" i="1" u="sng" dirty="0" smtClean="0">
                <a:solidFill>
                  <a:schemeClr val="dk1"/>
                </a:solidFill>
              </a:rPr>
              <a:t>before</a:t>
            </a:r>
            <a:r>
              <a:rPr lang="en-US" i="1" dirty="0" smtClean="0">
                <a:solidFill>
                  <a:schemeClr val="dk1"/>
                </a:solidFill>
              </a:rPr>
              <a:t> the use case starts</a:t>
            </a:r>
            <a:endParaRPr lang="en-US" dirty="0" smtClean="0"/>
          </a:p>
          <a:p>
            <a:pPr algn="l"/>
            <a:r>
              <a:rPr lang="en-US" dirty="0" smtClean="0"/>
              <a:t>Trigger: </a:t>
            </a:r>
            <a:r>
              <a:rPr lang="en-US" i="1" dirty="0" smtClean="0"/>
              <a:t>Event that causes the use case to be </a:t>
            </a:r>
            <a:r>
              <a:rPr lang="en-US" i="1" u="sng" dirty="0" smtClean="0"/>
              <a:t>initiated</a:t>
            </a:r>
            <a:endParaRPr lang="en-US" dirty="0" smtClean="0"/>
          </a:p>
          <a:p>
            <a:pPr algn="l"/>
            <a:r>
              <a:rPr lang="en-US" dirty="0" smtClean="0"/>
              <a:t>Basic Flow: </a:t>
            </a:r>
            <a:r>
              <a:rPr lang="en-US" i="1" dirty="0" smtClean="0"/>
              <a:t>what happens and in what order when all is </a:t>
            </a:r>
            <a:r>
              <a:rPr lang="en-US" i="1" u="sng" dirty="0" smtClean="0"/>
              <a:t>well</a:t>
            </a:r>
          </a:p>
          <a:p>
            <a:pPr algn="l"/>
            <a:r>
              <a:rPr lang="en-US" dirty="0" smtClean="0"/>
              <a:t>Alternative Flow: </a:t>
            </a:r>
            <a:r>
              <a:rPr lang="en-US" i="1" dirty="0" smtClean="0"/>
              <a:t>what happens and in what order when something goes </a:t>
            </a:r>
            <a:r>
              <a:rPr lang="en-US" i="1" u="sng" dirty="0" smtClean="0"/>
              <a:t>wrong</a:t>
            </a:r>
          </a:p>
          <a:p>
            <a:pPr algn="l"/>
            <a:r>
              <a:rPr lang="en-US" dirty="0" smtClean="0"/>
              <a:t>Post-condition: </a:t>
            </a:r>
            <a:r>
              <a:rPr lang="en-US" i="1" dirty="0" smtClean="0">
                <a:solidFill>
                  <a:schemeClr val="dk1"/>
                </a:solidFill>
              </a:rPr>
              <a:t>State(s) the system can be in </a:t>
            </a:r>
            <a:r>
              <a:rPr lang="en-US" i="1" u="sng" dirty="0" smtClean="0">
                <a:solidFill>
                  <a:schemeClr val="dk1"/>
                </a:solidFill>
              </a:rPr>
              <a:t>after </a:t>
            </a:r>
            <a:r>
              <a:rPr lang="en-US" i="1" dirty="0" smtClean="0">
                <a:solidFill>
                  <a:schemeClr val="dk1"/>
                </a:solidFill>
              </a:rPr>
              <a:t>the use case finishes</a:t>
            </a:r>
            <a:endParaRPr lang="en-US" dirty="0" smtClean="0"/>
          </a:p>
          <a:p>
            <a:pPr algn="l"/>
            <a:r>
              <a:rPr lang="en-US" dirty="0" smtClean="0"/>
              <a:t>Business Rule: </a:t>
            </a:r>
            <a:r>
              <a:rPr lang="en-US" i="1" dirty="0" smtClean="0">
                <a:solidFill>
                  <a:schemeClr val="dk1"/>
                </a:solidFill>
              </a:rPr>
              <a:t>defines or constrains some </a:t>
            </a:r>
            <a:r>
              <a:rPr lang="en-US" i="1" u="sng" dirty="0" smtClean="0">
                <a:solidFill>
                  <a:schemeClr val="dk1"/>
                </a:solidFill>
              </a:rPr>
              <a:t>aspect</a:t>
            </a:r>
            <a:r>
              <a:rPr lang="en-US" i="1" dirty="0" smtClean="0">
                <a:solidFill>
                  <a:schemeClr val="dk1"/>
                </a:solidFill>
              </a:rPr>
              <a:t> of business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981" y="668789"/>
            <a:ext cx="5707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Clarify unclear item(s) using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5007" y="1674254"/>
            <a:ext cx="540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Q&amp;A?</a:t>
            </a:r>
          </a:p>
          <a:p>
            <a:pPr lvl="1"/>
            <a:r>
              <a:rPr lang="en-US" dirty="0"/>
              <a:t>Problems of understanding</a:t>
            </a:r>
          </a:p>
          <a:p>
            <a:pPr lvl="1"/>
            <a:r>
              <a:rPr lang="en-US" dirty="0"/>
              <a:t>Want for knowledge, must be ask</a:t>
            </a:r>
          </a:p>
          <a:p>
            <a:endParaRPr lang="en-US" dirty="0"/>
          </a:p>
        </p:txBody>
      </p:sp>
      <p:pic>
        <p:nvPicPr>
          <p:cNvPr id="9" name="Picture 2" descr="SaxeEleph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552" y="2773643"/>
            <a:ext cx="3657600" cy="2133600"/>
          </a:xfrm>
          <a:prstGeom prst="rect">
            <a:avLst/>
          </a:prstGeom>
          <a:noFill/>
        </p:spPr>
      </p:pic>
      <p:pic>
        <p:nvPicPr>
          <p:cNvPr id="10" name="Picture 1" descr="AfricanElepha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707" y="2752585"/>
            <a:ext cx="3200400" cy="2154658"/>
          </a:xfrm>
          <a:prstGeom prst="rect">
            <a:avLst/>
          </a:prstGeom>
          <a:noFill/>
        </p:spPr>
      </p:pic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710707" y="3735667"/>
            <a:ext cx="609600" cy="342900"/>
          </a:xfrm>
          <a:prstGeom prst="rightArrow">
            <a:avLst>
              <a:gd name="adj1" fmla="val 50000"/>
              <a:gd name="adj2" fmla="val 44444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4101" y="6825803"/>
            <a:ext cx="158974" cy="40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09093" y="6952863"/>
            <a:ext cx="15634408" cy="5713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make Q&amp;A effectively?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Identify the issue: unclear, get for more information, etc.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Check in all documents that customer supplied to make sure your question has not solved;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With technical question, check your team /group/company or ask “Google” to solve it before asking out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Give the cross-reference clearly, completely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Attach sample screen, demo, give your suggestions if any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Convert questions to Y/N or multiple-choice types if possible</a:t>
            </a:r>
          </a:p>
          <a:p>
            <a:pPr lvl="1"/>
            <a:r>
              <a:rPr lang="en-US" sz="2200" dirty="0"/>
              <a:t>In Q&amp;A, give deadline that you want to receive the answer. It there is no answer until the deadline, what is impact?</a:t>
            </a:r>
          </a:p>
          <a:p>
            <a:pPr lvl="1"/>
            <a:r>
              <a:rPr lang="en-US" sz="2200" dirty="0"/>
              <a:t>Take the receiver to re-read the question before </a:t>
            </a:r>
            <a:r>
              <a:rPr lang="en-US" sz="2200" dirty="0" smtClean="0"/>
              <a:t>sending</a:t>
            </a:r>
          </a:p>
          <a:p>
            <a:pPr>
              <a:spcBef>
                <a:spcPts val="300"/>
              </a:spcBef>
            </a:pPr>
            <a:r>
              <a:rPr lang="en-US" dirty="0"/>
              <a:t>Q&amp;A focus: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Question for idea conveyed by words like: maybe, generally, etc.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What is the TBDs - </a:t>
            </a:r>
            <a:r>
              <a:rPr lang="en-US" dirty="0"/>
              <a:t>Ask PL to remove all TBDs before handling to you for designing or coding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Conflict between requirements. Read the requirement matrix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Don’t make assumptions, just ask your PM, PL</a:t>
            </a:r>
            <a:r>
              <a:rPr lang="en-GB" dirty="0"/>
              <a:t> or BA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/>
              <a:t>Follow up the Q&amp;A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Track the discussion history for easier following up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If your question has not been replied or impacts to your task must be report to your PM, BA, or TL immediately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Keep in mind your manager/customer are very busy. So it is necessary to remind them about your pending issues daily, weekly. If not, your task will be impacted</a:t>
            </a:r>
          </a:p>
        </p:txBody>
      </p:sp>
    </p:spTree>
    <p:extLst>
      <p:ext uri="{BB962C8B-B14F-4D97-AF65-F5344CB8AC3E}">
        <p14:creationId xmlns:p14="http://schemas.microsoft.com/office/powerpoint/2010/main" val="42680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1" y="1295401"/>
            <a:ext cx="10715624" cy="4661586"/>
          </a:xfrm>
        </p:spPr>
        <p:txBody>
          <a:bodyPr>
            <a:normAutofit lnSpcReduction="10000"/>
          </a:bodyPr>
          <a:lstStyle/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 smtClean="0">
              <a:cs typeface="Arial" charset="0"/>
            </a:endParaRPr>
          </a:p>
          <a:p>
            <a:pPr lvl="1" algn="l"/>
            <a:endParaRPr lang="en-GB" dirty="0">
              <a:cs typeface="Arial" charset="0"/>
            </a:endParaRPr>
          </a:p>
          <a:p>
            <a:pPr lvl="1" algn="l"/>
            <a:endParaRPr lang="en-GB" dirty="0">
              <a:cs typeface="Arial" charset="0"/>
            </a:endParaRPr>
          </a:p>
          <a:p>
            <a:pPr lvl="1" algn="l"/>
            <a:endParaRPr lang="en-GB" dirty="0">
              <a:cs typeface="Arial" charset="0"/>
            </a:endParaRPr>
          </a:p>
          <a:p>
            <a:pPr lvl="1" algn="l"/>
            <a:endParaRPr lang="en-GB" b="1" dirty="0" smtClean="0">
              <a:cs typeface="Arial" charset="0"/>
            </a:endParaRPr>
          </a:p>
          <a:p>
            <a:pPr lvl="1" algn="l"/>
            <a:endParaRPr lang="en-GB" b="1" dirty="0">
              <a:cs typeface="Arial" charset="0"/>
            </a:endParaRPr>
          </a:p>
          <a:p>
            <a:pPr lvl="1" algn="l"/>
            <a:r>
              <a:rPr lang="en-GB" b="1" dirty="0" smtClean="0">
                <a:cs typeface="Arial" charset="0"/>
              </a:rPr>
              <a:t>Quick question</a:t>
            </a:r>
            <a:r>
              <a:rPr lang="en-GB" dirty="0" smtClean="0">
                <a:cs typeface="Arial" charset="0"/>
              </a:rPr>
              <a:t>: Who need to be the clearest person in requirement? Why?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975" y="447675"/>
            <a:ext cx="526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Resource related to requirement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15" y="1277541"/>
            <a:ext cx="319860" cy="319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9" y="1726505"/>
            <a:ext cx="319860" cy="319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7" y="2171346"/>
            <a:ext cx="319860" cy="319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06" y="2602450"/>
            <a:ext cx="319860" cy="319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9" y="3027311"/>
            <a:ext cx="319860" cy="319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1" y="3466264"/>
            <a:ext cx="319860" cy="3198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98" y="3885271"/>
            <a:ext cx="319860" cy="3198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98" y="4302377"/>
            <a:ext cx="319860" cy="319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155" y="4302377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7155" y="3933045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Trade unions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154" y="3530515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Domain experts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7115" y="3088673"/>
            <a:ext cx="210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Operation engineers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34175" y="2674172"/>
            <a:ext cx="292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Customers of your customers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27237" y="2212843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Owners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34175" y="1765292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Managers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16566" y="1323450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cs typeface="Arial" charset="0"/>
              </a:rPr>
              <a:t>End-users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1" y="1295401"/>
            <a:ext cx="7872283" cy="466158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need a web page to show our products. </a:t>
            </a:r>
          </a:p>
          <a:p>
            <a:pPr algn="l"/>
            <a:r>
              <a:rPr lang="en-US" dirty="0" smtClean="0"/>
              <a:t>It can be divided into many pages when we have a lot of products. </a:t>
            </a:r>
          </a:p>
          <a:p>
            <a:pPr algn="l"/>
            <a:r>
              <a:rPr lang="en-US" dirty="0" smtClean="0"/>
              <a:t>Every product has information as: An image, Product ID, Product name, Price, Status. </a:t>
            </a:r>
          </a:p>
          <a:p>
            <a:pPr algn="l"/>
            <a:r>
              <a:rPr lang="en-US" dirty="0" smtClean="0"/>
              <a:t>User can click on every product and a popup will be showed with more detail about the product. 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Your team</a:t>
            </a:r>
            <a:r>
              <a:rPr lang="en-US" dirty="0" smtClean="0"/>
              <a:t>: you have to make questions to customer to clarify the above requirement so that you can build a web page as customer’s needs.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991" y="451232"/>
            <a:ext cx="5328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Corner for you</a:t>
            </a:r>
            <a:r>
              <a:rPr lang="en-US" dirty="0" smtClean="0"/>
              <a:t>:  Clarify requirement by Q &amp;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003" y="6930510"/>
            <a:ext cx="719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student will divide into many small team(5 students) to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35" y="475342"/>
            <a:ext cx="4681694" cy="56558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0683" y="948422"/>
            <a:ext cx="4010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Thanks for your listening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654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350" y="381318"/>
            <a:ext cx="9144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" y="1570039"/>
            <a:ext cx="7334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8" y="2249491"/>
            <a:ext cx="771525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8" y="3035447"/>
            <a:ext cx="666750" cy="77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1" y="3597555"/>
            <a:ext cx="834822" cy="834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1" y="4340328"/>
            <a:ext cx="784122" cy="784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8" y="5191125"/>
            <a:ext cx="657225" cy="767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5925" y="1752085"/>
            <a:ext cx="22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requirement?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6977" y="3162639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of requirement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6977" y="2448503"/>
            <a:ext cx="40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have to analyze requirement?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6978" y="3814391"/>
            <a:ext cx="346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Issues while analyzing requirement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85925" y="4507022"/>
            <a:ext cx="282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clarify requirement?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66978" y="5265826"/>
            <a:ext cx="333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</a:t>
            </a:r>
            <a:r>
              <a:rPr lang="en-US" dirty="0" smtClean="0"/>
              <a:t>related to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380958"/>
            <a:ext cx="9144000" cy="871194"/>
          </a:xfrm>
        </p:spPr>
        <p:txBody>
          <a:bodyPr>
            <a:normAutofit fontScale="90000"/>
          </a:bodyPr>
          <a:lstStyle/>
          <a:p>
            <a:r>
              <a:rPr lang="en-US" smtClean="0"/>
              <a:t>What is requirement?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195"/>
            <a:ext cx="9144000" cy="3865605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17" y="3435179"/>
            <a:ext cx="1178011" cy="1178011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565424" y="2854411"/>
            <a:ext cx="1911179" cy="1161535"/>
          </a:xfrm>
          <a:prstGeom prst="cloudCallout">
            <a:avLst>
              <a:gd name="adj1" fmla="val -118110"/>
              <a:gd name="adj2" fmla="val 60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</a:p>
          <a:p>
            <a:pPr algn="ctr"/>
            <a:r>
              <a:rPr lang="en-US" dirty="0" smtClean="0"/>
              <a:t>service</a:t>
            </a:r>
          </a:p>
          <a:p>
            <a:pPr algn="ctr"/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1989440" y="3076834"/>
            <a:ext cx="1911179" cy="1161535"/>
          </a:xfrm>
          <a:prstGeom prst="cloudCallout">
            <a:avLst>
              <a:gd name="adj1" fmla="val 115510"/>
              <a:gd name="adj2" fmla="val 39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statement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829432" y="1392195"/>
            <a:ext cx="1911179" cy="1161535"/>
          </a:xfrm>
          <a:prstGeom prst="cloudCallout">
            <a:avLst>
              <a:gd name="adj1" fmla="val -1301"/>
              <a:gd name="adj2" fmla="val 115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constraint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0896" y="7388352"/>
            <a:ext cx="1149853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IN" sz="2100" i="1" dirty="0"/>
              <a:t>A requirement is a </a:t>
            </a:r>
            <a:r>
              <a:rPr lang="en-IN" sz="2100" i="1" u="sng" dirty="0"/>
              <a:t>statement</a:t>
            </a:r>
            <a:r>
              <a:rPr lang="en-IN" sz="2100" i="1" dirty="0"/>
              <a:t>…</a:t>
            </a:r>
            <a:r>
              <a:rPr lang="en-IN" sz="2100" dirty="0"/>
              <a:t>: this means that each requirement is a relatively short and </a:t>
            </a:r>
            <a:endParaRPr lang="en-IN" sz="2100" dirty="0" smtClean="0"/>
          </a:p>
          <a:p>
            <a:pPr lvl="2"/>
            <a:r>
              <a:rPr lang="en-IN" sz="2100" dirty="0" smtClean="0"/>
              <a:t>concise </a:t>
            </a:r>
            <a:r>
              <a:rPr lang="en-IN" sz="2100" dirty="0"/>
              <a:t>piece of information, expressed as a fact. It can be written as a sentence or can be </a:t>
            </a:r>
            <a:endParaRPr lang="en-IN" sz="2100" dirty="0" smtClean="0"/>
          </a:p>
          <a:p>
            <a:pPr lvl="2"/>
            <a:r>
              <a:rPr lang="en-IN" sz="2100" dirty="0" smtClean="0"/>
              <a:t>expressed </a:t>
            </a:r>
            <a:r>
              <a:rPr lang="en-IN" sz="2100" dirty="0"/>
              <a:t>using some kind of diagram. We will call a collection of requirements a </a:t>
            </a:r>
            <a:r>
              <a:rPr lang="en-IN" sz="2100" dirty="0" smtClean="0"/>
              <a:t>requirements</a:t>
            </a:r>
          </a:p>
          <a:p>
            <a:pPr lvl="2"/>
            <a:r>
              <a:rPr lang="en-IN" sz="2100" dirty="0" smtClean="0"/>
              <a:t> </a:t>
            </a:r>
            <a:r>
              <a:rPr lang="en-IN" sz="2100" dirty="0"/>
              <a:t>document.</a:t>
            </a:r>
          </a:p>
          <a:p>
            <a:pPr lvl="2">
              <a:buFont typeface="Arial" pitchFamily="34" charset="0"/>
              <a:buChar char="•"/>
            </a:pPr>
            <a:r>
              <a:rPr lang="en-IN" sz="2100" dirty="0"/>
              <a:t> </a:t>
            </a:r>
            <a:r>
              <a:rPr lang="en-IN" sz="2100" i="1" dirty="0"/>
              <a:t>…an </a:t>
            </a:r>
            <a:r>
              <a:rPr lang="en-IN" sz="2100" i="1" u="sng" dirty="0"/>
              <a:t>service</a:t>
            </a:r>
            <a:r>
              <a:rPr lang="en-IN" sz="2100" i="1" dirty="0"/>
              <a:t> of what the proposed system must do…</a:t>
            </a:r>
            <a:r>
              <a:rPr lang="en-IN" sz="2100" dirty="0"/>
              <a:t>: most requirements say something </a:t>
            </a:r>
            <a:r>
              <a:rPr lang="en-IN" sz="2100" dirty="0" smtClean="0"/>
              <a:t>about</a:t>
            </a:r>
          </a:p>
          <a:p>
            <a:pPr lvl="2"/>
            <a:r>
              <a:rPr lang="en-IN" sz="2100" dirty="0" smtClean="0"/>
              <a:t> </a:t>
            </a:r>
            <a:r>
              <a:rPr lang="en-IN" sz="2100" dirty="0"/>
              <a:t>the tasks the system is supposed to accomplish. They do not describe the domain.</a:t>
            </a:r>
          </a:p>
          <a:p>
            <a:pPr lvl="2">
              <a:buFont typeface="Arial" pitchFamily="34" charset="0"/>
              <a:buChar char="•"/>
            </a:pPr>
            <a:r>
              <a:rPr lang="en-IN" sz="2100" dirty="0"/>
              <a:t> …</a:t>
            </a:r>
            <a:r>
              <a:rPr lang="en-IN" sz="2100" i="1" dirty="0"/>
              <a:t>a </a:t>
            </a:r>
            <a:r>
              <a:rPr lang="en-IN" sz="2100" i="1" u="sng" dirty="0"/>
              <a:t>constraint</a:t>
            </a:r>
            <a:r>
              <a:rPr lang="en-IN" sz="2100" i="1" dirty="0"/>
              <a:t> on the system’s development…</a:t>
            </a:r>
            <a:r>
              <a:rPr lang="en-IN" sz="2100" dirty="0"/>
              <a:t>: requirements often specify the quality </a:t>
            </a:r>
            <a:endParaRPr lang="en-IN" sz="2100" dirty="0" smtClean="0"/>
          </a:p>
          <a:p>
            <a:pPr lvl="2"/>
            <a:r>
              <a:rPr lang="en-IN" sz="2100" dirty="0" smtClean="0"/>
              <a:t>levels </a:t>
            </a:r>
            <a:r>
              <a:rPr lang="en-IN" sz="2100" dirty="0"/>
              <a:t>required. They may also specify details such as the programming language to be </a:t>
            </a:r>
            <a:r>
              <a:rPr lang="en-IN" sz="2100" dirty="0" smtClean="0"/>
              <a:t>used</a:t>
            </a:r>
          </a:p>
          <a:p>
            <a:pPr lvl="2"/>
            <a:r>
              <a:rPr lang="en-IN" sz="2100" dirty="0" smtClean="0"/>
              <a:t> </a:t>
            </a:r>
            <a:r>
              <a:rPr lang="en-IN" sz="2100" dirty="0"/>
              <a:t>if this is truly important to the customer. They should, however, avoid discussing incidental </a:t>
            </a:r>
            <a:endParaRPr lang="en-IN" sz="2100" dirty="0" smtClean="0"/>
          </a:p>
          <a:p>
            <a:pPr lvl="2"/>
            <a:r>
              <a:rPr lang="en-IN" sz="2100" dirty="0" smtClean="0"/>
              <a:t>aspects </a:t>
            </a:r>
            <a:r>
              <a:rPr lang="en-IN" sz="2100" dirty="0"/>
              <a:t>of the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53478"/>
            <a:ext cx="10035746" cy="15379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we have to analyze requirement?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46" y="2091381"/>
            <a:ext cx="9144000" cy="3865605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Requirement: </a:t>
            </a:r>
          </a:p>
          <a:p>
            <a:pPr algn="l"/>
            <a:r>
              <a:rPr lang="en-US" dirty="0" smtClean="0"/>
              <a:t>Create a Login form.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595433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7424928"/>
            <a:ext cx="118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Explain: Read a unclear requirement above, you can understand what the customer want -&gt; Need to analyze requirement to </a:t>
            </a:r>
          </a:p>
          <a:p>
            <a:r>
              <a:rPr lang="en-US" dirty="0" smtClean="0"/>
              <a:t>be clear : move to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" y="94863"/>
            <a:ext cx="11982449" cy="9433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1" y="1295401"/>
            <a:ext cx="10715624" cy="466158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1850" y="2057400"/>
            <a:ext cx="497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Detect and resolve conflicts between requirements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4250" y="3076575"/>
            <a:ext cx="794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Discover the bounds of the software and how it must interact with its 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276725"/>
            <a:ext cx="618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charset="0"/>
              </a:rPr>
              <a:t>Elaborate system requirements to derive software requirements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95" y="3285053"/>
            <a:ext cx="1415336" cy="23526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421924" y="2347784"/>
            <a:ext cx="881449" cy="93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86531" y="3377514"/>
            <a:ext cx="1037719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86531" y="4473146"/>
            <a:ext cx="1037719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380958"/>
            <a:ext cx="9144000" cy="871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195"/>
            <a:ext cx="9144000" cy="3865605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/>
          </a:p>
        </p:txBody>
      </p:sp>
      <p:pic>
        <p:nvPicPr>
          <p:cNvPr id="9" name="Picture 2" descr="Image result for functional and non functional require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2" y="1807174"/>
            <a:ext cx="4344947" cy="28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380958"/>
            <a:ext cx="9144000" cy="871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195"/>
            <a:ext cx="9144000" cy="448962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51" y="1896248"/>
            <a:ext cx="2916654" cy="274165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67416" y="2866768"/>
            <a:ext cx="2018270" cy="61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04" y="2271712"/>
            <a:ext cx="2295525" cy="1990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" y="7260336"/>
            <a:ext cx="8116581" cy="2396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Discuss the functionality required by the users from the system </a:t>
            </a:r>
          </a:p>
          <a:p>
            <a:pPr>
              <a:lnSpc>
                <a:spcPct val="120000"/>
              </a:lnSpc>
            </a:pPr>
            <a:r>
              <a:rPr lang="en-US" altLang="ja-JP" sz="2400" dirty="0">
                <a:ea typeface="MS PGothic" pitchFamily="34" charset="-128"/>
              </a:rPr>
              <a:t>Things that a system has to do</a:t>
            </a:r>
            <a:r>
              <a:rPr lang="ja-JP" altLang="en-US" sz="2400" dirty="0">
                <a:ea typeface="MS PGothic" pitchFamily="34" charset="-128"/>
              </a:rPr>
              <a:t> </a:t>
            </a:r>
            <a:r>
              <a:rPr lang="en-US" altLang="ja-JP" sz="2400" dirty="0">
                <a:ea typeface="MS PGothic" pitchFamily="34" charset="-128"/>
              </a:rPr>
              <a:t>related to business flow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ea typeface="MS PGothic" pitchFamily="34" charset="-128"/>
              </a:rPr>
              <a:t>Example: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ja-JP" dirty="0">
                <a:solidFill>
                  <a:schemeClr val="tx2">
                    <a:lumMod val="60000"/>
                    <a:lumOff val="40000"/>
                  </a:schemeClr>
                </a:solidFill>
                <a:ea typeface="MS PGothic" pitchFamily="34" charset="-128"/>
              </a:rPr>
              <a:t>Do a calculation: add, new, edit, delete functions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Make a report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GB" altLang="ja-JP" dirty="0">
                <a:solidFill>
                  <a:schemeClr val="tx2">
                    <a:lumMod val="60000"/>
                    <a:lumOff val="40000"/>
                  </a:schemeClr>
                </a:solidFill>
                <a:ea typeface="MS PGothic" pitchFamily="34" charset="-128"/>
              </a:rPr>
              <a:t>Security: access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380958"/>
            <a:ext cx="9144000" cy="871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195"/>
            <a:ext cx="9144000" cy="448962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92" y="2565442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43632" y="2150076"/>
            <a:ext cx="864973" cy="87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8620" y="1866900"/>
            <a:ext cx="18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constraint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43632" y="2705100"/>
            <a:ext cx="1228468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29120" y="248602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constraint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43632" y="3257550"/>
            <a:ext cx="1285488" cy="10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43632" y="3495675"/>
            <a:ext cx="1285488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3676650"/>
            <a:ext cx="1333500" cy="10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81520" y="4562475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constraint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81520" y="3771900"/>
            <a:ext cx="354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Environmental / platform constraint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2115" y="3122616"/>
            <a:ext cx="18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constraint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304" y="7326868"/>
            <a:ext cx="14445236" cy="305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 a statement of how a system must behave;</a:t>
            </a:r>
            <a:r>
              <a:rPr lang="en-IN" dirty="0"/>
              <a:t> </a:t>
            </a:r>
          </a:p>
          <a:p>
            <a:pPr>
              <a:lnSpc>
                <a:spcPct val="120000"/>
              </a:lnSpc>
            </a:pPr>
            <a:r>
              <a:rPr lang="en-IN" dirty="0"/>
              <a:t>Is a constraint upon system’s </a:t>
            </a:r>
            <a:r>
              <a:rPr lang="en-IN" dirty="0" smtClean="0"/>
              <a:t>behaviour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Quality </a:t>
            </a:r>
            <a:r>
              <a:rPr lang="en-US" b="1" dirty="0"/>
              <a:t>Constraint</a:t>
            </a:r>
            <a:r>
              <a:rPr lang="en-US" b="1" dirty="0" smtClean="0"/>
              <a:t>: </a:t>
            </a:r>
            <a:r>
              <a:rPr lang="en-US" dirty="0" smtClean="0"/>
              <a:t>Quality </a:t>
            </a:r>
            <a:r>
              <a:rPr lang="en-US" dirty="0"/>
              <a:t>constraints reflects the quality attributes. These quality requirements constrain the design to meet specified levels of quality.</a:t>
            </a:r>
          </a:p>
          <a:p>
            <a:r>
              <a:rPr lang="en-US" dirty="0"/>
              <a:t>Maintainability and </a:t>
            </a:r>
            <a:r>
              <a:rPr lang="en-US" dirty="0" smtClean="0"/>
              <a:t>Enhancement, Reusability, Reliability</a:t>
            </a:r>
          </a:p>
          <a:p>
            <a:r>
              <a:rPr lang="en-US" b="1" dirty="0"/>
              <a:t>Performance constraints</a:t>
            </a:r>
            <a:r>
              <a:rPr lang="en-US" b="1" dirty="0" smtClean="0"/>
              <a:t>: </a:t>
            </a:r>
            <a:r>
              <a:rPr lang="en-US" dirty="0"/>
              <a:t>Response </a:t>
            </a:r>
            <a:r>
              <a:rPr lang="en-US" dirty="0" smtClean="0"/>
              <a:t>time, Throughput, Utilization</a:t>
            </a:r>
          </a:p>
          <a:p>
            <a:r>
              <a:rPr lang="en-US" b="1" dirty="0"/>
              <a:t>Design </a:t>
            </a:r>
            <a:r>
              <a:rPr lang="en-US" b="1" dirty="0" smtClean="0"/>
              <a:t>constraints: </a:t>
            </a:r>
            <a:r>
              <a:rPr lang="en-US" dirty="0" smtClean="0"/>
              <a:t>Availability, </a:t>
            </a:r>
            <a:r>
              <a:rPr lang="en-US" dirty="0"/>
              <a:t>Recovery from </a:t>
            </a:r>
            <a:r>
              <a:rPr lang="en-US" dirty="0" smtClean="0"/>
              <a:t>failure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Environmental/Platform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constraints: </a:t>
            </a:r>
            <a:r>
              <a:rPr lang="en-US" dirty="0" smtClean="0"/>
              <a:t>Platform, </a:t>
            </a:r>
            <a:r>
              <a:rPr lang="en-US" dirty="0"/>
              <a:t>Technology to be </a:t>
            </a:r>
            <a:r>
              <a:rPr lang="en-US" dirty="0" smtClean="0"/>
              <a:t>used</a:t>
            </a:r>
          </a:p>
          <a:p>
            <a:r>
              <a:rPr lang="en-US" b="1" dirty="0"/>
              <a:t>Process constraints</a:t>
            </a:r>
            <a:r>
              <a:rPr lang="en-US" b="1" dirty="0" smtClean="0"/>
              <a:t>:</a:t>
            </a:r>
            <a:r>
              <a:rPr lang="en-US" b="1" dirty="0"/>
              <a:t> </a:t>
            </a:r>
            <a:r>
              <a:rPr lang="en-US" dirty="0"/>
              <a:t>Development process to be </a:t>
            </a:r>
            <a:r>
              <a:rPr lang="en-US" dirty="0" smtClean="0"/>
              <a:t>used, </a:t>
            </a:r>
            <a:r>
              <a:rPr lang="en-IN" dirty="0"/>
              <a:t>Cost and delivery date</a:t>
            </a:r>
            <a:endParaRPr lang="en-US" dirty="0"/>
          </a:p>
          <a:p>
            <a:pPr marL="68580" lvl="1" indent="0">
              <a:buSzPct val="60000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2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380958"/>
            <a:ext cx="9144000" cy="8711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Quick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195"/>
            <a:ext cx="9144000" cy="448962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form: functional or non-functional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Password has to contain at least 1 number, 1 special character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All labels are blue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Product </a:t>
            </a:r>
            <a:r>
              <a:rPr lang="en-US" dirty="0" smtClean="0"/>
              <a:t>feature has to </a:t>
            </a:r>
            <a:r>
              <a:rPr lang="en-US" dirty="0" smtClean="0"/>
              <a:t>be used </a:t>
            </a:r>
            <a:r>
              <a:rPr lang="en-US" dirty="0" smtClean="0"/>
              <a:t>easily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User name only contains letters &amp; numbers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Payment </a:t>
            </a:r>
            <a:r>
              <a:rPr lang="en-US" dirty="0" smtClean="0"/>
              <a:t>feature has to perform quickly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Register feature need to have signature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Home Page is </a:t>
            </a:r>
            <a:r>
              <a:rPr lang="en-US" dirty="0" smtClean="0"/>
              <a:t>friendly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Register feature need to have: first name, last name, birthday, address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811</TotalTime>
  <Words>1242</Words>
  <Application>Microsoft Office PowerPoint</Application>
  <PresentationFormat>Widescreen</PresentationFormat>
  <Paragraphs>178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Calibri</vt:lpstr>
      <vt:lpstr>Calibri Light</vt:lpstr>
      <vt:lpstr>Wingdings</vt:lpstr>
      <vt:lpstr>Office Theme</vt:lpstr>
      <vt:lpstr>Software Requirement</vt:lpstr>
      <vt:lpstr>Agenda</vt:lpstr>
      <vt:lpstr>What is requirement?</vt:lpstr>
      <vt:lpstr>Why do we have to analyze requirement?</vt:lpstr>
      <vt:lpstr>PowerPoint Presentation</vt:lpstr>
      <vt:lpstr>Types of requirement</vt:lpstr>
      <vt:lpstr>Functional</vt:lpstr>
      <vt:lpstr>Non-Functional</vt:lpstr>
      <vt:lpstr>Quick question</vt:lpstr>
      <vt:lpstr>PowerPoint Presentation</vt:lpstr>
      <vt:lpstr> Issues while analyzing Requirement</vt:lpstr>
      <vt:lpstr> How to clarify requirement?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analysic</dc:title>
  <dc:creator>Nguyen Thu Ha (FSU1.BU26)</dc:creator>
  <cp:lastModifiedBy>HaCao</cp:lastModifiedBy>
  <cp:revision>139</cp:revision>
  <dcterms:created xsi:type="dcterms:W3CDTF">2018-01-10T03:24:54Z</dcterms:created>
  <dcterms:modified xsi:type="dcterms:W3CDTF">2018-01-20T02:53:39Z</dcterms:modified>
</cp:coreProperties>
</file>