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3" r:id="rId15"/>
    <p:sldId id="274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621-5F02-40FC-B30D-ED8773C563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7D0C-BA97-4651-BBAD-F982C0EAB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of 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246633"/>
            <a:ext cx="10515600" cy="1325563"/>
          </a:xfrm>
        </p:spPr>
        <p:txBody>
          <a:bodyPr/>
          <a:lstStyle/>
          <a:p>
            <a:r>
              <a:rPr lang="en-US" sz="4000" dirty="0" smtClean="0"/>
              <a:t>Testers responsibility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1915907"/>
            <a:ext cx="187860" cy="187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2259618"/>
            <a:ext cx="187860" cy="1878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2603329"/>
            <a:ext cx="187860" cy="1878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3572547"/>
            <a:ext cx="187860" cy="1878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3878670"/>
            <a:ext cx="187860" cy="1878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4196281"/>
            <a:ext cx="187860" cy="1878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5122545"/>
            <a:ext cx="187860" cy="1878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5440156"/>
            <a:ext cx="187860" cy="1878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5740514"/>
            <a:ext cx="187860" cy="187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9" y="1286958"/>
            <a:ext cx="343190" cy="5704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9" y="2866997"/>
            <a:ext cx="343190" cy="570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2" y="4430737"/>
            <a:ext cx="343190" cy="57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152" y="1403956"/>
            <a:ext cx="388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Typical Responsibilities of a Tester (QC):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0537" y="1831787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Problems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0537" y="217422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bugs, design issues.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0537" y="2517673"/>
            <a:ext cx="369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more efficient ways to find bugs.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7152" y="2997319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Communicate Problems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0537" y="3466185"/>
            <a:ext cx="305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bugs and design issues.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0537" y="3779702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on testing progress.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0537" y="4093421"/>
            <a:ext cx="421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and report the program’s stability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77152" y="4547317"/>
            <a:ext cx="34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Manage/Supervise Testing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00537" y="5001213"/>
            <a:ext cx="58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&amp; Preparation (test plans, schedules, tasks, time).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0537" y="533113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and report testing progress against milestones.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537" y="5659239"/>
            <a:ext cx="312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other testers to find bugs.</a:t>
            </a:r>
          </a:p>
        </p:txBody>
      </p:sp>
    </p:spTree>
    <p:extLst>
      <p:ext uri="{BB962C8B-B14F-4D97-AF65-F5344CB8AC3E}">
        <p14:creationId xmlns:p14="http://schemas.microsoft.com/office/powerpoint/2010/main" val="32103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246633"/>
            <a:ext cx="10515600" cy="1325563"/>
          </a:xfrm>
        </p:spPr>
        <p:txBody>
          <a:bodyPr/>
          <a:lstStyle/>
          <a:p>
            <a:r>
              <a:rPr lang="en-US" sz="4000" dirty="0" smtClean="0"/>
              <a:t>Objectives of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64059" y="15721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1915907"/>
            <a:ext cx="187860" cy="187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7" y="2259618"/>
            <a:ext cx="187860" cy="187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1273204"/>
            <a:ext cx="343190" cy="570476"/>
          </a:xfrm>
          <a:prstGeom prst="rect">
            <a:avLst/>
          </a:prstGeom>
        </p:spPr>
      </p:pic>
      <p:pic>
        <p:nvPicPr>
          <p:cNvPr id="28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9525" y="2691127"/>
            <a:ext cx="2770138" cy="323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68147" y="1403956"/>
            <a:ext cx="28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The program’s specification: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5389" y="1843680"/>
            <a:ext cx="650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This program is designed to add two numbers, which you will enter.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5389" y="2213012"/>
            <a:ext cx="409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Each number should be one or two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387" y="1958442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 of testing is verify the program </a:t>
            </a:r>
          </a:p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correctly?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0998" y="2712495"/>
            <a:ext cx="654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To </a:t>
            </a:r>
            <a:r>
              <a:rPr lang="en-US" dirty="0">
                <a:solidFill>
                  <a:srgbClr val="000066"/>
                </a:solidFill>
              </a:rPr>
              <a:t>Find </a:t>
            </a:r>
            <a:r>
              <a:rPr lang="en-US" dirty="0" smtClean="0">
                <a:solidFill>
                  <a:srgbClr val="000066"/>
                </a:solidFill>
              </a:rPr>
              <a:t>Problems.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A </a:t>
            </a:r>
            <a:r>
              <a:rPr lang="en-US" dirty="0">
                <a:solidFill>
                  <a:srgbClr val="000066"/>
                </a:solidFill>
              </a:rPr>
              <a:t>test that reveals a problem is a success. A test that did not reveal </a:t>
            </a:r>
            <a:endParaRPr lang="en-US" dirty="0" smtClean="0">
              <a:solidFill>
                <a:srgbClr val="000066"/>
              </a:solidFill>
            </a:endParaRPr>
          </a:p>
          <a:p>
            <a:r>
              <a:rPr lang="en-US" dirty="0" smtClean="0">
                <a:solidFill>
                  <a:srgbClr val="000066"/>
                </a:solidFill>
              </a:rPr>
              <a:t>a </a:t>
            </a:r>
            <a:r>
              <a:rPr lang="en-US" dirty="0">
                <a:solidFill>
                  <a:srgbClr val="000066"/>
                </a:solidFill>
              </a:rPr>
              <a:t>problem is (often) a waste of time!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426330" y="2820302"/>
            <a:ext cx="516281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7016" y="4039988"/>
            <a:ext cx="373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Purpose of Finding </a:t>
            </a:r>
            <a:r>
              <a:rPr lang="en-US" b="1" dirty="0" smtClean="0">
                <a:solidFill>
                  <a:srgbClr val="00B050"/>
                </a:solidFill>
              </a:rPr>
              <a:t>Problems to?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0998" y="5086621"/>
            <a:ext cx="945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The best tester is not the one who finds the most bugs or who embarrasses the most programmers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385055" y="5199551"/>
            <a:ext cx="516281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98" y="5666786"/>
            <a:ext cx="53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The best tester is the one who gets the most bugs fixed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426330" y="5774593"/>
            <a:ext cx="516281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20998" y="459065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66"/>
                </a:solidFill>
              </a:rPr>
              <a:t>Get Them Fixed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80735" y="4655870"/>
            <a:ext cx="516281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77531" y="745646"/>
            <a:ext cx="2133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Quick question</a:t>
            </a:r>
            <a:endParaRPr lang="en-US" sz="2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8" y="536934"/>
            <a:ext cx="1716106" cy="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6382" y="1533736"/>
            <a:ext cx="32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Opinion of Developer and Tester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5" y="2680305"/>
            <a:ext cx="1716106" cy="94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6382" y="3343069"/>
            <a:ext cx="38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would you do if:</a:t>
            </a:r>
          </a:p>
          <a:p>
            <a:r>
              <a:rPr lang="en-US" dirty="0"/>
              <a:t> </a:t>
            </a:r>
            <a:r>
              <a:rPr lang="en-US" dirty="0" smtClean="0"/>
              <a:t>- Tester said This is a bug</a:t>
            </a:r>
          </a:p>
          <a:p>
            <a:r>
              <a:rPr lang="en-US" dirty="0" smtClean="0"/>
              <a:t> - But a developer said this is NOT a bug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6382" y="4653401"/>
            <a:ext cx="475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is a “Good” developer and a “Good” tester?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24" y="1428410"/>
            <a:ext cx="712058" cy="712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24" y="2438336"/>
            <a:ext cx="712058" cy="712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24" y="3365100"/>
            <a:ext cx="712058" cy="712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24" y="4365997"/>
            <a:ext cx="712058" cy="712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6382" y="2586735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of developer and Tester?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246633"/>
            <a:ext cx="10515600" cy="1325563"/>
          </a:xfrm>
        </p:spPr>
        <p:txBody>
          <a:bodyPr/>
          <a:lstStyle/>
          <a:p>
            <a:r>
              <a:rPr lang="en-US" sz="4000" dirty="0"/>
              <a:t>Basic Testing Terminologies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1038312"/>
            <a:ext cx="343190" cy="57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8147" y="1236176"/>
            <a:ext cx="93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method</a:t>
            </a:r>
            <a:r>
              <a:rPr lang="en-US" dirty="0">
                <a:solidFill>
                  <a:srgbClr val="000066"/>
                </a:solidFill>
              </a:rPr>
              <a:t>: is a definitive procedure that produces a test </a:t>
            </a:r>
            <a:r>
              <a:rPr lang="en-US" dirty="0" smtClean="0">
                <a:solidFill>
                  <a:srgbClr val="000066"/>
                </a:solidFill>
              </a:rPr>
              <a:t>result( White-box, Black-box, Grey-box)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1776417"/>
            <a:ext cx="343190" cy="5704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8147" y="1876989"/>
            <a:ext cx="101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Scope of Testing</a:t>
            </a:r>
            <a:r>
              <a:rPr lang="en-US" dirty="0">
                <a:solidFill>
                  <a:srgbClr val="000066"/>
                </a:solidFill>
              </a:rPr>
              <a:t>: specifies the type of the quality objective and the level of acceptability for each 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967057"/>
            <a:ext cx="12953619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i="1" u="sng" dirty="0">
                <a:solidFill>
                  <a:srgbClr val="000066"/>
                </a:solidFill>
              </a:rPr>
              <a:t>White-box</a:t>
            </a:r>
            <a:r>
              <a:rPr lang="en-US" sz="1200" dirty="0">
                <a:solidFill>
                  <a:srgbClr val="000066"/>
                </a:solidFill>
              </a:rPr>
              <a:t>: Test Cases  &amp; Tests design based on the knowledge of the code to exercising the code (Doug Hoffman).</a:t>
            </a:r>
          </a:p>
          <a:p>
            <a:pPr marL="457200" lvl="4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i="1" u="sng" dirty="0">
                <a:solidFill>
                  <a:srgbClr val="000066"/>
                </a:solidFill>
              </a:rPr>
              <a:t>Black-box</a:t>
            </a:r>
            <a:r>
              <a:rPr lang="en-US" sz="1200" dirty="0">
                <a:solidFill>
                  <a:srgbClr val="000066"/>
                </a:solidFill>
              </a:rPr>
              <a:t>: Focus on input, outputs, and an “externally derived” theory of operation, from the customer’s view (</a:t>
            </a:r>
            <a:r>
              <a:rPr lang="en-US" sz="1200" dirty="0" err="1">
                <a:solidFill>
                  <a:srgbClr val="000066"/>
                </a:solidFill>
              </a:rPr>
              <a:t>Cem</a:t>
            </a:r>
            <a:r>
              <a:rPr lang="en-US" sz="1200" dirty="0">
                <a:solidFill>
                  <a:srgbClr val="000066"/>
                </a:solidFill>
              </a:rPr>
              <a:t> </a:t>
            </a:r>
            <a:r>
              <a:rPr lang="en-US" sz="1200" dirty="0" err="1">
                <a:solidFill>
                  <a:srgbClr val="000066"/>
                </a:solidFill>
              </a:rPr>
              <a:t>Kaner</a:t>
            </a:r>
            <a:r>
              <a:rPr lang="en-US" sz="1200" dirty="0">
                <a:solidFill>
                  <a:srgbClr val="000066"/>
                </a:solidFill>
              </a:rPr>
              <a:t>).</a:t>
            </a:r>
          </a:p>
          <a:p>
            <a:pPr marL="457200" lvl="4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i="1" u="sng" dirty="0">
                <a:solidFill>
                  <a:srgbClr val="000066"/>
                </a:solidFill>
              </a:rPr>
              <a:t>Grey-box</a:t>
            </a:r>
            <a:r>
              <a:rPr lang="en-US" sz="1200" dirty="0">
                <a:solidFill>
                  <a:srgbClr val="000066"/>
                </a:solidFill>
              </a:rPr>
              <a:t>: Testing involving inputs, outputs, but test design is educated by information about the code and the program operation of a kind that would normally be out of scope of the view of the tester.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2461167"/>
            <a:ext cx="343190" cy="570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8147" y="2561739"/>
            <a:ext cx="553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Strategy</a:t>
            </a:r>
            <a:r>
              <a:rPr lang="en-US" dirty="0">
                <a:solidFill>
                  <a:srgbClr val="000066"/>
                </a:solidFill>
              </a:rPr>
              <a:t>: describes how you will test the application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3153801"/>
            <a:ext cx="343190" cy="5704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68147" y="3254373"/>
            <a:ext cx="88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Type</a:t>
            </a:r>
            <a:r>
              <a:rPr lang="en-US" dirty="0">
                <a:solidFill>
                  <a:srgbClr val="000066"/>
                </a:solidFill>
              </a:rPr>
              <a:t>: The way we execute Test case, a group of test cases together to reach an objective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3882673"/>
            <a:ext cx="343190" cy="5704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52790" y="3873682"/>
            <a:ext cx="1079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Suite</a:t>
            </a:r>
            <a:r>
              <a:rPr lang="en-US" dirty="0">
                <a:solidFill>
                  <a:srgbClr val="000066"/>
                </a:solidFill>
              </a:rPr>
              <a:t>: a collection of test cases, used for a properly goal of each round of testing. It often also contains more </a:t>
            </a:r>
            <a:endParaRPr lang="en-US" dirty="0" smtClean="0">
              <a:solidFill>
                <a:srgbClr val="000066"/>
              </a:solidFill>
            </a:endParaRPr>
          </a:p>
          <a:p>
            <a:r>
              <a:rPr lang="en-US" dirty="0" smtClean="0">
                <a:solidFill>
                  <a:srgbClr val="000066"/>
                </a:solidFill>
              </a:rPr>
              <a:t>detailed </a:t>
            </a:r>
            <a:r>
              <a:rPr lang="en-US" dirty="0">
                <a:solidFill>
                  <a:srgbClr val="000066"/>
                </a:solidFill>
              </a:rPr>
              <a:t>instructions or goals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4621678"/>
            <a:ext cx="343190" cy="5704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68147" y="4646692"/>
            <a:ext cx="1076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Plan</a:t>
            </a:r>
            <a:r>
              <a:rPr lang="en-US" dirty="0">
                <a:solidFill>
                  <a:srgbClr val="000066"/>
                </a:solidFill>
              </a:rPr>
              <a:t>: A management document outlining risks, priorities, and schedules for testing. A document prescribing </a:t>
            </a:r>
            <a:endParaRPr lang="en-US" dirty="0" smtClean="0">
              <a:solidFill>
                <a:srgbClr val="000066"/>
              </a:solidFill>
            </a:endParaRPr>
          </a:p>
          <a:p>
            <a:r>
              <a:rPr lang="en-US" dirty="0" smtClean="0">
                <a:solidFill>
                  <a:srgbClr val="000066"/>
                </a:solidFill>
              </a:rPr>
              <a:t>the </a:t>
            </a:r>
            <a:r>
              <a:rPr lang="en-US" dirty="0">
                <a:solidFill>
                  <a:srgbClr val="000066"/>
                </a:solidFill>
              </a:rPr>
              <a:t>approach to be taken for intended testing activities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5391139"/>
            <a:ext cx="343190" cy="5704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68147" y="5401174"/>
            <a:ext cx="101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Test Case</a:t>
            </a:r>
            <a:r>
              <a:rPr lang="en-US" dirty="0">
                <a:solidFill>
                  <a:srgbClr val="000066"/>
                </a:solidFill>
              </a:rPr>
              <a:t>: A test that (ideally) executes a single well defined test objective, with a specific of test data and </a:t>
            </a:r>
            <a:endParaRPr lang="en-US" dirty="0" smtClean="0">
              <a:solidFill>
                <a:srgbClr val="000066"/>
              </a:solidFill>
            </a:endParaRPr>
          </a:p>
          <a:p>
            <a:r>
              <a:rPr lang="en-US" dirty="0" smtClean="0">
                <a:solidFill>
                  <a:srgbClr val="000066"/>
                </a:solidFill>
              </a:rPr>
              <a:t>associated </a:t>
            </a:r>
            <a:r>
              <a:rPr lang="en-US" dirty="0">
                <a:solidFill>
                  <a:srgbClr val="000066"/>
                </a:solidFill>
              </a:rPr>
              <a:t>procedures developed for a particular objective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0" y="6126118"/>
            <a:ext cx="343190" cy="5704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2790" y="6136153"/>
            <a:ext cx="1118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Bug Report</a:t>
            </a:r>
            <a:r>
              <a:rPr lang="en-US" dirty="0">
                <a:solidFill>
                  <a:srgbClr val="000066"/>
                </a:solidFill>
              </a:rPr>
              <a:t>: document describes the software error that found during the testing, with specific test data and </a:t>
            </a:r>
            <a:r>
              <a:rPr lang="en-US" dirty="0" smtClean="0">
                <a:solidFill>
                  <a:srgbClr val="000066"/>
                </a:solidFill>
              </a:rPr>
              <a:t>detailed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procedures that cause the error. This is the main communication channel. Make it </a:t>
            </a:r>
            <a:r>
              <a:rPr lang="en-US" b="1" i="1" dirty="0">
                <a:solidFill>
                  <a:srgbClr val="000066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23" grpId="0"/>
      <p:bldP spid="25" grpId="0"/>
      <p:bldP spid="27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59" y="246633"/>
            <a:ext cx="10515600" cy="1325563"/>
          </a:xfrm>
        </p:spPr>
        <p:txBody>
          <a:bodyPr/>
          <a:lstStyle/>
          <a:p>
            <a:r>
              <a:rPr lang="en-US" sz="4000" dirty="0" smtClean="0"/>
              <a:t>Test Coverage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1038312"/>
            <a:ext cx="343190" cy="57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2790" y="1143187"/>
            <a:ext cx="656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Coverage</a:t>
            </a:r>
            <a:r>
              <a:rPr lang="en-US" dirty="0">
                <a:solidFill>
                  <a:srgbClr val="000066"/>
                </a:solidFill>
              </a:rPr>
              <a:t>: measures of the amount of testing done of a certain type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1776417"/>
            <a:ext cx="343190" cy="5704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8147" y="1876989"/>
            <a:ext cx="101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Basic or simplistic, </a:t>
            </a:r>
            <a:r>
              <a:rPr lang="en-US" b="1" i="1" dirty="0">
                <a:solidFill>
                  <a:srgbClr val="000066"/>
                </a:solidFill>
              </a:rPr>
              <a:t>coverage</a:t>
            </a:r>
            <a:r>
              <a:rPr lang="en-US" dirty="0">
                <a:solidFill>
                  <a:srgbClr val="000066"/>
                </a:solidFill>
              </a:rPr>
              <a:t> is the percentage of product “tested” based on some aspects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967057"/>
            <a:ext cx="129536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rgbClr val="000066"/>
                </a:solidFill>
              </a:rPr>
              <a:t>Function coverage</a:t>
            </a:r>
            <a:r>
              <a:rPr lang="en-US" sz="1200" dirty="0">
                <a:solidFill>
                  <a:srgbClr val="000066"/>
                </a:solidFill>
              </a:rPr>
              <a:t>: Has each function in the program been tested? </a:t>
            </a:r>
          </a:p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rgbClr val="000066"/>
                </a:solidFill>
              </a:rPr>
              <a:t>Condition coverage</a:t>
            </a:r>
            <a:r>
              <a:rPr lang="en-US" sz="1200" dirty="0">
                <a:solidFill>
                  <a:srgbClr val="000066"/>
                </a:solidFill>
              </a:rPr>
              <a:t>: Has each evaluation point (such as a true/false decision) been tested? </a:t>
            </a:r>
          </a:p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rgbClr val="000066"/>
                </a:solidFill>
              </a:rPr>
              <a:t>Path coverage</a:t>
            </a:r>
            <a:r>
              <a:rPr lang="en-US" sz="1200" dirty="0">
                <a:solidFill>
                  <a:srgbClr val="000066"/>
                </a:solidFill>
              </a:rPr>
              <a:t>: Has every possible route been tested? </a:t>
            </a:r>
          </a:p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rgbClr val="000066"/>
                </a:solidFill>
              </a:rPr>
              <a:t>Test coverage</a:t>
            </a:r>
            <a:r>
              <a:rPr lang="en-US" sz="1200" dirty="0">
                <a:solidFill>
                  <a:srgbClr val="000066"/>
                </a:solidFill>
              </a:rPr>
              <a:t>: Has every designed TCs been executed</a:t>
            </a:r>
            <a:r>
              <a:rPr lang="en-US" sz="1200" dirty="0" smtClean="0">
                <a:solidFill>
                  <a:srgbClr val="000066"/>
                </a:solidFill>
              </a:rPr>
              <a:t>?</a:t>
            </a:r>
          </a:p>
          <a:p>
            <a:pPr marL="731520" indent="-27432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66"/>
                </a:solidFill>
              </a:rPr>
              <a:t>Stop testing is a business decision</a:t>
            </a:r>
            <a:endParaRPr 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" y="3153801"/>
            <a:ext cx="343190" cy="5704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68147" y="3254373"/>
            <a:ext cx="950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Various aspects of coverage</a:t>
            </a:r>
            <a:r>
              <a:rPr lang="en-US" dirty="0" smtClean="0">
                <a:solidFill>
                  <a:srgbClr val="000066"/>
                </a:solidFill>
              </a:rPr>
              <a:t>: </a:t>
            </a:r>
            <a:r>
              <a:rPr lang="en-US" b="1" i="1" dirty="0">
                <a:solidFill>
                  <a:srgbClr val="000066"/>
                </a:solidFill>
              </a:rPr>
              <a:t>Function </a:t>
            </a:r>
            <a:r>
              <a:rPr lang="en-US" b="1" i="1" dirty="0" smtClean="0">
                <a:solidFill>
                  <a:srgbClr val="000066"/>
                </a:solidFill>
              </a:rPr>
              <a:t>coverage, </a:t>
            </a:r>
            <a:r>
              <a:rPr lang="en-US" b="1" i="1" dirty="0">
                <a:solidFill>
                  <a:srgbClr val="000066"/>
                </a:solidFill>
              </a:rPr>
              <a:t>Condition </a:t>
            </a:r>
            <a:r>
              <a:rPr lang="en-US" b="1" i="1" dirty="0" smtClean="0">
                <a:solidFill>
                  <a:srgbClr val="000066"/>
                </a:solidFill>
              </a:rPr>
              <a:t>coverage, </a:t>
            </a:r>
            <a:r>
              <a:rPr lang="en-US" b="1" i="1" dirty="0">
                <a:solidFill>
                  <a:srgbClr val="000066"/>
                </a:solidFill>
              </a:rPr>
              <a:t>Path </a:t>
            </a:r>
            <a:r>
              <a:rPr lang="en-US" b="1" i="1" dirty="0" smtClean="0">
                <a:solidFill>
                  <a:srgbClr val="000066"/>
                </a:solidFill>
              </a:rPr>
              <a:t>coverage, </a:t>
            </a:r>
            <a:r>
              <a:rPr lang="en-US" b="1" i="1" dirty="0">
                <a:solidFill>
                  <a:srgbClr val="000066"/>
                </a:solidFill>
              </a:rPr>
              <a:t>Test coverage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00084"/>
              </p:ext>
            </p:extLst>
          </p:nvPr>
        </p:nvGraphicFramePr>
        <p:xfrm>
          <a:off x="3550508" y="2326205"/>
          <a:ext cx="3682314" cy="64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35"/>
                <a:gridCol w="2221079"/>
              </a:tblGrid>
              <a:tr h="3239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66"/>
                          </a:solidFill>
                        </a:rPr>
                        <a:t>Coverage =</a:t>
                      </a:r>
                      <a:endParaRPr lang="en-US" sz="1500" b="0" dirty="0">
                        <a:solidFill>
                          <a:srgbClr val="000066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66"/>
                          </a:solidFill>
                        </a:rPr>
                        <a:t># of tests executed</a:t>
                      </a:r>
                      <a:endParaRPr lang="en-US" sz="1500" b="0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9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66"/>
                          </a:solidFill>
                        </a:rPr>
                        <a:t>Total # of tests</a:t>
                      </a:r>
                      <a:endParaRPr lang="en-US" sz="1500" b="0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70745" y="4865615"/>
            <a:ext cx="29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How much Testing is enough?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0745" y="5489101"/>
            <a:ext cx="27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When will we stop testing?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9" y="4832901"/>
            <a:ext cx="1716106" cy="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024128" y="1371600"/>
            <a:ext cx="452932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548640" marR="0" lvl="0" indent="-54864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</a:pPr>
            <a:r>
              <a:rPr lang="en-US" sz="2000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</a:pPr>
            <a:r>
              <a:rPr lang="en-US" sz="2000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858256" y="1371600"/>
            <a:ext cx="5647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-548640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  <a:buFontTx/>
              <a:buChar char="•"/>
            </a:pPr>
            <a:endParaRPr lang="en-US" sz="2000" kern="0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B2915"/>
              </a:buClr>
            </a:pPr>
            <a:endParaRPr lang="en-US" sz="2000" kern="0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rot="5400000">
            <a:off x="3762756" y="4076700"/>
            <a:ext cx="3886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 txBox="1">
            <a:spLocks/>
          </p:cNvSpPr>
          <p:nvPr/>
        </p:nvSpPr>
        <p:spPr>
          <a:xfrm>
            <a:off x="714632" y="7088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Manual Testing And Automation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9883" y="232783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0824" y="232783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9883" y="2904469"/>
            <a:ext cx="432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by </a:t>
            </a:r>
            <a:r>
              <a:rPr lang="en-US" b="1" i="1" kern="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carrying out all the </a:t>
            </a:r>
          </a:p>
          <a:p>
            <a:r>
              <a:rPr lang="en-US" b="1" i="1" kern="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manually</a:t>
            </a:r>
            <a:r>
              <a:rPr lang="en-US" kern="0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step, and </a:t>
            </a:r>
          </a:p>
          <a:p>
            <a:r>
              <a:rPr lang="en-US" b="1" i="1" kern="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revealing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whether a particular step was 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</a:t>
            </a:r>
            <a:r>
              <a:rPr lang="en-US" kern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failing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9883" y="4402415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a part of any testing effort. It is 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useful in the initial phase of 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2" y="2904469"/>
            <a:ext cx="708818" cy="708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5" y="4385584"/>
            <a:ext cx="708818" cy="708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12545" y="2990613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of software to control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kern="0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execution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tests, and the </a:t>
            </a:r>
            <a:r>
              <a:rPr lang="en-US" b="1" i="1" kern="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actual outcomes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expected (specified) outcomes.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27" y="2904469"/>
            <a:ext cx="708818" cy="708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00963" y="4316176"/>
            <a:ext cx="4993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Commonly, it involves automating a manual 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already in place that uses a formalized</a:t>
            </a:r>
          </a:p>
          <a:p>
            <a:r>
              <a:rPr lang="en-US" kern="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process.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56" y="4385584"/>
            <a:ext cx="708818" cy="7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6382" y="2570206"/>
            <a:ext cx="563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should choose Manual Testing or Automation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6" y="2347252"/>
            <a:ext cx="1716106" cy="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37" y="1795849"/>
            <a:ext cx="3791324" cy="4580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1784" y="683741"/>
            <a:ext cx="3371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/>
              <a:t>Thanks for your listening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452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7265" cy="667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8202"/>
            <a:ext cx="696098" cy="696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" y="3684975"/>
            <a:ext cx="562232" cy="656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6654" y="1810113"/>
            <a:ext cx="439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Lifecycles and Testing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6654" y="2831585"/>
            <a:ext cx="267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Testing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6654" y="3699200"/>
            <a:ext cx="38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Testing and Automation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Lifecycles and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1632636"/>
            <a:ext cx="648329" cy="632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0605" y="1793380"/>
            <a:ext cx="439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Lifecycles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2518204"/>
            <a:ext cx="648329" cy="63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0605" y="2649922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3403772"/>
            <a:ext cx="648329" cy="632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0605" y="350646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Scru</a:t>
            </a:r>
            <a:r>
              <a:rPr lang="en-US" dirty="0"/>
              <a:t>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4314054"/>
            <a:ext cx="648329" cy="6327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60605" y="4416746"/>
            <a:ext cx="302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Phases and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Software Development Lifecycles and Testing</a:t>
            </a:r>
            <a:endParaRPr 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20601"/>
            <a:ext cx="9156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How testing is directly affected by the Software Development Lifecycles choice: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2518204"/>
            <a:ext cx="648329" cy="63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0605" y="2649922"/>
            <a:ext cx="406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Documentation availability to test against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8" y="3276686"/>
            <a:ext cx="648329" cy="632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0605" y="3512235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test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7" y="4044179"/>
            <a:ext cx="648329" cy="6327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60605" y="4307616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automate or produce effective automation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0" y="4811672"/>
            <a:ext cx="648329" cy="632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0605" y="5063438"/>
            <a:ext cx="665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and understanding of the application as we plan our tests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0" y="5537203"/>
            <a:ext cx="648329" cy="632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0605" y="5780644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of regression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Waterfall Model</a:t>
            </a:r>
            <a:endParaRPr lang="en-US" sz="35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17420" y="1618284"/>
            <a:ext cx="1576387" cy="4968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IE" sz="1600" b="1" dirty="0">
                <a:latin typeface="Times New Roman" pitchFamily="18" charset="0"/>
              </a:rPr>
              <a:t>Requirements Definition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12807" y="2267572"/>
            <a:ext cx="1600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IE" sz="1600" b="1" dirty="0">
                <a:latin typeface="Times New Roman" pitchFamily="18" charset="0"/>
              </a:rPr>
              <a:t>Functional Design</a:t>
            </a:r>
            <a:endParaRPr lang="en-US" sz="1600" b="1" dirty="0">
              <a:latin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32007" y="2953372"/>
            <a:ext cx="1600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IE" sz="1600" b="1">
                <a:latin typeface="Times New Roman" pitchFamily="18" charset="0"/>
              </a:rPr>
              <a:t>Technical Design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10800000">
            <a:off x="3155607" y="2115172"/>
            <a:ext cx="457200" cy="457200"/>
          </a:xfrm>
          <a:custGeom>
            <a:avLst/>
            <a:gdLst>
              <a:gd name="T0" fmla="*/ 0 w 432"/>
              <a:gd name="T1" fmla="*/ 0 h 288"/>
              <a:gd name="T2" fmla="*/ 2147483647 w 432"/>
              <a:gd name="T3" fmla="*/ 2147483647 h 288"/>
              <a:gd name="T4" fmla="*/ 2147483647 w 432"/>
              <a:gd name="T5" fmla="*/ 2147483647 h 288"/>
              <a:gd name="T6" fmla="*/ 2147483647 w 43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0" y="0"/>
                </a:moveTo>
                <a:cubicBezTo>
                  <a:pt x="68" y="12"/>
                  <a:pt x="136" y="24"/>
                  <a:pt x="192" y="48"/>
                </a:cubicBezTo>
                <a:cubicBezTo>
                  <a:pt x="248" y="72"/>
                  <a:pt x="296" y="104"/>
                  <a:pt x="336" y="144"/>
                </a:cubicBezTo>
                <a:cubicBezTo>
                  <a:pt x="376" y="184"/>
                  <a:pt x="404" y="236"/>
                  <a:pt x="432" y="28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0800000">
            <a:off x="4374807" y="2800972"/>
            <a:ext cx="457200" cy="457200"/>
          </a:xfrm>
          <a:custGeom>
            <a:avLst/>
            <a:gdLst>
              <a:gd name="T0" fmla="*/ 0 w 432"/>
              <a:gd name="T1" fmla="*/ 0 h 288"/>
              <a:gd name="T2" fmla="*/ 2147483647 w 432"/>
              <a:gd name="T3" fmla="*/ 2147483647 h 288"/>
              <a:gd name="T4" fmla="*/ 2147483647 w 432"/>
              <a:gd name="T5" fmla="*/ 2147483647 h 288"/>
              <a:gd name="T6" fmla="*/ 2147483647 w 43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0" y="0"/>
                </a:moveTo>
                <a:cubicBezTo>
                  <a:pt x="68" y="12"/>
                  <a:pt x="136" y="24"/>
                  <a:pt x="192" y="48"/>
                </a:cubicBezTo>
                <a:cubicBezTo>
                  <a:pt x="248" y="72"/>
                  <a:pt x="296" y="104"/>
                  <a:pt x="336" y="144"/>
                </a:cubicBezTo>
                <a:cubicBezTo>
                  <a:pt x="376" y="184"/>
                  <a:pt x="404" y="236"/>
                  <a:pt x="432" y="28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rot="10800000">
            <a:off x="5594007" y="3486772"/>
            <a:ext cx="457200" cy="457200"/>
          </a:xfrm>
          <a:custGeom>
            <a:avLst/>
            <a:gdLst>
              <a:gd name="T0" fmla="*/ 0 w 432"/>
              <a:gd name="T1" fmla="*/ 0 h 288"/>
              <a:gd name="T2" fmla="*/ 2147483647 w 432"/>
              <a:gd name="T3" fmla="*/ 2147483647 h 288"/>
              <a:gd name="T4" fmla="*/ 2147483647 w 432"/>
              <a:gd name="T5" fmla="*/ 2147483647 h 288"/>
              <a:gd name="T6" fmla="*/ 2147483647 w 43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0" y="0"/>
                </a:moveTo>
                <a:cubicBezTo>
                  <a:pt x="68" y="12"/>
                  <a:pt x="136" y="24"/>
                  <a:pt x="192" y="48"/>
                </a:cubicBezTo>
                <a:cubicBezTo>
                  <a:pt x="248" y="72"/>
                  <a:pt x="296" y="104"/>
                  <a:pt x="336" y="144"/>
                </a:cubicBezTo>
                <a:cubicBezTo>
                  <a:pt x="376" y="184"/>
                  <a:pt x="404" y="236"/>
                  <a:pt x="432" y="28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658720" y="2312022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/>
              <a:t>verify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 rot="5400000">
            <a:off x="4031907" y="1772272"/>
            <a:ext cx="4572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5251107" y="2427909"/>
            <a:ext cx="4572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 rot="5400000">
            <a:off x="6470307" y="3143872"/>
            <a:ext cx="4572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877920" y="2997822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/>
              <a:t>verify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020920" y="3683622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verify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51207" y="3639172"/>
            <a:ext cx="4038600" cy="1874837"/>
            <a:chOff x="2784" y="2467"/>
            <a:chExt cx="2544" cy="1181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784" y="2467"/>
              <a:ext cx="100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IE" sz="1600" b="1">
                  <a:latin typeface="Times New Roman" pitchFamily="18" charset="0"/>
                </a:rPr>
                <a:t>Coding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52" y="2899"/>
              <a:ext cx="100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IE" sz="1600" b="1">
                  <a:latin typeface="Times New Roman" pitchFamily="18" charset="0"/>
                </a:rPr>
                <a:t>Testing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35" y="3335"/>
              <a:ext cx="993" cy="31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IE" sz="1600" b="1">
                  <a:latin typeface="Times New Roman" pitchFamily="18" charset="0"/>
                </a:rPr>
                <a:t>Deployment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rot="10800000">
              <a:off x="3264" y="2803"/>
              <a:ext cx="288" cy="288"/>
            </a:xfrm>
            <a:custGeom>
              <a:avLst/>
              <a:gdLst>
                <a:gd name="T0" fmla="*/ 0 w 432"/>
                <a:gd name="T1" fmla="*/ 0 h 288"/>
                <a:gd name="T2" fmla="*/ 1 w 432"/>
                <a:gd name="T3" fmla="*/ 48 h 288"/>
                <a:gd name="T4" fmla="*/ 1 w 432"/>
                <a:gd name="T5" fmla="*/ 144 h 288"/>
                <a:gd name="T6" fmla="*/ 1 w 43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0"/>
                  </a:moveTo>
                  <a:cubicBezTo>
                    <a:pt x="68" y="12"/>
                    <a:pt x="136" y="24"/>
                    <a:pt x="192" y="48"/>
                  </a:cubicBezTo>
                  <a:cubicBezTo>
                    <a:pt x="248" y="72"/>
                    <a:pt x="296" y="104"/>
                    <a:pt x="336" y="144"/>
                  </a:cubicBezTo>
                  <a:cubicBezTo>
                    <a:pt x="376" y="184"/>
                    <a:pt x="404" y="236"/>
                    <a:pt x="432" y="28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rot="10800000">
              <a:off x="4032" y="3235"/>
              <a:ext cx="288" cy="288"/>
            </a:xfrm>
            <a:custGeom>
              <a:avLst/>
              <a:gdLst>
                <a:gd name="T0" fmla="*/ 0 w 432"/>
                <a:gd name="T1" fmla="*/ 0 h 288"/>
                <a:gd name="T2" fmla="*/ 1 w 432"/>
                <a:gd name="T3" fmla="*/ 48 h 288"/>
                <a:gd name="T4" fmla="*/ 1 w 432"/>
                <a:gd name="T5" fmla="*/ 144 h 288"/>
                <a:gd name="T6" fmla="*/ 1 w 43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0"/>
                  </a:moveTo>
                  <a:cubicBezTo>
                    <a:pt x="68" y="12"/>
                    <a:pt x="136" y="24"/>
                    <a:pt x="192" y="48"/>
                  </a:cubicBezTo>
                  <a:cubicBezTo>
                    <a:pt x="248" y="72"/>
                    <a:pt x="296" y="104"/>
                    <a:pt x="336" y="144"/>
                  </a:cubicBezTo>
                  <a:cubicBezTo>
                    <a:pt x="376" y="184"/>
                    <a:pt x="404" y="236"/>
                    <a:pt x="432" y="28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 rot="5400000">
              <a:off x="3816" y="2587"/>
              <a:ext cx="28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893 h 21600"/>
                <a:gd name="T14" fmla="*/ 1822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1">
              <a:gsLst>
                <a:gs pos="0">
                  <a:srgbClr val="0066FF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 rot="5400000">
              <a:off x="4584" y="3019"/>
              <a:ext cx="28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893 h 21600"/>
                <a:gd name="T14" fmla="*/ 1822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1">
              <a:gsLst>
                <a:gs pos="0">
                  <a:srgbClr val="0066FF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903" y="2927"/>
              <a:ext cx="4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i="1"/>
                <a:t>verify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696" y="3379"/>
              <a:ext cx="4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i="1"/>
                <a:t>verify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8" y="4923192"/>
            <a:ext cx="187860" cy="1878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" y="5343282"/>
            <a:ext cx="187860" cy="1878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" y="5983561"/>
            <a:ext cx="187860" cy="18786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04979" y="921543"/>
            <a:ext cx="616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Waterfall model is a sequential software development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04979" y="1506023"/>
            <a:ext cx="57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between phases is done by a formal review.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09211" y="186259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review is a checkpoint to see that you are on the right </a:t>
            </a:r>
          </a:p>
          <a:p>
            <a:r>
              <a:rPr lang="en-US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track.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7" y="1020892"/>
            <a:ext cx="187860" cy="1878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7" y="1595162"/>
            <a:ext cx="187860" cy="1878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7" y="1970752"/>
            <a:ext cx="187860" cy="18786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15581" y="4276944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in Waterfall model: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5581" y="4854809"/>
            <a:ext cx="592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is not inherent to every phase of the Waterfall model.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683" y="5224141"/>
            <a:ext cx="713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Constant </a:t>
            </a:r>
            <a:r>
              <a:rPr lang="en-US" dirty="0" smtClean="0"/>
              <a:t>checking </a:t>
            </a:r>
            <a:r>
              <a:rPr lang="en-US" dirty="0" smtClean="0"/>
              <a:t>from the design, implementation and </a:t>
            </a:r>
          </a:p>
          <a:p>
            <a:pPr lvl="1"/>
            <a:r>
              <a:rPr lang="en-US" dirty="0" smtClean="0"/>
              <a:t>verification phases is required to validate the phases preceding them.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5581" y="5901694"/>
            <a:ext cx="613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phase: Only after coding phase, software testing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um_diagra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5" y="3025218"/>
            <a:ext cx="6190628" cy="34167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39346" y="7605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Scrum Model</a:t>
            </a: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4156593" y="1683196"/>
            <a:ext cx="70983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in Scrum model:</a:t>
            </a:r>
          </a:p>
          <a:p>
            <a:pPr lvl="1"/>
            <a:r>
              <a:rPr lang="en-US" dirty="0" smtClean="0"/>
              <a:t>Delivery cycles are short. Development is very focused. Diagrams, </a:t>
            </a:r>
          </a:p>
          <a:p>
            <a:pPr lvl="1"/>
            <a:r>
              <a:rPr lang="en-US" dirty="0" smtClean="0"/>
              <a:t>use cases, user stories, index cards, or discussions of functionality </a:t>
            </a:r>
          </a:p>
          <a:p>
            <a:pPr lvl="1"/>
            <a:r>
              <a:rPr lang="en-US" dirty="0" smtClean="0"/>
              <a:t>serve are “documentation” to test against.</a:t>
            </a:r>
          </a:p>
          <a:p>
            <a:pPr lvl="1"/>
            <a:r>
              <a:rPr lang="en-US" dirty="0" smtClean="0"/>
              <a:t>Usually have more unit testing by developers.</a:t>
            </a:r>
          </a:p>
          <a:p>
            <a:pPr lvl="1"/>
            <a:r>
              <a:rPr lang="en-US" dirty="0" smtClean="0"/>
              <a:t>Dynamic nature of development needs structured regression testing.</a:t>
            </a:r>
          </a:p>
          <a:p>
            <a:pPr lvl="1"/>
            <a:r>
              <a:rPr lang="en-US" dirty="0" smtClean="0"/>
              <a:t>Main testing is often ad-hoc, but focused.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7" y="2019566"/>
            <a:ext cx="187860" cy="187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7" y="2837358"/>
            <a:ext cx="187860" cy="187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7" y="3119148"/>
            <a:ext cx="187860" cy="18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7" y="3386958"/>
            <a:ext cx="187860" cy="1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9346" y="7605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Testing Phases and Milestones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864973" y="2086105"/>
            <a:ext cx="8048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2" y="3802842"/>
            <a:ext cx="187860" cy="187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2" y="4619297"/>
            <a:ext cx="187860" cy="187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616" y="17167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Phase: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3671" y="2025420"/>
            <a:ext cx="9104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time block within the Software Development Lifecycles. There are a number of activities that </a:t>
            </a:r>
          </a:p>
          <a:p>
            <a:r>
              <a:rPr lang="en-US" dirty="0" smtClean="0"/>
              <a:t>have to be done in each time block.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975" y="314949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Milestones: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3671" y="3598945"/>
            <a:ext cx="900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significant event in the software developing process in which, the software moves from one </a:t>
            </a:r>
          </a:p>
          <a:p>
            <a:r>
              <a:rPr lang="en-US" dirty="0" smtClean="0"/>
              <a:t>phase to another. The milestone let us know where the </a:t>
            </a:r>
            <a:r>
              <a:rPr lang="en-US" dirty="0" smtClean="0"/>
              <a:t>application </a:t>
            </a:r>
            <a:r>
              <a:rPr lang="en-US" dirty="0" smtClean="0"/>
              <a:t>is in the SDLC.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3671" y="4509923"/>
            <a:ext cx="559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Criteria</a:t>
            </a:r>
            <a:r>
              <a:rPr lang="en-US" dirty="0" smtClean="0"/>
              <a:t>: Built or created from the standard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7827" y="2782961"/>
            <a:ext cx="47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model should we choose for your project?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2497539"/>
            <a:ext cx="1716106" cy="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1632636"/>
            <a:ext cx="648329" cy="632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0605" y="1793380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Testers responsibility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2518204"/>
            <a:ext cx="648329" cy="632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0605" y="2649922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Objectives of Testing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3403772"/>
            <a:ext cx="648329" cy="632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0605" y="3506464"/>
            <a:ext cx="273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Testing Terminologies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4314054"/>
            <a:ext cx="648329" cy="6327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60605" y="4416746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9" y="5219548"/>
            <a:ext cx="648329" cy="6327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60605" y="5322240"/>
            <a:ext cx="36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Testing &amp; Automated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1117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Principle of Software Testing</vt:lpstr>
      <vt:lpstr>Agenda</vt:lpstr>
      <vt:lpstr>Software Development Lifecycles and Testing</vt:lpstr>
      <vt:lpstr>Software Development Lifecycles and Testing</vt:lpstr>
      <vt:lpstr>Waterfall Model</vt:lpstr>
      <vt:lpstr>PowerPoint Presentation</vt:lpstr>
      <vt:lpstr>PowerPoint Presentation</vt:lpstr>
      <vt:lpstr>PowerPoint Presentation</vt:lpstr>
      <vt:lpstr>Software Testing Overview</vt:lpstr>
      <vt:lpstr>Testers responsibility </vt:lpstr>
      <vt:lpstr>Objectives of Testing </vt:lpstr>
      <vt:lpstr>PowerPoint Presentation</vt:lpstr>
      <vt:lpstr>PowerPoint Presentation</vt:lpstr>
      <vt:lpstr>Basic Testing Terminologies </vt:lpstr>
      <vt:lpstr>Test Coverage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Software Testing</dc:title>
  <dc:creator>Nguyen Thu Ha (FSU1.BU26)</dc:creator>
  <cp:lastModifiedBy>HaCao</cp:lastModifiedBy>
  <cp:revision>105</cp:revision>
  <dcterms:created xsi:type="dcterms:W3CDTF">2018-01-15T07:01:40Z</dcterms:created>
  <dcterms:modified xsi:type="dcterms:W3CDTF">2018-01-26T12:29:42Z</dcterms:modified>
</cp:coreProperties>
</file>