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9" r:id="rId11"/>
    <p:sldId id="265" r:id="rId12"/>
    <p:sldId id="271" r:id="rId13"/>
    <p:sldId id="266" r:id="rId14"/>
    <p:sldId id="267" r:id="rId15"/>
    <p:sldId id="268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108" d="100"/>
          <a:sy n="108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5BAC-16FC-45A1-8209-F92DBE156EA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8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5BAC-16FC-45A1-8209-F92DBE156EA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3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5BAC-16FC-45A1-8209-F92DBE156EA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5BAC-16FC-45A1-8209-F92DBE156EA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7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5BAC-16FC-45A1-8209-F92DBE156EA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5BAC-16FC-45A1-8209-F92DBE156EA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3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5BAC-16FC-45A1-8209-F92DBE156EA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5BAC-16FC-45A1-8209-F92DBE156EA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4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5BAC-16FC-45A1-8209-F92DBE156EA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1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5BAC-16FC-45A1-8209-F92DBE156EA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5BAC-16FC-45A1-8209-F92DBE156EA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C5BAC-16FC-45A1-8209-F92DBE156EA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9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3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4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1070" y="496537"/>
            <a:ext cx="1036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Tools</a:t>
            </a:r>
            <a:endParaRPr 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2343327" y="1154139"/>
            <a:ext cx="5095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rgbClr val="00B0F0"/>
                </a:solidFill>
              </a:rPr>
              <a:t>List test tools will be employed for this project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38387" y="1650634"/>
            <a:ext cx="24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Tool for log defects/bugs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38387" y="2109859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Load test tool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43327" y="3986631"/>
            <a:ext cx="1217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Example:</a:t>
            </a:r>
            <a:r>
              <a:rPr lang="en-US" sz="2000" b="1" dirty="0" smtClean="0">
                <a:solidFill>
                  <a:schemeClr val="accent2"/>
                </a:solidFill>
              </a:rPr>
              <a:t> 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58" y="979534"/>
            <a:ext cx="514082" cy="5600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58" y="3786128"/>
            <a:ext cx="514082" cy="5600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2" y="343970"/>
            <a:ext cx="1156328" cy="13509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1558514"/>
            <a:ext cx="396152" cy="4315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2034774"/>
            <a:ext cx="396152" cy="4315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2479191"/>
            <a:ext cx="396152" cy="4315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2923608"/>
            <a:ext cx="396152" cy="4315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38386" y="2591808"/>
            <a:ext cx="222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Performance test tool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38385" y="2991918"/>
            <a:ext cx="305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Automatic generated data tool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85634" y="3462074"/>
            <a:ext cx="302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Tools are used for Graphic test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38387" y="4445707"/>
            <a:ext cx="233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Eye Dropper: for colors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3399868"/>
            <a:ext cx="396152" cy="4315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4370622"/>
            <a:ext cx="396152" cy="4315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4815039"/>
            <a:ext cx="396152" cy="4315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5259456"/>
            <a:ext cx="396152" cy="43153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038386" y="4927656"/>
            <a:ext cx="328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VRuler</a:t>
            </a:r>
            <a:r>
              <a:rPr lang="en-US" altLang="ja-JP" dirty="0" smtClean="0"/>
              <a:t>: to measure the distances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38385" y="5327766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Unit Test tools: MAULA, </a:t>
            </a:r>
            <a:r>
              <a:rPr lang="en-US" altLang="ja-JP" dirty="0" err="1" smtClean="0"/>
              <a:t>JUnit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NUnit</a:t>
            </a:r>
            <a:r>
              <a:rPr lang="en-US" altLang="ja-JP" dirty="0" smtClean="0"/>
              <a:t>, …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5745580"/>
            <a:ext cx="396152" cy="43153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038385" y="5791705"/>
            <a:ext cx="500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Function test tools: Rational Robot test, Ruby-</a:t>
            </a:r>
            <a:r>
              <a:rPr lang="en-US" altLang="ja-JP" dirty="0" err="1" smtClean="0"/>
              <a:t>Watir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38385" y="6263788"/>
            <a:ext cx="4196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2000" dirty="0" smtClean="0"/>
              <a:t>Load test: Rational Load test, </a:t>
            </a:r>
            <a:r>
              <a:rPr lang="en-US" altLang="ja-JP" sz="2000" dirty="0" err="1" smtClean="0"/>
              <a:t>OpenSTA</a:t>
            </a:r>
            <a:endParaRPr lang="en-US" altLang="ja-JP" sz="2000" dirty="0" smtClean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55" y="6188333"/>
            <a:ext cx="396152" cy="43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8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17" grpId="0"/>
      <p:bldP spid="18" grpId="0"/>
      <p:bldP spid="19" grpId="0"/>
      <p:bldP spid="20" grpId="0"/>
      <p:bldP spid="34" grpId="0"/>
      <p:bldP spid="35" grpId="0"/>
      <p:bldP spid="37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1070" y="496537"/>
            <a:ext cx="1870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Resources</a:t>
            </a:r>
            <a:endParaRPr 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2329621" y="1492787"/>
            <a:ext cx="7044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rgbClr val="00B0F0"/>
                </a:solidFill>
              </a:rPr>
              <a:t>Human resource:</a:t>
            </a:r>
            <a:r>
              <a:rPr lang="en-US" altLang="ja-JP" sz="2000" dirty="0" smtClean="0"/>
              <a:t> Test Leader, Testers, infrastructure management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38387" y="2013610"/>
            <a:ext cx="204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Define worker/doer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38387" y="2575867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Specific responsibilities/comments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77274" y="3409226"/>
            <a:ext cx="6143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rgbClr val="00B0F0"/>
                </a:solidFill>
              </a:rPr>
              <a:t>System:</a:t>
            </a:r>
            <a:r>
              <a:rPr lang="en-US" altLang="ja-JP" sz="2000" dirty="0" smtClean="0"/>
              <a:t> list of required software, hardware requirements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58" y="1342510"/>
            <a:ext cx="514082" cy="5600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011" y="3256075"/>
            <a:ext cx="514082" cy="5600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1921490"/>
            <a:ext cx="396152" cy="4315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2500782"/>
            <a:ext cx="396152" cy="4315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986040" y="3892505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Server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86040" y="451302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Client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3809336"/>
            <a:ext cx="396152" cy="4315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80" y="4405435"/>
            <a:ext cx="396152" cy="4315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274" y="5044465"/>
            <a:ext cx="396152" cy="43153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986557" y="5140999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Database server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18" y="170660"/>
            <a:ext cx="1233393" cy="12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3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19" grpId="0"/>
      <p:bldP spid="20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1070" y="496537"/>
            <a:ext cx="340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Estimation - Reality</a:t>
            </a:r>
            <a:endParaRPr lang="en-US" sz="3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30" y="224658"/>
            <a:ext cx="1233393" cy="12333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43327" y="1312395"/>
            <a:ext cx="5095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00B0F0"/>
                </a:solidFill>
              </a:rPr>
              <a:t>List test tools will be employed for this project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8387" y="1808890"/>
            <a:ext cx="569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List all requirement for test (functional and non functional)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38387" y="2268115"/>
            <a:ext cx="798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Divide requirement for test into 3 category of complexity: simple, average, complex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43327" y="4065759"/>
            <a:ext cx="177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 smtClean="0">
                <a:solidFill>
                  <a:srgbClr val="00B0F0"/>
                </a:solidFill>
              </a:rPr>
              <a:t>Historical Data: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58" y="3865256"/>
            <a:ext cx="514082" cy="56000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1716770"/>
            <a:ext cx="396152" cy="43153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2193030"/>
            <a:ext cx="396152" cy="43153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2637447"/>
            <a:ext cx="396152" cy="43153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3398458"/>
            <a:ext cx="396152" cy="43153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038386" y="2750064"/>
            <a:ext cx="874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For each category, input estimated effort for test tasks: study requirement, create test case,</a:t>
            </a:r>
          </a:p>
          <a:p>
            <a:r>
              <a:rPr lang="en-US" altLang="en-US" dirty="0" smtClean="0"/>
              <a:t> test data, etc.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38385" y="3460664"/>
            <a:ext cx="602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Add effort for test plan and other management works (if have)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38387" y="4524835"/>
            <a:ext cx="414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Based on effort rate of testing/project size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4449750"/>
            <a:ext cx="396152" cy="43153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4894167"/>
            <a:ext cx="396152" cy="4315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5338584"/>
            <a:ext cx="396152" cy="43153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038386" y="5006784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Based on domain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38385" y="5406894"/>
            <a:ext cx="502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Based on market: different market -&gt; different rates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5824708"/>
            <a:ext cx="396152" cy="43153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038385" y="5870833"/>
            <a:ext cx="232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Got total effort for test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6313520"/>
            <a:ext cx="396152" cy="43153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038385" y="6350853"/>
            <a:ext cx="396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Estimate for each tasks of test milestone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23" y="1178050"/>
            <a:ext cx="514082" cy="56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9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32" grpId="0"/>
      <p:bldP spid="33" grpId="0"/>
      <p:bldP spid="40" grpId="0"/>
      <p:bldP spid="41" grpId="0"/>
      <p:bldP spid="43" grpId="0"/>
      <p:bldP spid="48" grpId="0"/>
      <p:bldP spid="49" grpId="0"/>
      <p:bldP spid="51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7472" y="522024"/>
            <a:ext cx="2014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Milestones</a:t>
            </a:r>
            <a:endParaRPr 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2329621" y="1492787"/>
            <a:ext cx="1948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Milestone name: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02834" y="3754482"/>
            <a:ext cx="2306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Effort: in </a:t>
            </a:r>
            <a:r>
              <a:rPr lang="en-US" altLang="ja-JP" sz="2000" dirty="0" smtClean="0"/>
              <a:t>person-day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58" y="1342510"/>
            <a:ext cx="514082" cy="5600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85" y="3583485"/>
            <a:ext cx="514082" cy="5600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7" y="337621"/>
            <a:ext cx="1377871" cy="137787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038387" y="1902512"/>
            <a:ext cx="142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Test planning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38387" y="2361737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Test design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1810392"/>
            <a:ext cx="396152" cy="4315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2286652"/>
            <a:ext cx="396152" cy="43153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2731069"/>
            <a:ext cx="396152" cy="43153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3175486"/>
            <a:ext cx="396152" cy="43153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038386" y="2843686"/>
            <a:ext cx="15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Test execution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38385" y="3278964"/>
            <a:ext cx="15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Test evaluation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68462" y="4630437"/>
            <a:ext cx="1211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Start date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13" y="4459440"/>
            <a:ext cx="514082" cy="56000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68462" y="5505799"/>
            <a:ext cx="110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End date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13" y="5334802"/>
            <a:ext cx="514082" cy="56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0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4" grpId="0"/>
      <p:bldP spid="32" grpId="0"/>
      <p:bldP spid="38" grpId="0"/>
      <p:bldP spid="39" grpId="0"/>
      <p:bldP spid="40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7472" y="522024"/>
            <a:ext cx="2222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D</a:t>
            </a:r>
            <a:r>
              <a:rPr lang="en-US" altLang="ja-JP" sz="3200" dirty="0" smtClean="0"/>
              <a:t>eliverables</a:t>
            </a:r>
            <a:endParaRPr 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2329621" y="1440035"/>
            <a:ext cx="2862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Product deliverable name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02834" y="3754482"/>
            <a:ext cx="18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Deliverable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58" y="1342510"/>
            <a:ext cx="514082" cy="5600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85" y="3583485"/>
            <a:ext cx="514082" cy="56000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038387" y="1902512"/>
            <a:ext cx="10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Test Plan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38387" y="2361737"/>
            <a:ext cx="114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Test Cases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1810392"/>
            <a:ext cx="396152" cy="4315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2286652"/>
            <a:ext cx="396152" cy="43153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2731069"/>
            <a:ext cx="396152" cy="43153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038386" y="2843686"/>
            <a:ext cx="12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Test Report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68462" y="4630437"/>
            <a:ext cx="3584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Delivered by: Tester/ Test Leader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13" y="4459440"/>
            <a:ext cx="514082" cy="56000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68462" y="5505799"/>
            <a:ext cx="3709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Delivered to: Test Leader/ PTL/QA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13" y="5334802"/>
            <a:ext cx="514082" cy="5600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64" y="350029"/>
            <a:ext cx="1239711" cy="144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4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4" grpId="0"/>
      <p:bldP spid="32" grpId="0"/>
      <p:bldP spid="38" grpId="0"/>
      <p:bldP spid="40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19406" y="3146807"/>
            <a:ext cx="227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Who </a:t>
            </a:r>
            <a:r>
              <a:rPr lang="en-US" altLang="ja-JP" dirty="0" smtClean="0"/>
              <a:t>do the test plan</a:t>
            </a:r>
            <a:r>
              <a:rPr lang="en-US" altLang="ja-JP" dirty="0" smtClean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77" y="2540898"/>
            <a:ext cx="2886075" cy="158115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601684"/>
              </p:ext>
            </p:extLst>
          </p:nvPr>
        </p:nvGraphicFramePr>
        <p:xfrm>
          <a:off x="3319406" y="120378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19406" y="120378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53" y="678106"/>
            <a:ext cx="1626115" cy="16261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96915" y="6945923"/>
            <a:ext cx="9431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leader or senior test</a:t>
            </a:r>
          </a:p>
          <a:p>
            <a:r>
              <a:rPr lang="en-US" dirty="0" smtClean="0"/>
              <a:t>In the fact, test plan belongs to the milestones of project, we don’t have a standard template for all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8" y="1170763"/>
            <a:ext cx="2886075" cy="1581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20183" y="1368299"/>
            <a:ext cx="83861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Software requirement: </a:t>
            </a:r>
            <a:r>
              <a:rPr lang="en-US" dirty="0" smtClean="0"/>
              <a:t>We have a software requirement. Build a website with features:</a:t>
            </a:r>
          </a:p>
          <a:p>
            <a:r>
              <a:rPr lang="en-US" dirty="0"/>
              <a:t> </a:t>
            </a:r>
            <a:r>
              <a:rPr lang="en-US" dirty="0" smtClean="0"/>
              <a:t>- User can login to website</a:t>
            </a:r>
          </a:p>
          <a:p>
            <a:r>
              <a:rPr lang="en-US" dirty="0"/>
              <a:t> </a:t>
            </a:r>
            <a:r>
              <a:rPr lang="en-US" dirty="0" smtClean="0"/>
              <a:t>- User can register new account</a:t>
            </a:r>
          </a:p>
          <a:p>
            <a:r>
              <a:rPr lang="en-US" dirty="0"/>
              <a:t> </a:t>
            </a:r>
            <a:r>
              <a:rPr lang="en-US" dirty="0" smtClean="0"/>
              <a:t>- User can see all products of website</a:t>
            </a:r>
          </a:p>
          <a:p>
            <a:r>
              <a:rPr lang="en-US" dirty="0"/>
              <a:t> </a:t>
            </a:r>
            <a:r>
              <a:rPr lang="en-US" dirty="0" smtClean="0"/>
              <a:t>- User can use the payment of website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0183" y="3572464"/>
            <a:ext cx="685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Your team</a:t>
            </a:r>
            <a:r>
              <a:rPr lang="en-US" dirty="0" smtClean="0"/>
              <a:t>: Assumption that we understand about requirement above. </a:t>
            </a:r>
          </a:p>
          <a:p>
            <a:r>
              <a:rPr lang="en-US" dirty="0" smtClean="0"/>
              <a:t>We create a test plan for Phase 1 of this project with all items that you </a:t>
            </a:r>
          </a:p>
          <a:p>
            <a:r>
              <a:rPr lang="en-US" dirty="0" smtClean="0"/>
              <a:t>need for testing( You can list whatever you think)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20183" y="5222631"/>
            <a:ext cx="7169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Some examples you can present:</a:t>
            </a:r>
            <a:r>
              <a:rPr lang="en-US" dirty="0" smtClean="0"/>
              <a:t> Product Name, resources, strategy, time,</a:t>
            </a:r>
          </a:p>
          <a:p>
            <a:r>
              <a:rPr lang="en-US" dirty="0" smtClean="0"/>
              <a:t> environment, hardware, software, tool for test, ….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6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your listening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22" y="1775291"/>
            <a:ext cx="3601850" cy="4351338"/>
          </a:xfrm>
        </p:spPr>
      </p:pic>
    </p:spTree>
    <p:extLst>
      <p:ext uri="{BB962C8B-B14F-4D97-AF65-F5344CB8AC3E}">
        <p14:creationId xmlns:p14="http://schemas.microsoft.com/office/powerpoint/2010/main" val="237051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97" y="790837"/>
            <a:ext cx="10515600" cy="132556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17" y="2327103"/>
            <a:ext cx="780535" cy="780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17" y="3208551"/>
            <a:ext cx="780535" cy="780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7" y="4174442"/>
            <a:ext cx="636373" cy="7434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8299" y="3414152"/>
            <a:ext cx="177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Plan Process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4471" y="4247694"/>
            <a:ext cx="193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Plan Structure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8299" y="2532704"/>
            <a:ext cx="204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Plan Objectives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17" y="4878482"/>
            <a:ext cx="774840" cy="774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54471" y="508123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1823"/>
            <a:ext cx="10515600" cy="1325563"/>
          </a:xfrm>
        </p:spPr>
        <p:txBody>
          <a:bodyPr/>
          <a:lstStyle/>
          <a:p>
            <a:r>
              <a:rPr lang="en-US" dirty="0" smtClean="0"/>
              <a:t>Test Plan Objectives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89" y="1410687"/>
            <a:ext cx="514082" cy="560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3042" y="939778"/>
            <a:ext cx="219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Identify testing scope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89" y="1970689"/>
            <a:ext cx="514082" cy="560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2" y="2572283"/>
            <a:ext cx="514082" cy="5600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2" y="3173877"/>
            <a:ext cx="514082" cy="560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2" y="3775471"/>
            <a:ext cx="514082" cy="5600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2" y="4377065"/>
            <a:ext cx="514082" cy="5600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2" y="4978659"/>
            <a:ext cx="514082" cy="5600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89" y="5580253"/>
            <a:ext cx="514082" cy="5600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2" y="6161051"/>
            <a:ext cx="514082" cy="5600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08" y="819491"/>
            <a:ext cx="514082" cy="5600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03042" y="1506022"/>
            <a:ext cx="206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Identify testing risks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03042" y="2116025"/>
            <a:ext cx="273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Identify acceptance criteria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03042" y="2726028"/>
            <a:ext cx="410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Obtain commitment from affected groups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03042" y="3292272"/>
            <a:ext cx="482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Brings in Effective collaboration among the teams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03042" y="3893866"/>
            <a:ext cx="203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Specify deliverables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03042" y="4503869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Define test strategy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03042" y="5073994"/>
            <a:ext cx="267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Define the Responsibilities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03042" y="5696001"/>
            <a:ext cx="280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Decide on Automation Early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03042" y="6256386"/>
            <a:ext cx="490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Decide on Test Metrics &amp; Manage through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9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Process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80852" y="1530171"/>
            <a:ext cx="6913563" cy="1768475"/>
            <a:chOff x="772" y="1548"/>
            <a:chExt cx="4355" cy="1114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586" y="1933"/>
              <a:ext cx="1289" cy="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latin typeface="Tahoma" panose="020B0604030504040204" pitchFamily="34" charset="0"/>
                </a:rPr>
                <a:t>Test planning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772" y="1548"/>
              <a:ext cx="1392" cy="111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 Project plan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 Customer requirements and Acceptance criteria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263" y="1797"/>
              <a:ext cx="864" cy="442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latin typeface="Tahoma" panose="020B0604030504040204" pitchFamily="34" charset="0"/>
                </a:rPr>
                <a:t>Test plan document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154" y="2047"/>
              <a:ext cx="4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855" y="204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3333304" y="3262245"/>
            <a:ext cx="6583427" cy="3267344"/>
          </a:xfrm>
          <a:prstGeom prst="wedgeRoundRectCallout">
            <a:avLst>
              <a:gd name="adj1" fmla="val -59209"/>
              <a:gd name="adj2" fmla="val -9116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Project Plan: what information should be get?</a:t>
            </a:r>
          </a:p>
          <a:p>
            <a:pPr lvl="1"/>
            <a:r>
              <a:rPr lang="en-US" altLang="en-US" sz="2000" dirty="0" smtClean="0">
                <a:solidFill>
                  <a:schemeClr val="tx1"/>
                </a:solidFill>
              </a:rPr>
              <a:t>- When requirement specification is available</a:t>
            </a:r>
          </a:p>
          <a:p>
            <a:pPr lvl="1"/>
            <a:r>
              <a:rPr lang="en-US" altLang="en-US" sz="2000" dirty="0" smtClean="0">
                <a:solidFill>
                  <a:schemeClr val="tx1"/>
                </a:solidFill>
              </a:rPr>
              <a:t>- When detail design is available</a:t>
            </a:r>
          </a:p>
          <a:p>
            <a:pPr lvl="1"/>
            <a:r>
              <a:rPr lang="en-US" altLang="en-US" sz="2000" dirty="0" smtClean="0">
                <a:solidFill>
                  <a:schemeClr val="tx1"/>
                </a:solidFill>
              </a:rPr>
              <a:t>- When the first testing task can start</a:t>
            </a:r>
          </a:p>
          <a:p>
            <a:pPr lvl="1"/>
            <a:r>
              <a:rPr lang="en-US" altLang="en-US" sz="2000" dirty="0" smtClean="0">
                <a:solidFill>
                  <a:schemeClr val="tx1"/>
                </a:solidFill>
              </a:rPr>
              <a:t>- Date of releases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7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Process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80852" y="1530171"/>
            <a:ext cx="6913563" cy="1768475"/>
            <a:chOff x="772" y="1548"/>
            <a:chExt cx="4355" cy="1114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586" y="1933"/>
              <a:ext cx="1289" cy="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latin typeface="Tahoma" panose="020B0604030504040204" pitchFamily="34" charset="0"/>
                </a:rPr>
                <a:t>Test planning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772" y="1548"/>
              <a:ext cx="1392" cy="111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 Project plan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 Customer requirements and Acceptance criteria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263" y="1797"/>
              <a:ext cx="864" cy="442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latin typeface="Tahoma" panose="020B0604030504040204" pitchFamily="34" charset="0"/>
                </a:rPr>
                <a:t>Test plan document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154" y="2047"/>
              <a:ext cx="4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855" y="204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3333304" y="3262245"/>
            <a:ext cx="6583427" cy="3267344"/>
          </a:xfrm>
          <a:prstGeom prst="wedgeRoundRectCallout">
            <a:avLst>
              <a:gd name="adj1" fmla="val -61752"/>
              <a:gd name="adj2" fmla="val -7027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Customer requirements and Acceptance criteria</a:t>
            </a:r>
          </a:p>
          <a:p>
            <a:pPr lvl="1"/>
            <a:r>
              <a:rPr lang="en-US" altLang="en-US" sz="2000" dirty="0" smtClean="0">
                <a:solidFill>
                  <a:schemeClr val="tx1"/>
                </a:solidFill>
              </a:rPr>
              <a:t>- SRS: Software Requirement Specification</a:t>
            </a:r>
          </a:p>
          <a:p>
            <a:pPr lvl="1"/>
            <a:r>
              <a:rPr lang="en-US" altLang="en-US" sz="2000" dirty="0" smtClean="0">
                <a:solidFill>
                  <a:schemeClr val="tx1"/>
                </a:solidFill>
              </a:rPr>
              <a:t>- Acceptance criteria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0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Structure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7249"/>
            <a:ext cx="780535" cy="7805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8697"/>
            <a:ext cx="780535" cy="7805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80" y="3414588"/>
            <a:ext cx="636373" cy="7434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95" y="4129039"/>
            <a:ext cx="774840" cy="7748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938312"/>
            <a:ext cx="763242" cy="7632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8" y="5803523"/>
            <a:ext cx="657225" cy="7678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54558" y="1815550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Introduction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4558" y="2654298"/>
            <a:ext cx="546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Define requirements for test base on acceptance criteria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54558" y="3493045"/>
            <a:ext cx="714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Define test strategy base on requirements for test: test types, stages, tools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54558" y="4183343"/>
            <a:ext cx="5105115" cy="734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ja-JP" dirty="0"/>
              <a:t>Define resources and responsibilities</a:t>
            </a:r>
          </a:p>
          <a:p>
            <a:pPr>
              <a:lnSpc>
                <a:spcPct val="120000"/>
              </a:lnSpc>
              <a:defRPr/>
            </a:pPr>
            <a:r>
              <a:rPr lang="en-US" altLang="ja-JP" dirty="0" smtClean="0"/>
              <a:t>- </a:t>
            </a:r>
            <a:r>
              <a:rPr lang="en-US" altLang="ja-JP" dirty="0"/>
              <a:t>Define the system: hardware &amp; software for testing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54558" y="5135267"/>
            <a:ext cx="22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Define Test milestones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54558" y="5938557"/>
            <a:ext cx="580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Define deliverables of test: Test Plan, Test Case, Test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8" y="255827"/>
            <a:ext cx="1338330" cy="13383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38266" y="647993"/>
            <a:ext cx="21273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 smtClean="0"/>
              <a:t>Introduction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1185393" y="1712890"/>
            <a:ext cx="680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u="sng" dirty="0" smtClean="0">
                <a:solidFill>
                  <a:srgbClr val="00B0F0"/>
                </a:solidFill>
              </a:rPr>
              <a:t>Purpose</a:t>
            </a:r>
            <a:r>
              <a:rPr lang="en-GB" altLang="en-US" dirty="0" smtClean="0">
                <a:solidFill>
                  <a:srgbClr val="00B0F0"/>
                </a:solidFill>
              </a:rPr>
              <a:t>:</a:t>
            </a:r>
            <a:r>
              <a:rPr lang="en-GB" altLang="en-US" dirty="0" smtClean="0"/>
              <a:t> </a:t>
            </a:r>
            <a:r>
              <a:rPr lang="en-US" altLang="ja-JP" dirty="0" smtClean="0"/>
              <a:t>Briefly about the purpose and organization of the documents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5393" y="2223789"/>
            <a:ext cx="566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solidFill>
                  <a:srgbClr val="00B0F0"/>
                </a:solidFill>
              </a:rPr>
              <a:t>Background information</a:t>
            </a:r>
            <a:r>
              <a:rPr lang="en-US" altLang="ja-JP" dirty="0" smtClean="0">
                <a:solidFill>
                  <a:srgbClr val="00B0F0"/>
                </a:solidFill>
              </a:rPr>
              <a:t>:</a:t>
            </a:r>
            <a:r>
              <a:rPr lang="en-US" altLang="ja-JP" b="1" dirty="0" smtClean="0"/>
              <a:t> </a:t>
            </a:r>
            <a:r>
              <a:rPr lang="en-US" altLang="ja-JP" dirty="0" smtClean="0"/>
              <a:t>Briefly information of the project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5393" y="2734688"/>
            <a:ext cx="619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solidFill>
                  <a:srgbClr val="00B0F0"/>
                </a:solidFill>
              </a:rPr>
              <a:t>Document reference</a:t>
            </a:r>
            <a:r>
              <a:rPr lang="en-US" altLang="ja-JP" dirty="0" smtClean="0">
                <a:solidFill>
                  <a:srgbClr val="00B0F0"/>
                </a:solidFill>
              </a:rPr>
              <a:t>:</a:t>
            </a:r>
            <a:r>
              <a:rPr lang="en-US" altLang="ja-JP" dirty="0" smtClean="0"/>
              <a:t> List all documents used to create Test Plan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5393" y="3245587"/>
            <a:ext cx="3094245" cy="179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2000" u="sng" dirty="0" smtClean="0">
                <a:solidFill>
                  <a:srgbClr val="00B0F0"/>
                </a:solidFill>
              </a:rPr>
              <a:t>Scope of testing:</a:t>
            </a:r>
            <a:r>
              <a:rPr lang="en-US" altLang="ja-JP" sz="2000" dirty="0" smtClean="0"/>
              <a:t> </a:t>
            </a:r>
          </a:p>
          <a:p>
            <a:pPr lvl="2">
              <a:lnSpc>
                <a:spcPct val="120000"/>
              </a:lnSpc>
            </a:pPr>
            <a:r>
              <a:rPr lang="en-US" altLang="ja-JP" dirty="0"/>
              <a:t>List stages of testing</a:t>
            </a:r>
          </a:p>
          <a:p>
            <a:pPr lvl="2">
              <a:lnSpc>
                <a:spcPct val="120000"/>
              </a:lnSpc>
            </a:pPr>
            <a:r>
              <a:rPr lang="en-US" altLang="ja-JP" dirty="0"/>
              <a:t>List of test types</a:t>
            </a:r>
          </a:p>
          <a:p>
            <a:pPr lvl="2">
              <a:lnSpc>
                <a:spcPct val="120000"/>
              </a:lnSpc>
            </a:pPr>
            <a:r>
              <a:rPr lang="en-US" altLang="ja-JP" dirty="0"/>
              <a:t>List any assumptions </a:t>
            </a:r>
          </a:p>
          <a:p>
            <a:pPr lvl="2">
              <a:lnSpc>
                <a:spcPct val="120000"/>
              </a:lnSpc>
            </a:pPr>
            <a:r>
              <a:rPr lang="en-US" altLang="ja-JP" dirty="0"/>
              <a:t>Plan </a:t>
            </a:r>
            <a:r>
              <a:rPr lang="en-US" altLang="ja-JP" dirty="0" smtClean="0"/>
              <a:t>defects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5393" y="5156228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solidFill>
                  <a:srgbClr val="00B0F0"/>
                </a:solidFill>
              </a:rPr>
              <a:t>Constraints:</a:t>
            </a:r>
            <a:r>
              <a:rPr lang="en-US" altLang="ja-JP" dirty="0" smtClean="0"/>
              <a:t> List any constraints on test environment, resource, schedules,  test tools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75133" y="5667127"/>
            <a:ext cx="6820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solidFill>
                  <a:srgbClr val="00B0F0"/>
                </a:solidFill>
              </a:rPr>
              <a:t>Risk list:</a:t>
            </a:r>
            <a:r>
              <a:rPr lang="en-US" altLang="ja-JP" dirty="0" smtClean="0"/>
              <a:t> List any risks that may affect the design or execution of testing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2" y="1522220"/>
            <a:ext cx="514082" cy="5600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2" y="2058335"/>
            <a:ext cx="514082" cy="5600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2" y="2628441"/>
            <a:ext cx="514082" cy="5600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2" y="3188443"/>
            <a:ext cx="514082" cy="5600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2" y="4953127"/>
            <a:ext cx="514082" cy="5600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1" y="5525560"/>
            <a:ext cx="514082" cy="56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45083" y="710391"/>
            <a:ext cx="9563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Define requirements for test base on acceptance criteria</a:t>
            </a:r>
            <a:endParaRPr lang="en-US" sz="3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8" y="331304"/>
            <a:ext cx="1342950" cy="13429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275008" y="2034862"/>
            <a:ext cx="545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List items that have been identified as targets for testing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09888" y="2764802"/>
            <a:ext cx="248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Functional requirements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70467" y="3569937"/>
            <a:ext cx="291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Non-functional requirements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90918" y="4520485"/>
            <a:ext cx="445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List of features and functions not to be tested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2" y="1844192"/>
            <a:ext cx="514082" cy="5600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2" y="4326423"/>
            <a:ext cx="514082" cy="5600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58" y="2483728"/>
            <a:ext cx="585600" cy="585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58" y="3357744"/>
            <a:ext cx="585600" cy="5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5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1070" y="496537"/>
            <a:ext cx="4105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T</a:t>
            </a:r>
            <a:r>
              <a:rPr lang="en-US" altLang="ja-JP" sz="3200" dirty="0" smtClean="0"/>
              <a:t>est Stages – Test Types</a:t>
            </a:r>
            <a:endParaRPr 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2343327" y="1517115"/>
            <a:ext cx="5429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rgbClr val="00B0F0"/>
                </a:solidFill>
              </a:rPr>
              <a:t>Test </a:t>
            </a:r>
            <a:r>
              <a:rPr lang="en-US" altLang="ja-JP" sz="2000" dirty="0" smtClean="0">
                <a:solidFill>
                  <a:srgbClr val="00B0F0"/>
                </a:solidFill>
              </a:rPr>
              <a:t>Level: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The </a:t>
            </a:r>
            <a:r>
              <a:rPr lang="en-US" altLang="ja-JP" dirty="0" smtClean="0"/>
              <a:t>levels </a:t>
            </a:r>
            <a:r>
              <a:rPr lang="en-US" altLang="ja-JP" dirty="0" smtClean="0"/>
              <a:t>in which the test will be executed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38387" y="2013610"/>
            <a:ext cx="99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Unit test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38387" y="2472835"/>
            <a:ext cx="16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Integration test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29621" y="3975363"/>
            <a:ext cx="3921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sz="2000" dirty="0" smtClean="0">
                <a:solidFill>
                  <a:srgbClr val="00B0F0"/>
                </a:solidFill>
              </a:rPr>
              <a:t>Test Types:</a:t>
            </a:r>
            <a:r>
              <a:rPr lang="en-GB" altLang="en-US" dirty="0" smtClean="0"/>
              <a:t> </a:t>
            </a:r>
            <a:r>
              <a:rPr lang="en-US" altLang="ja-JP" dirty="0" smtClean="0"/>
              <a:t>all Types of test to execute: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58" y="1342510"/>
            <a:ext cx="514082" cy="5600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58" y="3822212"/>
            <a:ext cx="514082" cy="5600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2" y="343970"/>
            <a:ext cx="1156328" cy="13509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1921490"/>
            <a:ext cx="396152" cy="4315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2397750"/>
            <a:ext cx="396152" cy="4315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2842167"/>
            <a:ext cx="396152" cy="4315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3286584"/>
            <a:ext cx="396152" cy="4315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38386" y="2954784"/>
            <a:ext cx="125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System test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38385" y="3354894"/>
            <a:ext cx="167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Acceptance test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38387" y="4458642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Function test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38387" y="4917867"/>
            <a:ext cx="190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User interface test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4366522"/>
            <a:ext cx="396152" cy="4315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4842782"/>
            <a:ext cx="396152" cy="4315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5287199"/>
            <a:ext cx="396152" cy="4315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5731616"/>
            <a:ext cx="396152" cy="43153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038386" y="5399816"/>
            <a:ext cx="179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Performance test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38385" y="5799926"/>
            <a:ext cx="347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Security and Access Control Testing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6217740"/>
            <a:ext cx="396152" cy="43153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038385" y="6286050"/>
            <a:ext cx="190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Regression Testing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80361" y="6279946"/>
            <a:ext cx="74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etc…..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6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17" grpId="0"/>
      <p:bldP spid="18" grpId="0"/>
      <p:bldP spid="19" grpId="0"/>
      <p:bldP spid="20" grpId="0"/>
      <p:bldP spid="34" grpId="0"/>
      <p:bldP spid="35" grpId="0"/>
      <p:bldP spid="37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760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Tahoma</vt:lpstr>
      <vt:lpstr>Office Theme</vt:lpstr>
      <vt:lpstr>Microsoft Excel Worksheet</vt:lpstr>
      <vt:lpstr>Test Plan</vt:lpstr>
      <vt:lpstr>Agenda</vt:lpstr>
      <vt:lpstr>Test Plan Objectives</vt:lpstr>
      <vt:lpstr>Test Plan Process</vt:lpstr>
      <vt:lpstr>Test Plan Process</vt:lpstr>
      <vt:lpstr>Test Plan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listening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Plan</dc:title>
  <dc:creator>Note</dc:creator>
  <cp:lastModifiedBy>Nguyen Thu Ha (FSU1.BU26)</cp:lastModifiedBy>
  <cp:revision>92</cp:revision>
  <dcterms:created xsi:type="dcterms:W3CDTF">2018-01-15T14:38:35Z</dcterms:created>
  <dcterms:modified xsi:type="dcterms:W3CDTF">2018-01-18T05:59:01Z</dcterms:modified>
</cp:coreProperties>
</file>