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2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F69-30F4-420B-ABFD-FF9027C68AE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A467-AEB4-41C8-981A-FEBE4F828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9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F69-30F4-420B-ABFD-FF9027C68AE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A467-AEB4-41C8-981A-FEBE4F828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F69-30F4-420B-ABFD-FF9027C68AE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A467-AEB4-41C8-981A-FEBE4F828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9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F69-30F4-420B-ABFD-FF9027C68AE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A467-AEB4-41C8-981A-FEBE4F828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F69-30F4-420B-ABFD-FF9027C68AE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A467-AEB4-41C8-981A-FEBE4F828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F69-30F4-420B-ABFD-FF9027C68AE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A467-AEB4-41C8-981A-FEBE4F828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F69-30F4-420B-ABFD-FF9027C68AE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A467-AEB4-41C8-981A-FEBE4F828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1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F69-30F4-420B-ABFD-FF9027C68AE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A467-AEB4-41C8-981A-FEBE4F828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F69-30F4-420B-ABFD-FF9027C68AE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A467-AEB4-41C8-981A-FEBE4F828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3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F69-30F4-420B-ABFD-FF9027C68AE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A467-AEB4-41C8-981A-FEBE4F828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9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F69-30F4-420B-ABFD-FF9027C68AE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A467-AEB4-41C8-981A-FEBE4F828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2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1F69-30F4-420B-ABFD-FF9027C68AE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A467-AEB4-41C8-981A-FEBE4F828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E</a:t>
            </a:r>
            <a:r>
              <a:rPr lang="en-US" dirty="0" smtClean="0"/>
              <a:t>rror &amp; Bug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9" y="372900"/>
            <a:ext cx="10515600" cy="817071"/>
          </a:xfrm>
        </p:spPr>
        <p:txBody>
          <a:bodyPr/>
          <a:lstStyle/>
          <a:p>
            <a:r>
              <a:rPr lang="en-US" dirty="0" smtClean="0"/>
              <a:t>Analyzing a Software Error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16463" y="2203074"/>
            <a:ext cx="361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Make your communication effective;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877" y="1304577"/>
            <a:ext cx="59612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000066"/>
                </a:solidFill>
              </a:rPr>
              <a:t>Why should we analyze a Reproducible Bug?</a:t>
            </a:r>
            <a:endParaRPr lang="en-US" sz="2500" dirty="0"/>
          </a:p>
        </p:txBody>
      </p:sp>
      <p:sp>
        <p:nvSpPr>
          <p:cNvPr id="22" name="TextBox 21"/>
          <p:cNvSpPr txBox="1"/>
          <p:nvPr/>
        </p:nvSpPr>
        <p:spPr>
          <a:xfrm>
            <a:off x="2616463" y="3166380"/>
            <a:ext cx="4118435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Support the making of business decisions;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4" y="1896237"/>
            <a:ext cx="799283" cy="79928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16463" y="4103398"/>
            <a:ext cx="649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Avoid wasting the time of the programming and management staff;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3" y="2836208"/>
            <a:ext cx="799283" cy="7992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3" y="3888423"/>
            <a:ext cx="799283" cy="79928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16463" y="5148719"/>
            <a:ext cx="16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Find more bugs.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09" y="4933744"/>
            <a:ext cx="799283" cy="7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2" grpId="0"/>
      <p:bldP spid="24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6463" y="2203074"/>
            <a:ext cx="758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Describe how to get the program into a known state. Describe the state clearly.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8447" y="881678"/>
            <a:ext cx="8899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66"/>
                </a:solidFill>
                <a:latin typeface="+mn-lt"/>
              </a:rPr>
              <a:t>The basic step - starting with analyzing a reproducible error:</a:t>
            </a:r>
            <a:endParaRPr lang="en-US" sz="2500" dirty="0"/>
          </a:p>
        </p:txBody>
      </p:sp>
      <p:sp>
        <p:nvSpPr>
          <p:cNvPr id="22" name="TextBox 21"/>
          <p:cNvSpPr txBox="1"/>
          <p:nvPr/>
        </p:nvSpPr>
        <p:spPr>
          <a:xfrm>
            <a:off x="2365191" y="3325355"/>
            <a:ext cx="5766450" cy="3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48640" indent="-27432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Specify an exact series of steps that expose the problem.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4" y="1896237"/>
            <a:ext cx="799283" cy="79928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16463" y="4453765"/>
            <a:ext cx="901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Test your steps to make sure that you can reproduce the problem if you do </a:t>
            </a:r>
            <a:r>
              <a:rPr lang="en-US" b="1" i="1" dirty="0" smtClean="0">
                <a:solidFill>
                  <a:srgbClr val="0066FF"/>
                </a:solidFill>
                <a:latin typeface="+mn-lt"/>
              </a:rPr>
              <a:t>exactly - and only –</a:t>
            </a:r>
          </a:p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 what it says in the bug report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08" y="3132295"/>
            <a:ext cx="799283" cy="7992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09" y="4350087"/>
            <a:ext cx="799283" cy="7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6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7602" y="42112"/>
            <a:ext cx="10515600" cy="817071"/>
          </a:xfrm>
        </p:spPr>
        <p:txBody>
          <a:bodyPr/>
          <a:lstStyle/>
          <a:p>
            <a:r>
              <a:rPr lang="en-US" dirty="0" smtClean="0"/>
              <a:t>Reporting a Software Error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3393" y="1484005"/>
            <a:ext cx="2843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000066"/>
                </a:solidFill>
              </a:rPr>
              <a:t>A useful </a:t>
            </a:r>
            <a:r>
              <a:rPr lang="en-US" sz="2500" dirty="0">
                <a:solidFill>
                  <a:srgbClr val="000066"/>
                </a:solidFill>
              </a:rPr>
              <a:t>B</a:t>
            </a:r>
            <a:r>
              <a:rPr lang="en-US" sz="2500" dirty="0" smtClean="0">
                <a:solidFill>
                  <a:srgbClr val="000066"/>
                </a:solidFill>
              </a:rPr>
              <a:t>ug Report: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3" y="1896237"/>
            <a:ext cx="799283" cy="7992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5014" y="2111212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Written (not reported orally)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3" y="2673598"/>
            <a:ext cx="799283" cy="7992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25014" y="2888573"/>
            <a:ext cx="330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Uniquely numbered (ID required)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3" y="3472881"/>
            <a:ext cx="799283" cy="7992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5014" y="3687856"/>
            <a:ext cx="441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Simple (non-compound - one bug per report)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3" y="4272164"/>
            <a:ext cx="799283" cy="7992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25014" y="4487139"/>
            <a:ext cx="168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Understandable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3" y="5033817"/>
            <a:ext cx="799283" cy="7992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014" y="5248792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Reproducible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3" y="5827405"/>
            <a:ext cx="799283" cy="7992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25014" y="6042380"/>
            <a:ext cx="401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Non-judgmental (only facts, no opinions)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3393" y="778345"/>
            <a:ext cx="7043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0066"/>
                </a:solidFill>
              </a:rPr>
              <a:t>Bug reports are your </a:t>
            </a:r>
            <a:r>
              <a:rPr lang="en-US" sz="3000" b="1" i="1" dirty="0" smtClean="0">
                <a:solidFill>
                  <a:srgbClr val="0066FF"/>
                </a:solidFill>
              </a:rPr>
              <a:t>primary</a:t>
            </a:r>
            <a:r>
              <a:rPr lang="en-US" sz="3000" b="1" dirty="0" smtClean="0">
                <a:solidFill>
                  <a:srgbClr val="000066"/>
                </a:solidFill>
              </a:rPr>
              <a:t> work product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2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7602" y="42112"/>
            <a:ext cx="10515600" cy="817071"/>
          </a:xfrm>
        </p:spPr>
        <p:txBody>
          <a:bodyPr/>
          <a:lstStyle/>
          <a:p>
            <a:r>
              <a:rPr lang="en-US" dirty="0" smtClean="0"/>
              <a:t>Bug Report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864" y="744529"/>
            <a:ext cx="42132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000066"/>
                </a:solidFill>
                <a:latin typeface="+mn-lt"/>
              </a:rPr>
              <a:t>A common bug report content: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00" y="1183009"/>
            <a:ext cx="799283" cy="7992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2619" y="1438664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53" y="4601438"/>
            <a:ext cx="799283" cy="7992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22619" y="208963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Description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99" y="1856945"/>
            <a:ext cx="799283" cy="7992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2619" y="2718951"/>
            <a:ext cx="707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Steps to Reproduce – including expected behavior and observed behavior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26" y="2507047"/>
            <a:ext cx="799283" cy="7992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56977" y="3357106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Reproducible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53" y="3203952"/>
            <a:ext cx="799283" cy="7992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013" y="4055934"/>
            <a:ext cx="93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Severity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46" y="3904533"/>
            <a:ext cx="799283" cy="7992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22619" y="4816413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Frequency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6977" y="551151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Priority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2" y="5288699"/>
            <a:ext cx="799283" cy="799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2619" y="6275720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Resolution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1" y="5988401"/>
            <a:ext cx="799283" cy="7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9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8186" y="476518"/>
            <a:ext cx="19132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A bug report: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1068947" y="1219733"/>
            <a:ext cx="1102173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Title</a:t>
            </a:r>
            <a:r>
              <a:rPr lang="en-US" sz="2000" dirty="0" smtClean="0"/>
              <a:t>: [Sometime] Application crashed when user inputs with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</a:t>
            </a:r>
          </a:p>
          <a:p>
            <a:r>
              <a:rPr lang="en-US" sz="2000" b="1" dirty="0" smtClean="0"/>
              <a:t>Description</a:t>
            </a:r>
            <a:r>
              <a:rPr lang="en-US" sz="2000" dirty="0" smtClean="0"/>
              <a:t>: When user inputs with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invalid, system will throw an exception</a:t>
            </a:r>
          </a:p>
          <a:p>
            <a:r>
              <a:rPr lang="en-US" sz="2000" b="1" dirty="0" smtClean="0"/>
              <a:t>Steps: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Password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Click on Login button</a:t>
            </a:r>
          </a:p>
          <a:p>
            <a:r>
              <a:rPr lang="en-US" sz="2000" b="1" dirty="0" smtClean="0"/>
              <a:t>Expected results: </a:t>
            </a:r>
            <a:r>
              <a:rPr lang="en-US" sz="2000" dirty="0" smtClean="0"/>
              <a:t>An exception is thrown out as “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or Password is incorrect”</a:t>
            </a:r>
          </a:p>
          <a:p>
            <a:r>
              <a:rPr lang="en-US" sz="2000" b="1" dirty="0" smtClean="0"/>
              <a:t>Actual output: </a:t>
            </a:r>
            <a:r>
              <a:rPr lang="en-US" sz="2000" dirty="0" smtClean="0"/>
              <a:t>Application crashed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Reproducible: N/A</a:t>
            </a:r>
          </a:p>
          <a:p>
            <a:r>
              <a:rPr lang="en-US" sz="2000" b="1" dirty="0" smtClean="0"/>
              <a:t>Severity: Fatal</a:t>
            </a:r>
          </a:p>
          <a:p>
            <a:r>
              <a:rPr lang="en-US" sz="2000" b="1" dirty="0" smtClean="0"/>
              <a:t>Priority: 3</a:t>
            </a:r>
          </a:p>
          <a:p>
            <a:r>
              <a:rPr lang="en-US" sz="2000" b="1" dirty="0" smtClean="0"/>
              <a:t>Resolution: New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336" y="163665"/>
            <a:ext cx="9836732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Title</a:t>
            </a:r>
            <a:r>
              <a:rPr lang="en-US" sz="2000" dirty="0" smtClean="0"/>
              <a:t>: [Sometime] </a:t>
            </a:r>
            <a:r>
              <a:rPr lang="en-US" sz="2000" dirty="0" smtClean="0">
                <a:solidFill>
                  <a:srgbClr val="FF0000"/>
                </a:solidFill>
              </a:rPr>
              <a:t>Application crashed when </a:t>
            </a:r>
            <a:r>
              <a:rPr lang="en-US" sz="2000" dirty="0" err="1" smtClean="0">
                <a:solidFill>
                  <a:srgbClr val="FF0000"/>
                </a:solidFill>
              </a:rPr>
              <a:t>UserName</a:t>
            </a:r>
            <a:r>
              <a:rPr lang="en-US" sz="2000" dirty="0" smtClean="0">
                <a:solidFill>
                  <a:srgbClr val="FF0000"/>
                </a:solidFill>
              </a:rPr>
              <a:t> and Password are invalid</a:t>
            </a:r>
          </a:p>
          <a:p>
            <a:r>
              <a:rPr lang="en-US" sz="2000" b="1" dirty="0" smtClean="0"/>
              <a:t>Description</a:t>
            </a:r>
            <a:r>
              <a:rPr lang="en-US" sz="2000" dirty="0" smtClean="0"/>
              <a:t>: When user inputs with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invalid, application crashed</a:t>
            </a:r>
          </a:p>
          <a:p>
            <a:r>
              <a:rPr lang="en-US" sz="2000" b="1" dirty="0" smtClean="0"/>
              <a:t>Steps: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Password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Click on Login button</a:t>
            </a:r>
          </a:p>
          <a:p>
            <a:r>
              <a:rPr lang="en-US" sz="2000" b="1" dirty="0" smtClean="0"/>
              <a:t>Expected results: </a:t>
            </a:r>
            <a:r>
              <a:rPr lang="en-US" sz="2000" dirty="0" smtClean="0"/>
              <a:t>An exception is thrown out as “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or Password is incorrect”</a:t>
            </a:r>
          </a:p>
          <a:p>
            <a:r>
              <a:rPr lang="en-US" sz="2000" b="1" dirty="0" smtClean="0"/>
              <a:t>Actual output: </a:t>
            </a:r>
            <a:r>
              <a:rPr lang="en-US" sz="2000" dirty="0" smtClean="0"/>
              <a:t>Application crashed</a:t>
            </a:r>
            <a:endParaRPr lang="en-US" sz="2000" b="1" dirty="0" smtClean="0"/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Reproducible: N/A</a:t>
            </a:r>
          </a:p>
          <a:p>
            <a:r>
              <a:rPr lang="en-US" sz="2000" b="1" dirty="0" smtClean="0"/>
              <a:t>Severity: Fatal</a:t>
            </a:r>
          </a:p>
          <a:p>
            <a:r>
              <a:rPr lang="en-US" sz="2000" b="1" dirty="0" smtClean="0"/>
              <a:t>Priority: 3</a:t>
            </a:r>
          </a:p>
          <a:p>
            <a:r>
              <a:rPr lang="en-US" sz="2000" b="1" dirty="0" smtClean="0"/>
              <a:t>Resolution: New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2228043" y="1210616"/>
            <a:ext cx="8693239" cy="4765182"/>
          </a:xfrm>
          <a:prstGeom prst="wedgeEllipseCallout">
            <a:avLst>
              <a:gd name="adj1" fmla="val -40036"/>
              <a:gd name="adj2" fmla="val -66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solidFill>
                  <a:srgbClr val="000066"/>
                </a:solidFill>
                <a:latin typeface="+mn-lt"/>
              </a:rPr>
              <a:t>This </a:t>
            </a:r>
            <a:r>
              <a:rPr lang="en-US" sz="2200" b="1" i="1" dirty="0" smtClean="0">
                <a:solidFill>
                  <a:srgbClr val="0066FF"/>
                </a:solidFill>
                <a:latin typeface="+mn-lt"/>
              </a:rPr>
              <a:t>one-line description of the problem </a:t>
            </a:r>
            <a:r>
              <a:rPr lang="en-US" sz="2200" dirty="0" smtClean="0">
                <a:solidFill>
                  <a:srgbClr val="000066"/>
                </a:solidFill>
                <a:latin typeface="+mn-lt"/>
              </a:rPr>
              <a:t>is the most important part of the report:</a:t>
            </a:r>
          </a:p>
          <a:p>
            <a:pPr marL="948690" lvl="1" indent="-274320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0066"/>
                </a:solidFill>
                <a:latin typeface="+mn-lt"/>
              </a:rPr>
              <a:t>- The project manager will use it when reviewing the list of bugs that haven’t been fixed.</a:t>
            </a:r>
          </a:p>
          <a:p>
            <a:pPr marL="948690" lvl="1" indent="-274320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0066"/>
                </a:solidFill>
                <a:latin typeface="+mn-lt"/>
              </a:rPr>
              <a:t>- Executives will read it when reviewing the list of bugs that won’t be fixed. They might only spend additional time on bugs with “interesting” summaries.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715" y="5975798"/>
            <a:ext cx="1141497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indent="-27432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i="1" dirty="0" smtClean="0">
                <a:solidFill>
                  <a:srgbClr val="000066"/>
                </a:solidFill>
                <a:latin typeface="+mn-lt"/>
              </a:rPr>
              <a:t>The ideal summary tells the reader what the bug is, what caused the bug, what part of the program it’s from and what its worst consequence is.</a:t>
            </a:r>
          </a:p>
        </p:txBody>
      </p:sp>
    </p:spTree>
    <p:extLst>
      <p:ext uri="{BB962C8B-B14F-4D97-AF65-F5344CB8AC3E}">
        <p14:creationId xmlns:p14="http://schemas.microsoft.com/office/powerpoint/2010/main" val="29326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336" y="163665"/>
            <a:ext cx="9894440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Title</a:t>
            </a:r>
            <a:r>
              <a:rPr lang="en-US" sz="2000" dirty="0" smtClean="0"/>
              <a:t>: [Sometime] </a:t>
            </a:r>
            <a:r>
              <a:rPr lang="en-US" sz="2000" dirty="0" smtClean="0">
                <a:solidFill>
                  <a:srgbClr val="FF0000"/>
                </a:solidFill>
              </a:rPr>
              <a:t>Application crashed when </a:t>
            </a:r>
            <a:r>
              <a:rPr lang="en-US" sz="2000" dirty="0" err="1" smtClean="0">
                <a:solidFill>
                  <a:srgbClr val="FF0000"/>
                </a:solidFill>
              </a:rPr>
              <a:t>UserName</a:t>
            </a:r>
            <a:r>
              <a:rPr lang="en-US" sz="2000" dirty="0" smtClean="0">
                <a:solidFill>
                  <a:srgbClr val="FF0000"/>
                </a:solidFill>
              </a:rPr>
              <a:t> and Password are invalid</a:t>
            </a:r>
          </a:p>
          <a:p>
            <a:r>
              <a:rPr lang="en-US" sz="2000" b="1" dirty="0" smtClean="0"/>
              <a:t>Description</a:t>
            </a:r>
            <a:r>
              <a:rPr lang="en-US" sz="2000" dirty="0" smtClean="0"/>
              <a:t>: When user inputs with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invalid, application crashed </a:t>
            </a:r>
          </a:p>
          <a:p>
            <a:r>
              <a:rPr lang="en-US" sz="2000" b="1" dirty="0" smtClean="0"/>
              <a:t>Steps: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Password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Click on Login button</a:t>
            </a:r>
          </a:p>
          <a:p>
            <a:r>
              <a:rPr lang="en-US" sz="2000" b="1" dirty="0" smtClean="0"/>
              <a:t>Expected results: </a:t>
            </a:r>
            <a:r>
              <a:rPr lang="en-US" sz="2000" dirty="0" smtClean="0"/>
              <a:t>An exception is thrown out as “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or Password is incorrect”</a:t>
            </a:r>
          </a:p>
          <a:p>
            <a:r>
              <a:rPr lang="en-US" sz="2000" b="1" dirty="0" smtClean="0"/>
              <a:t>Actual output: </a:t>
            </a:r>
            <a:r>
              <a:rPr lang="en-US" sz="2000" dirty="0" smtClean="0"/>
              <a:t>Application crashed</a:t>
            </a:r>
            <a:endParaRPr lang="en-US" sz="2000" b="1" dirty="0" smtClean="0"/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Reproducible: N/A</a:t>
            </a:r>
          </a:p>
          <a:p>
            <a:r>
              <a:rPr lang="en-US" sz="2000" b="1" dirty="0" smtClean="0"/>
              <a:t>Severity: Fatal</a:t>
            </a:r>
          </a:p>
          <a:p>
            <a:r>
              <a:rPr lang="en-US" sz="2000" b="1" dirty="0" smtClean="0"/>
              <a:t>Priority: 3</a:t>
            </a:r>
          </a:p>
          <a:p>
            <a:r>
              <a:rPr lang="en-US" sz="2000" b="1" dirty="0" smtClean="0"/>
              <a:t>Resolution: New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2228044" y="1210616"/>
            <a:ext cx="7521264" cy="4043964"/>
          </a:xfrm>
          <a:prstGeom prst="wedgeEllipseCallout">
            <a:avLst>
              <a:gd name="adj1" fmla="val -38666"/>
              <a:gd name="adj2" fmla="val -68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8640" indent="-27432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mtClean="0">
                <a:solidFill>
                  <a:srgbClr val="000066"/>
                </a:solidFill>
                <a:latin typeface="+mn-lt"/>
              </a:rPr>
              <a:t>We use the following syntax for writing the problem summary: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endParaRPr lang="en-US" smtClean="0">
              <a:solidFill>
                <a:srgbClr val="000066"/>
              </a:solidFill>
              <a:latin typeface="+mn-lt"/>
            </a:endParaRPr>
          </a:p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b="1" smtClean="0">
                <a:solidFill>
                  <a:srgbClr val="FF0000"/>
                </a:solidFill>
                <a:latin typeface="+mn-lt"/>
              </a:rPr>
              <a:t>Symptom + Action + Operating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336" y="163665"/>
            <a:ext cx="9836732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Title</a:t>
            </a:r>
            <a:r>
              <a:rPr lang="en-US" sz="2000" dirty="0" smtClean="0"/>
              <a:t>: [Sometime] </a:t>
            </a:r>
            <a:r>
              <a:rPr lang="en-US" sz="2000" dirty="0" smtClean="0">
                <a:solidFill>
                  <a:srgbClr val="FF0000"/>
                </a:solidFill>
              </a:rPr>
              <a:t>An exception is thrown out when </a:t>
            </a:r>
            <a:r>
              <a:rPr lang="en-US" sz="2000" dirty="0" err="1" smtClean="0">
                <a:solidFill>
                  <a:srgbClr val="FF0000"/>
                </a:solidFill>
              </a:rPr>
              <a:t>UserName</a:t>
            </a:r>
            <a:r>
              <a:rPr lang="en-US" sz="2000" dirty="0" smtClean="0">
                <a:solidFill>
                  <a:srgbClr val="FF0000"/>
                </a:solidFill>
              </a:rPr>
              <a:t> and Password are invalid</a:t>
            </a:r>
          </a:p>
          <a:p>
            <a:r>
              <a:rPr lang="en-US" sz="2000" b="1" dirty="0" smtClean="0"/>
              <a:t>Description</a:t>
            </a:r>
            <a:r>
              <a:rPr lang="en-US" sz="2000" dirty="0" smtClean="0"/>
              <a:t>: When user inputs with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invalid, application crashed</a:t>
            </a:r>
          </a:p>
          <a:p>
            <a:r>
              <a:rPr lang="en-US" sz="2000" b="1" dirty="0" smtClean="0"/>
              <a:t>Steps: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Password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Click on Login button</a:t>
            </a:r>
          </a:p>
          <a:p>
            <a:r>
              <a:rPr lang="en-US" sz="2000" b="1" dirty="0" smtClean="0"/>
              <a:t>Expected results: </a:t>
            </a:r>
            <a:r>
              <a:rPr lang="en-US" sz="2000" dirty="0" smtClean="0"/>
              <a:t>An exception is thrown out as “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or Password is incorrect”</a:t>
            </a:r>
          </a:p>
          <a:p>
            <a:r>
              <a:rPr lang="en-US" sz="2000" b="1" dirty="0" smtClean="0"/>
              <a:t>Actual output: </a:t>
            </a:r>
            <a:r>
              <a:rPr lang="en-US" sz="2000" dirty="0" smtClean="0"/>
              <a:t>Application crashed</a:t>
            </a:r>
            <a:endParaRPr lang="en-US" sz="2000" b="1" dirty="0" smtClean="0"/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Reproducible: N/A</a:t>
            </a:r>
          </a:p>
          <a:p>
            <a:r>
              <a:rPr lang="en-US" sz="2000" b="1" dirty="0" smtClean="0"/>
              <a:t>Severity: Fatal</a:t>
            </a:r>
          </a:p>
          <a:p>
            <a:r>
              <a:rPr lang="en-US" sz="2000" b="1" dirty="0" smtClean="0"/>
              <a:t>Priority: 3</a:t>
            </a:r>
          </a:p>
          <a:p>
            <a:r>
              <a:rPr lang="en-US" sz="2000" b="1" dirty="0" smtClean="0"/>
              <a:t>Resolution: New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2228043" y="1210616"/>
            <a:ext cx="9077027" cy="5647384"/>
          </a:xfrm>
          <a:prstGeom prst="wedgeEllipseCallout">
            <a:avLst>
              <a:gd name="adj1" fmla="val -36963"/>
              <a:gd name="adj2" fmla="val -63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indent="-27432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                                    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Some good examples</a:t>
            </a:r>
            <a:r>
              <a:rPr lang="en-US" dirty="0" smtClean="0">
                <a:solidFill>
                  <a:srgbClr val="000066"/>
                </a:solidFill>
                <a:latin typeface="+mn-lt"/>
              </a:rPr>
              <a:t> 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Run-time error when submitting the Contact Us form with first name of more than 256 characters.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The main dialog box is resizable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Help button does not bring up Help page.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Maximize button is still active while the dialog box is maximized.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Application crashed when clicking on the ‘Submit’ button in a Win2K system.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Top of ‘Maria’ image in ‘Friends’ page is not displayed.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Upgrade installation 1.0 fails if Window Media is running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56" y="2239078"/>
            <a:ext cx="497744" cy="497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56" y="2873452"/>
            <a:ext cx="497744" cy="497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56" y="3318288"/>
            <a:ext cx="497744" cy="497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56" y="3765284"/>
            <a:ext cx="497744" cy="497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56" y="4437587"/>
            <a:ext cx="497744" cy="497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55" y="4928700"/>
            <a:ext cx="497744" cy="4977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55" y="5354085"/>
            <a:ext cx="497744" cy="4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336" y="163665"/>
            <a:ext cx="9836732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Title</a:t>
            </a:r>
            <a:r>
              <a:rPr lang="en-US" sz="2000" dirty="0" smtClean="0"/>
              <a:t>: [Sometime] </a:t>
            </a:r>
            <a:r>
              <a:rPr lang="en-US" sz="2000" dirty="0" smtClean="0">
                <a:solidFill>
                  <a:srgbClr val="FF0000"/>
                </a:solidFill>
              </a:rPr>
              <a:t>An exception is thrown out when </a:t>
            </a:r>
            <a:r>
              <a:rPr lang="en-US" sz="2000" dirty="0" err="1" smtClean="0">
                <a:solidFill>
                  <a:srgbClr val="FF0000"/>
                </a:solidFill>
              </a:rPr>
              <a:t>UserName</a:t>
            </a:r>
            <a:r>
              <a:rPr lang="en-US" sz="2000" dirty="0" smtClean="0">
                <a:solidFill>
                  <a:srgbClr val="FF0000"/>
                </a:solidFill>
              </a:rPr>
              <a:t> and Password are invalid</a:t>
            </a:r>
          </a:p>
          <a:p>
            <a:r>
              <a:rPr lang="en-US" sz="2000" b="1" dirty="0" smtClean="0"/>
              <a:t>Description</a:t>
            </a:r>
            <a:r>
              <a:rPr lang="en-US" sz="2000" dirty="0" smtClean="0"/>
              <a:t>: When user inputs with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invalid, application crashed</a:t>
            </a:r>
          </a:p>
          <a:p>
            <a:r>
              <a:rPr lang="en-US" sz="2000" b="1" dirty="0" smtClean="0"/>
              <a:t>Steps: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Password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Click on Login button</a:t>
            </a:r>
          </a:p>
          <a:p>
            <a:r>
              <a:rPr lang="en-US" sz="2000" b="1" dirty="0" smtClean="0"/>
              <a:t>Expected results: </a:t>
            </a:r>
            <a:r>
              <a:rPr lang="en-US" sz="2000" dirty="0" smtClean="0"/>
              <a:t>An exception is thrown out as “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or Password is incorrect”</a:t>
            </a:r>
          </a:p>
          <a:p>
            <a:r>
              <a:rPr lang="en-US" sz="2000" b="1" dirty="0" smtClean="0"/>
              <a:t>Actual output: </a:t>
            </a:r>
            <a:r>
              <a:rPr lang="en-US" sz="2000" dirty="0" smtClean="0"/>
              <a:t>Application crashed</a:t>
            </a:r>
            <a:endParaRPr lang="en-US" sz="2000" b="1" dirty="0" smtClean="0"/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Reproducible: N/A</a:t>
            </a:r>
          </a:p>
          <a:p>
            <a:r>
              <a:rPr lang="en-US" sz="2000" b="1" dirty="0" smtClean="0"/>
              <a:t>Severity: Fatal</a:t>
            </a:r>
          </a:p>
          <a:p>
            <a:r>
              <a:rPr lang="en-US" sz="2000" b="1" dirty="0" smtClean="0"/>
              <a:t>Priority: 3</a:t>
            </a:r>
          </a:p>
          <a:p>
            <a:r>
              <a:rPr lang="en-US" sz="2000" b="1" dirty="0" smtClean="0"/>
              <a:t>Resolution: New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2228043" y="1210616"/>
            <a:ext cx="9077027" cy="5370488"/>
          </a:xfrm>
          <a:prstGeom prst="wedgeEllipseCallout">
            <a:avLst>
              <a:gd name="adj1" fmla="val -36963"/>
              <a:gd name="adj2" fmla="val -63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indent="-27432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                                   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Some not-so-good examples</a:t>
            </a:r>
            <a:r>
              <a:rPr lang="en-US" dirty="0" smtClean="0">
                <a:solidFill>
                  <a:srgbClr val="000066"/>
                </a:solidFill>
                <a:latin typeface="+mn-lt"/>
              </a:rPr>
              <a:t> 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   Software fails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   Can't install 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   Severe Performance Problems 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   Back button does not work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   Cannot use an object with </a:t>
            </a:r>
            <a:r>
              <a:rPr lang="en-US" dirty="0" err="1" smtClean="0">
                <a:solidFill>
                  <a:srgbClr val="000066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rgbClr val="000066"/>
                </a:solidFill>
                <a:latin typeface="+mn-lt"/>
              </a:rPr>
              <a:t> expression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    My browser crashed. I think I was on www.foo.com. I play golf with Bill Gates, so you better fix this problem, or I'll report you to him. By the way, your Back icon looks like a squashed rodent. Too ugly. And my grandmother's home page is all messed up in your browser.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55" y="2327822"/>
            <a:ext cx="497744" cy="497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61" y="3059062"/>
            <a:ext cx="497744" cy="497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61" y="2706766"/>
            <a:ext cx="497744" cy="497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61" y="3430252"/>
            <a:ext cx="497744" cy="497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61" y="3857879"/>
            <a:ext cx="497744" cy="497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25" y="4272855"/>
            <a:ext cx="497744" cy="4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336" y="163665"/>
            <a:ext cx="9836732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Title</a:t>
            </a:r>
            <a:r>
              <a:rPr lang="en-US" sz="2000" dirty="0" smtClean="0"/>
              <a:t>: [Sometime] An exception is thrown out when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</a:t>
            </a:r>
          </a:p>
          <a:p>
            <a:r>
              <a:rPr lang="en-US" sz="2000" b="1" dirty="0" smtClean="0"/>
              <a:t>Description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When user inputs with </a:t>
            </a:r>
            <a:r>
              <a:rPr lang="en-US" sz="2000" dirty="0" err="1" smtClean="0">
                <a:solidFill>
                  <a:srgbClr val="FF0000"/>
                </a:solidFill>
              </a:rPr>
              <a:t>UserName</a:t>
            </a:r>
            <a:r>
              <a:rPr lang="en-US" sz="2000" dirty="0" smtClean="0">
                <a:solidFill>
                  <a:srgbClr val="FF0000"/>
                </a:solidFill>
              </a:rPr>
              <a:t> and Password are invalid, application crashed</a:t>
            </a:r>
          </a:p>
          <a:p>
            <a:r>
              <a:rPr lang="en-US" sz="2000" b="1" dirty="0" smtClean="0"/>
              <a:t>Steps: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Password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Click on Login button</a:t>
            </a:r>
          </a:p>
          <a:p>
            <a:r>
              <a:rPr lang="en-US" sz="2000" b="1" dirty="0" smtClean="0"/>
              <a:t>Expected results: </a:t>
            </a:r>
            <a:r>
              <a:rPr lang="en-US" sz="2000" dirty="0" smtClean="0"/>
              <a:t>An exception is thrown out as “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or Password is incorrect”</a:t>
            </a:r>
          </a:p>
          <a:p>
            <a:r>
              <a:rPr lang="en-US" sz="2000" b="1" dirty="0" smtClean="0"/>
              <a:t>Actual output: </a:t>
            </a:r>
            <a:r>
              <a:rPr lang="en-US" sz="2000" dirty="0" smtClean="0"/>
              <a:t>Application crashed</a:t>
            </a:r>
            <a:endParaRPr lang="en-US" sz="2000" b="1" dirty="0" smtClean="0"/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Reproducible: N/A</a:t>
            </a:r>
          </a:p>
          <a:p>
            <a:r>
              <a:rPr lang="en-US" sz="2000" b="1" dirty="0" smtClean="0"/>
              <a:t>Severity: Fatal</a:t>
            </a:r>
          </a:p>
          <a:p>
            <a:r>
              <a:rPr lang="en-US" sz="2000" b="1" dirty="0" smtClean="0"/>
              <a:t>Priority: 3</a:t>
            </a:r>
          </a:p>
          <a:p>
            <a:r>
              <a:rPr lang="en-US" sz="2000" b="1" dirty="0" smtClean="0"/>
              <a:t>Resolution: New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2240922" y="1210616"/>
            <a:ext cx="8693239" cy="4765182"/>
          </a:xfrm>
          <a:prstGeom prst="wedgeEllipseCallout">
            <a:avLst>
              <a:gd name="adj1" fmla="val -44925"/>
              <a:gd name="adj2" fmla="val -59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indent="-27432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This is where your analyzing results located.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endParaRPr lang="en-US" dirty="0" smtClean="0">
              <a:solidFill>
                <a:srgbClr val="000066"/>
              </a:solidFill>
              <a:latin typeface="+mn-lt"/>
            </a:endParaRP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Describe the problem. What is the bug? Don’t rely on the summary to do this – a short line sometimes cannot state all what you want to say.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Describe the erroneous behavior and if necessary, explain what should have happened (Why is this a bug? Be clear).</a:t>
            </a:r>
          </a:p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If you expect the reader to have any trouble reproducing the bug (special circumstances are required), be clear about them.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24" y="2572520"/>
            <a:ext cx="497744" cy="497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78" y="3537917"/>
            <a:ext cx="497744" cy="497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78" y="4254442"/>
            <a:ext cx="497744" cy="4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4" y="1570039"/>
            <a:ext cx="73342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8" y="2249491"/>
            <a:ext cx="771525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8" y="3035447"/>
            <a:ext cx="666750" cy="778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1" y="3597555"/>
            <a:ext cx="834822" cy="834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1" y="4340328"/>
            <a:ext cx="784122" cy="7841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8" y="5191125"/>
            <a:ext cx="657225" cy="767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23" y="5919114"/>
            <a:ext cx="714375" cy="8345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15921" y="1752085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  <a:cs typeface="Calibri" pitchFamily="34" charset="0"/>
              </a:rPr>
              <a:t>What is a Software Error?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15921" y="2450587"/>
            <a:ext cx="267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  <a:cs typeface="Calibri" pitchFamily="34" charset="0"/>
              </a:rPr>
              <a:t>Common Sources of Errors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15921" y="3149089"/>
            <a:ext cx="337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  <a:cs typeface="Calibri" pitchFamily="34" charset="0"/>
              </a:rPr>
              <a:t>Common Types of Software Errors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5921" y="3836906"/>
            <a:ext cx="430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  <a:cs typeface="Calibri" pitchFamily="34" charset="0"/>
              </a:rPr>
              <a:t>Reproducing and Analyzing a Software Error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15921" y="4607490"/>
            <a:ext cx="393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  <a:cs typeface="Calibri" pitchFamily="34" charset="0"/>
              </a:rPr>
              <a:t>Reporting a Software Error – </a:t>
            </a:r>
            <a:r>
              <a:rPr lang="en-US" dirty="0" smtClean="0">
                <a:solidFill>
                  <a:srgbClr val="000066"/>
                </a:solidFill>
                <a:cs typeface="Calibri" pitchFamily="34" charset="0"/>
              </a:rPr>
              <a:t>Bug report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5921" y="5295307"/>
            <a:ext cx="197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cs typeface="Calibri" pitchFamily="34" charset="0"/>
              </a:rPr>
              <a:t>Bug Report Sample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15921" y="5990451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  <a:cs typeface="Calibri" pitchFamily="34" charset="0"/>
              </a:rPr>
              <a:t>Defect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8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336" y="163665"/>
            <a:ext cx="9836732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Title</a:t>
            </a:r>
            <a:r>
              <a:rPr lang="en-US" sz="2000" dirty="0" smtClean="0"/>
              <a:t>: [Sometimes] Application crashed when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</a:t>
            </a:r>
          </a:p>
          <a:p>
            <a:r>
              <a:rPr lang="en-US" sz="2000" b="1" dirty="0" smtClean="0"/>
              <a:t>Description</a:t>
            </a:r>
            <a:r>
              <a:rPr lang="en-US" sz="2000" dirty="0" smtClean="0"/>
              <a:t>: When user inputs with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invalid, application crashed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Steps: 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Input </a:t>
            </a:r>
            <a:r>
              <a:rPr lang="en-US" sz="2000" dirty="0" err="1" smtClean="0">
                <a:solidFill>
                  <a:srgbClr val="FF0000"/>
                </a:solidFill>
              </a:rPr>
              <a:t>UserName</a:t>
            </a:r>
            <a:r>
              <a:rPr lang="en-US" sz="2000" dirty="0" smtClean="0">
                <a:solidFill>
                  <a:srgbClr val="FF0000"/>
                </a:solidFill>
              </a:rPr>
              <a:t> is XXX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Input Password is XXX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Click on Login button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Expected results: </a:t>
            </a:r>
            <a:r>
              <a:rPr lang="en-US" sz="2000" dirty="0" smtClean="0">
                <a:solidFill>
                  <a:srgbClr val="FF0000"/>
                </a:solidFill>
              </a:rPr>
              <a:t>An exception is thrown out as “</a:t>
            </a:r>
            <a:r>
              <a:rPr lang="en-US" sz="2000" dirty="0" err="1" smtClean="0">
                <a:solidFill>
                  <a:srgbClr val="FF0000"/>
                </a:solidFill>
              </a:rPr>
              <a:t>UserName</a:t>
            </a:r>
            <a:r>
              <a:rPr lang="en-US" sz="2000" dirty="0" smtClean="0">
                <a:solidFill>
                  <a:srgbClr val="FF0000"/>
                </a:solidFill>
              </a:rPr>
              <a:t> or Password is incorrect”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Actual output: </a:t>
            </a:r>
            <a:r>
              <a:rPr lang="en-US" sz="2000" dirty="0" smtClean="0">
                <a:solidFill>
                  <a:srgbClr val="FF0000"/>
                </a:solidFill>
              </a:rPr>
              <a:t>Application crashed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Reproducible: N/A</a:t>
            </a:r>
          </a:p>
          <a:p>
            <a:r>
              <a:rPr lang="en-US" sz="2000" b="1" dirty="0" smtClean="0"/>
              <a:t>Severity: Fatal</a:t>
            </a:r>
          </a:p>
          <a:p>
            <a:r>
              <a:rPr lang="en-US" sz="2000" b="1" dirty="0" smtClean="0"/>
              <a:t>Priority: 3</a:t>
            </a:r>
          </a:p>
          <a:p>
            <a:r>
              <a:rPr lang="en-US" sz="2000" b="1" dirty="0" smtClean="0"/>
              <a:t>Resolution: New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1969945" y="3077873"/>
            <a:ext cx="7675811" cy="3374263"/>
          </a:xfrm>
          <a:prstGeom prst="wedgeEllipseCallout">
            <a:avLst>
              <a:gd name="adj1" fmla="val -30456"/>
              <a:gd name="adj2" fmla="val -62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indent="-27432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 How you can make the error happens </a:t>
            </a:r>
            <a:r>
              <a:rPr lang="en-US" b="1" i="1" dirty="0" smtClean="0">
                <a:solidFill>
                  <a:srgbClr val="FF0000"/>
                </a:solidFill>
              </a:rPr>
              <a:t>again</a:t>
            </a:r>
          </a:p>
          <a:p>
            <a:pPr marL="548640" indent="-274320">
              <a:spcBef>
                <a:spcPts val="0"/>
              </a:spcBef>
            </a:pPr>
            <a:r>
              <a:rPr lang="en-US" dirty="0" smtClean="0">
                <a:solidFill>
                  <a:srgbClr val="000066"/>
                </a:solidFill>
              </a:rPr>
              <a:t>The 1</a:t>
            </a:r>
            <a:r>
              <a:rPr lang="en-US" baseline="30000" dirty="0" smtClean="0">
                <a:solidFill>
                  <a:srgbClr val="000066"/>
                </a:solidFill>
              </a:rPr>
              <a:t>st</a:t>
            </a:r>
            <a:r>
              <a:rPr lang="en-US" dirty="0" smtClean="0">
                <a:solidFill>
                  <a:srgbClr val="000066"/>
                </a:solidFill>
              </a:rPr>
              <a:t> step: the starting point – the known state.</a:t>
            </a:r>
          </a:p>
          <a:p>
            <a:pPr marL="548640" indent="-274320">
              <a:spcBef>
                <a:spcPts val="0"/>
              </a:spcBef>
            </a:pPr>
            <a:r>
              <a:rPr lang="en-US" dirty="0" smtClean="0">
                <a:solidFill>
                  <a:srgbClr val="000066"/>
                </a:solidFill>
              </a:rPr>
              <a:t>The last step: the check point of the validation point of the TC.</a:t>
            </a:r>
          </a:p>
          <a:p>
            <a:pPr marL="548640" indent="-274320">
              <a:spcBef>
                <a:spcPts val="0"/>
              </a:spcBef>
            </a:pPr>
            <a:r>
              <a:rPr lang="en-US" dirty="0" smtClean="0">
                <a:solidFill>
                  <a:srgbClr val="000066"/>
                </a:solidFill>
              </a:rPr>
              <a:t>The middle steps: the “shortest way” to the check point.</a:t>
            </a:r>
          </a:p>
          <a:p>
            <a:pPr marL="548640" indent="-274320">
              <a:spcBef>
                <a:spcPts val="0"/>
              </a:spcBef>
            </a:pPr>
            <a:r>
              <a:rPr lang="en-US" dirty="0" smtClean="0">
                <a:solidFill>
                  <a:srgbClr val="000066"/>
                </a:solidFill>
              </a:rPr>
              <a:t>The expected behavior.</a:t>
            </a:r>
          </a:p>
          <a:p>
            <a:pPr marL="548640" indent="-274320">
              <a:spcBef>
                <a:spcPts val="0"/>
              </a:spcBef>
            </a:pPr>
            <a:r>
              <a:rPr lang="en-US" dirty="0" smtClean="0">
                <a:solidFill>
                  <a:srgbClr val="000066"/>
                </a:solidFill>
              </a:rPr>
              <a:t>The </a:t>
            </a:r>
            <a:r>
              <a:rPr lang="en-US" dirty="0" smtClean="0">
                <a:solidFill>
                  <a:srgbClr val="000066"/>
                </a:solidFill>
                <a:latin typeface="Arial"/>
              </a:rPr>
              <a:t>observed behavior: the </a:t>
            </a:r>
            <a:r>
              <a:rPr lang="en-US" b="1" i="1" dirty="0" smtClean="0">
                <a:solidFill>
                  <a:srgbClr val="0066FF"/>
                </a:solidFill>
                <a:latin typeface="Arial"/>
              </a:rPr>
              <a:t>symptom</a:t>
            </a:r>
            <a:r>
              <a:rPr lang="en-US" dirty="0" smtClean="0">
                <a:solidFill>
                  <a:srgbClr val="000066"/>
                </a:solidFill>
                <a:latin typeface="Arial"/>
              </a:rPr>
              <a:t> of the error.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4" y="3564194"/>
            <a:ext cx="497744" cy="497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4" y="3950549"/>
            <a:ext cx="497744" cy="497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4" y="4516133"/>
            <a:ext cx="497744" cy="497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4" y="4975882"/>
            <a:ext cx="497744" cy="497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4" y="5435631"/>
            <a:ext cx="497744" cy="4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336" y="163665"/>
            <a:ext cx="983673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Title</a:t>
            </a:r>
            <a:r>
              <a:rPr lang="en-US" sz="2000" dirty="0" smtClean="0"/>
              <a:t>: [</a:t>
            </a:r>
            <a:r>
              <a:rPr lang="en-US" sz="2000" dirty="0" smtClean="0">
                <a:solidFill>
                  <a:srgbClr val="FF0000"/>
                </a:solidFill>
              </a:rPr>
              <a:t>Sometimes</a:t>
            </a:r>
            <a:r>
              <a:rPr lang="en-US" sz="2000" dirty="0" smtClean="0"/>
              <a:t>] Application crashed when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</a:t>
            </a:r>
          </a:p>
          <a:p>
            <a:r>
              <a:rPr lang="en-US" sz="2000" b="1" dirty="0" smtClean="0"/>
              <a:t>Description</a:t>
            </a:r>
            <a:r>
              <a:rPr lang="en-US" sz="2000" dirty="0" smtClean="0"/>
              <a:t>: When user inputs with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invalid, application crashed</a:t>
            </a:r>
          </a:p>
          <a:p>
            <a:r>
              <a:rPr lang="en-US" sz="2000" b="1" dirty="0" smtClean="0"/>
              <a:t>Steps: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Password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Click on Login button</a:t>
            </a:r>
          </a:p>
          <a:p>
            <a:r>
              <a:rPr lang="en-US" sz="2000" b="1" dirty="0" smtClean="0"/>
              <a:t>Expected results</a:t>
            </a:r>
            <a:r>
              <a:rPr lang="en-US" sz="2000" dirty="0" smtClean="0"/>
              <a:t>: An exception is thrown out as “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or Password is incorrect”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Reproducible: N/A</a:t>
            </a:r>
          </a:p>
          <a:p>
            <a:r>
              <a:rPr lang="en-US" sz="2000" b="1" dirty="0" smtClean="0"/>
              <a:t>Severity: Fatal</a:t>
            </a:r>
          </a:p>
          <a:p>
            <a:r>
              <a:rPr lang="en-US" sz="2000" b="1" dirty="0" smtClean="0"/>
              <a:t>Priority: 3</a:t>
            </a:r>
          </a:p>
          <a:p>
            <a:r>
              <a:rPr lang="en-US" sz="2000" b="1" dirty="0" smtClean="0"/>
              <a:t>Resolution: New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1132050" y="1706160"/>
            <a:ext cx="6582396" cy="2960290"/>
          </a:xfrm>
          <a:prstGeom prst="wedgeEllipseCallout">
            <a:avLst>
              <a:gd name="adj1" fmla="val -37375"/>
              <a:gd name="adj2" fmla="val -89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indent="-27432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0066"/>
                </a:solidFill>
                <a:latin typeface="Arial"/>
              </a:rPr>
              <a:t>You may or may not have this on your form, but you should always provide this information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9871" y="196415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Reproducible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2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336" y="163665"/>
            <a:ext cx="983673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Title</a:t>
            </a:r>
            <a:r>
              <a:rPr lang="en-US" sz="2000" dirty="0" smtClean="0"/>
              <a:t>: [Sometimes] Application crashed when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</a:t>
            </a:r>
          </a:p>
          <a:p>
            <a:r>
              <a:rPr lang="en-US" sz="2000" b="1" dirty="0" smtClean="0"/>
              <a:t>Description</a:t>
            </a:r>
            <a:r>
              <a:rPr lang="en-US" sz="2000" dirty="0" smtClean="0"/>
              <a:t>: When user inputs with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invalid, application crashed</a:t>
            </a:r>
          </a:p>
          <a:p>
            <a:r>
              <a:rPr lang="en-US" sz="2000" b="1" dirty="0" smtClean="0"/>
              <a:t>Steps: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Password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Click on Login button</a:t>
            </a:r>
          </a:p>
          <a:p>
            <a:r>
              <a:rPr lang="en-US" sz="2000" b="1" dirty="0" smtClean="0"/>
              <a:t>Expected results: </a:t>
            </a:r>
            <a:r>
              <a:rPr lang="en-US" sz="2000" dirty="0" smtClean="0"/>
              <a:t>An exception is thrown out as “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or Password is incorrect”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Reproducible: N/A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Severity: Fatal</a:t>
            </a:r>
          </a:p>
          <a:p>
            <a:r>
              <a:rPr lang="en-US" sz="2000" b="1" dirty="0" smtClean="0"/>
              <a:t>Priority: 3</a:t>
            </a:r>
          </a:p>
          <a:p>
            <a:r>
              <a:rPr lang="en-US" sz="2000" b="1" dirty="0" smtClean="0"/>
              <a:t>Resolution: New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2503005" y="3148594"/>
            <a:ext cx="6582396" cy="2960290"/>
          </a:xfrm>
          <a:prstGeom prst="wedgeEllipseCallout">
            <a:avLst>
              <a:gd name="adj1" fmla="val -56941"/>
              <a:gd name="adj2" fmla="val -48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indent="-27432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You will have to rate the bug’s seriousness. check with your manager about rating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6699" y="3709115"/>
            <a:ext cx="93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Severity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6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336" y="163665"/>
            <a:ext cx="9836732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Title</a:t>
            </a:r>
            <a:r>
              <a:rPr lang="en-US" sz="2000" dirty="0" smtClean="0"/>
              <a:t>: [Sometimes] Application crashed when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</a:t>
            </a:r>
          </a:p>
          <a:p>
            <a:r>
              <a:rPr lang="en-US" sz="2000" b="1" dirty="0" smtClean="0"/>
              <a:t>Description</a:t>
            </a:r>
            <a:r>
              <a:rPr lang="en-US" sz="2000" dirty="0" smtClean="0"/>
              <a:t>: When user inputs with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invalid, application crashed</a:t>
            </a:r>
          </a:p>
          <a:p>
            <a:r>
              <a:rPr lang="en-US" sz="2000" b="1" dirty="0" smtClean="0"/>
              <a:t>Steps: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Password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Click on Login button</a:t>
            </a:r>
          </a:p>
          <a:p>
            <a:r>
              <a:rPr lang="en-US" sz="2000" b="1" dirty="0" smtClean="0"/>
              <a:t>Expected results: </a:t>
            </a:r>
            <a:r>
              <a:rPr lang="en-US" sz="2000" dirty="0" smtClean="0"/>
              <a:t>An exception is thrown out as “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or Password is incorrect”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Reproducible: N/A</a:t>
            </a:r>
          </a:p>
          <a:p>
            <a:r>
              <a:rPr lang="en-US" sz="2000" b="1" dirty="0" smtClean="0"/>
              <a:t>Severity: Fatal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Frequency: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it happens 3 times in 10 times are executed</a:t>
            </a:r>
          </a:p>
          <a:p>
            <a:r>
              <a:rPr lang="en-US" sz="2000" b="1" dirty="0" smtClean="0"/>
              <a:t>Priority: 3</a:t>
            </a:r>
          </a:p>
          <a:p>
            <a:r>
              <a:rPr lang="en-US" sz="2000" b="1" dirty="0" smtClean="0"/>
              <a:t>Resolution: New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5201702" y="2973674"/>
            <a:ext cx="6582396" cy="4159876"/>
          </a:xfrm>
          <a:prstGeom prst="wedgeEllipseCallout">
            <a:avLst>
              <a:gd name="adj1" fmla="val -62028"/>
              <a:gd name="adj2" fmla="val -35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sz="2200" dirty="0">
                <a:solidFill>
                  <a:srgbClr val="000066"/>
                </a:solidFill>
              </a:rPr>
              <a:t>G</a:t>
            </a:r>
            <a:r>
              <a:rPr lang="en-US" sz="2200" dirty="0" smtClean="0">
                <a:solidFill>
                  <a:srgbClr val="000066"/>
                </a:solidFill>
                <a:latin typeface="+mn-lt"/>
              </a:rPr>
              <a:t>raded by assessing the following three characteristics:</a:t>
            </a:r>
          </a:p>
          <a:p>
            <a:pPr marL="948690" lvl="1" indent="-274320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0066"/>
                </a:solidFill>
                <a:latin typeface="+mn-lt"/>
              </a:rPr>
              <a:t>How easy is it for the user to encounter the bug</a:t>
            </a:r>
          </a:p>
          <a:p>
            <a:pPr marL="948690" lvl="1" indent="-274320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0066"/>
                </a:solidFill>
                <a:latin typeface="+mn-lt"/>
              </a:rPr>
              <a:t>How frequent would the user encounter the bug</a:t>
            </a:r>
          </a:p>
          <a:p>
            <a:pPr marL="948690" lvl="1" indent="-274320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0066"/>
                </a:solidFill>
                <a:latin typeface="+mn-lt"/>
              </a:rPr>
              <a:t>How often the buggy feature is used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3556" y="3164743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Frequency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25" y="4486372"/>
            <a:ext cx="497744" cy="497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25" y="5188902"/>
            <a:ext cx="497744" cy="497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25" y="5826045"/>
            <a:ext cx="497744" cy="4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336" y="163665"/>
            <a:ext cx="9836732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Title</a:t>
            </a:r>
            <a:r>
              <a:rPr lang="en-US" sz="2000" dirty="0" smtClean="0"/>
              <a:t>: [Sometimes] Application crashed when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</a:t>
            </a:r>
          </a:p>
          <a:p>
            <a:r>
              <a:rPr lang="en-US" sz="2000" b="1" dirty="0" smtClean="0"/>
              <a:t>Description</a:t>
            </a:r>
            <a:r>
              <a:rPr lang="en-US" sz="2000" dirty="0" smtClean="0"/>
              <a:t>: When user inputs with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invalid, application crashed</a:t>
            </a:r>
          </a:p>
          <a:p>
            <a:r>
              <a:rPr lang="en-US" sz="2000" b="1" dirty="0" smtClean="0"/>
              <a:t>Steps: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Password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Click on Login button</a:t>
            </a:r>
          </a:p>
          <a:p>
            <a:r>
              <a:rPr lang="en-US" sz="2000" b="1" dirty="0" smtClean="0"/>
              <a:t>Expected results: </a:t>
            </a:r>
            <a:r>
              <a:rPr lang="en-US" sz="2000" dirty="0" smtClean="0"/>
              <a:t>An exception is thrown out as “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or Password is incorrect”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Reproducible: N/A</a:t>
            </a:r>
          </a:p>
          <a:p>
            <a:r>
              <a:rPr lang="en-US" sz="2000" b="1" dirty="0" smtClean="0"/>
              <a:t>Severity: Fatal</a:t>
            </a:r>
          </a:p>
          <a:p>
            <a:r>
              <a:rPr lang="en-US" sz="2000" b="1" dirty="0" smtClean="0"/>
              <a:t>Frequency: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Priority: 3</a:t>
            </a:r>
          </a:p>
          <a:p>
            <a:r>
              <a:rPr lang="en-US" sz="2000" b="1" dirty="0" smtClean="0"/>
              <a:t>Resolution: New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3520436" y="2602365"/>
            <a:ext cx="6582396" cy="4159876"/>
          </a:xfrm>
          <a:prstGeom prst="wedgeEllipseCallout">
            <a:avLst>
              <a:gd name="adj1" fmla="val -80224"/>
              <a:gd name="adj2" fmla="val -22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sz="2200" dirty="0">
                <a:solidFill>
                  <a:srgbClr val="000066"/>
                </a:solidFill>
                <a:latin typeface="Arial"/>
              </a:rPr>
              <a:t>R</a:t>
            </a:r>
            <a:r>
              <a:rPr lang="en-US" sz="2200" dirty="0" smtClean="0">
                <a:solidFill>
                  <a:srgbClr val="000066"/>
                </a:solidFill>
                <a:latin typeface="Arial"/>
              </a:rPr>
              <a:t>ating is either automatically generated by the bug tracking system by assessing the Severity and the Frequency ratings or assigned only by the project manager. This is the fix-priority that everyone who is responsible for working on the bug will go by.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5456" y="271744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336" y="163665"/>
            <a:ext cx="9836732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Title</a:t>
            </a:r>
            <a:r>
              <a:rPr lang="en-US" sz="2000" dirty="0" smtClean="0"/>
              <a:t>: [Sometimes] Application crashed when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</a:t>
            </a:r>
          </a:p>
          <a:p>
            <a:r>
              <a:rPr lang="en-US" sz="2000" b="1" dirty="0" smtClean="0"/>
              <a:t>Description</a:t>
            </a:r>
            <a:r>
              <a:rPr lang="en-US" sz="2000" dirty="0" smtClean="0"/>
              <a:t>: When user inputs with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and Password are invalid, application crashed</a:t>
            </a:r>
          </a:p>
          <a:p>
            <a:r>
              <a:rPr lang="en-US" sz="2000" b="1" dirty="0" smtClean="0"/>
              <a:t>Steps: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Input Password is XXX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Click on Login button</a:t>
            </a:r>
          </a:p>
          <a:p>
            <a:r>
              <a:rPr lang="en-US" sz="2000" b="1" dirty="0" smtClean="0"/>
              <a:t>Expected results: </a:t>
            </a:r>
            <a:r>
              <a:rPr lang="en-US" sz="2000" dirty="0" smtClean="0"/>
              <a:t>An exception is thrown out as “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 or Password is incorrect”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Reproducible: N/A</a:t>
            </a:r>
          </a:p>
          <a:p>
            <a:r>
              <a:rPr lang="en-US" sz="2000" b="1" dirty="0" smtClean="0"/>
              <a:t>Severity: Fatal</a:t>
            </a:r>
          </a:p>
          <a:p>
            <a:r>
              <a:rPr lang="en-US" sz="2000" b="1" dirty="0" smtClean="0"/>
              <a:t>Frequency: </a:t>
            </a:r>
          </a:p>
          <a:p>
            <a:r>
              <a:rPr lang="en-US" sz="2000" b="1" dirty="0" smtClean="0"/>
              <a:t>Priority: 3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Resolution: New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3159827" y="3026535"/>
            <a:ext cx="4773558" cy="2948429"/>
          </a:xfrm>
          <a:prstGeom prst="wedgeEllipseCallout">
            <a:avLst>
              <a:gd name="adj1" fmla="val -69854"/>
              <a:gd name="adj2" fmla="val -15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solidFill>
                  <a:srgbClr val="000066"/>
                </a:solidFill>
                <a:latin typeface="Arial"/>
              </a:rPr>
              <a:t>The state of the bug in the bug lifecycle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9991" y="3451538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Resolution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4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42" y="876837"/>
            <a:ext cx="6755237" cy="573466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67602" y="42112"/>
            <a:ext cx="10515600" cy="8170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Bug Sample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" y="579550"/>
            <a:ext cx="9177981" cy="58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92" y="730326"/>
            <a:ext cx="6753615" cy="614672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67602" y="42112"/>
            <a:ext cx="10515600" cy="8170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Defect Life Cycle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6998" y="277314"/>
            <a:ext cx="10515600" cy="8170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9256" y="1597434"/>
            <a:ext cx="954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  <a:cs typeface="Calibri" pitchFamily="34" charset="0"/>
              </a:rPr>
              <a:t>A software error is present when the program does not do what its user reasonably expects it to do.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99256" y="2580137"/>
            <a:ext cx="529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  <a:cs typeface="Calibri" pitchFamily="34" charset="0"/>
              </a:rPr>
              <a:t>Software Errors usually come from 5 common sources.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99256" y="3621145"/>
            <a:ext cx="869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  <a:cs typeface="Calibri" pitchFamily="34" charset="0"/>
              </a:rPr>
              <a:t>There are a lot bugs in a software, however, they are belong to 13 types of software errors.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9256" y="4603848"/>
            <a:ext cx="922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  <a:cs typeface="Calibri" pitchFamily="34" charset="0"/>
              </a:rPr>
              <a:t>Bug report is the main product of tester. To write a bug report, the tester has to find, reproduce, </a:t>
            </a:r>
          </a:p>
          <a:p>
            <a:r>
              <a:rPr lang="en-US" dirty="0" smtClean="0">
                <a:solidFill>
                  <a:srgbClr val="000066"/>
                </a:solidFill>
                <a:latin typeface="+mn-lt"/>
                <a:cs typeface="Calibri" pitchFamily="34" charset="0"/>
              </a:rPr>
              <a:t>analyze and finally report the bugs.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1326524"/>
            <a:ext cx="953036" cy="9530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2365558"/>
            <a:ext cx="953036" cy="953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3395868"/>
            <a:ext cx="953036" cy="9530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4457284"/>
            <a:ext cx="953036" cy="9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4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</a:t>
            </a:r>
            <a:r>
              <a:rPr lang="en-US" dirty="0"/>
              <a:t>E</a:t>
            </a:r>
            <a:r>
              <a:rPr lang="en-US" dirty="0" smtClean="0"/>
              <a:t>rror?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31" y="1550581"/>
            <a:ext cx="751597" cy="818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0772" y="1848891"/>
            <a:ext cx="95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A software error is present when the program does not do what its user </a:t>
            </a:r>
            <a:r>
              <a:rPr lang="en-US" b="1" i="1" dirty="0" smtClean="0">
                <a:solidFill>
                  <a:srgbClr val="0066FF"/>
                </a:solidFill>
                <a:latin typeface="+mn-lt"/>
              </a:rPr>
              <a:t>reasonably</a:t>
            </a:r>
            <a:r>
              <a:rPr lang="en-US" dirty="0" smtClean="0">
                <a:solidFill>
                  <a:srgbClr val="000066"/>
                </a:solidFill>
                <a:latin typeface="+mn-lt"/>
              </a:rPr>
              <a:t> expects it to do.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30" y="2736037"/>
            <a:ext cx="751597" cy="818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0772" y="3046278"/>
            <a:ext cx="809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It is fair and </a:t>
            </a:r>
            <a:r>
              <a:rPr lang="en-US" b="1" i="1" dirty="0" smtClean="0">
                <a:solidFill>
                  <a:srgbClr val="0066FF"/>
                </a:solidFill>
                <a:latin typeface="+mn-lt"/>
              </a:rPr>
              <a:t>reasonable</a:t>
            </a:r>
            <a:r>
              <a:rPr lang="en-US" dirty="0" smtClean="0">
                <a:solidFill>
                  <a:srgbClr val="000066"/>
                </a:solidFill>
                <a:latin typeface="+mn-lt"/>
              </a:rPr>
              <a:t> to report any deviation from high quality as a software error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17442" y="4538084"/>
            <a:ext cx="8203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66"/>
                </a:solidFill>
                <a:latin typeface="+mn-lt"/>
              </a:rPr>
              <a:t>The existence of software errors reflects an impediment on the quality of the product, </a:t>
            </a:r>
          </a:p>
          <a:p>
            <a:r>
              <a:rPr lang="en-US" i="1" dirty="0" smtClean="0">
                <a:solidFill>
                  <a:srgbClr val="000066"/>
                </a:solidFill>
                <a:latin typeface="+mn-lt"/>
              </a:rPr>
              <a:t>but does not necessarily imply that the developers are incompetent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42" y="3782783"/>
            <a:ext cx="1634671" cy="163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7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2733" y="417040"/>
            <a:ext cx="10515600" cy="8170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Corner for you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2288" y="4757396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noProof="0" dirty="0" smtClean="0">
                <a:solidFill>
                  <a:srgbClr val="000066"/>
                </a:solidFill>
                <a:cs typeface="Calibri" pitchFamily="34" charset="0"/>
              </a:rPr>
              <a:t>Execute test cases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Calibri" pitchFamily="34" charset="0"/>
              </a:rPr>
              <a:t> and write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Calibri" pitchFamily="34" charset="0"/>
              </a:rPr>
              <a:t>bugs report with found bugs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2373818"/>
            <a:ext cx="953036" cy="953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3404128"/>
            <a:ext cx="953036" cy="9530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4465544"/>
            <a:ext cx="953036" cy="9530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2287" y="2665670"/>
            <a:ext cx="233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  <a:cs typeface="Calibri" pitchFamily="34" charset="0"/>
              </a:rPr>
              <a:t>Design test cases for it.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30018" y="3727912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Calibri" pitchFamily="34" charset="0"/>
              </a:rPr>
              <a:t>Create test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Calibri" pitchFamily="34" charset="0"/>
              </a:rPr>
              <a:t> cases for 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791" y="1515514"/>
            <a:ext cx="881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AB-SD system: choose Login &amp; Logout feature and you will do some tasks as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your listening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22" y="1775291"/>
            <a:ext cx="3601850" cy="4351338"/>
          </a:xfrm>
        </p:spPr>
      </p:pic>
    </p:spTree>
    <p:extLst>
      <p:ext uri="{BB962C8B-B14F-4D97-AF65-F5344CB8AC3E}">
        <p14:creationId xmlns:p14="http://schemas.microsoft.com/office/powerpoint/2010/main" val="30385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 dirty="0" smtClean="0">
                <a:solidFill>
                  <a:srgbClr val="000066"/>
                </a:solidFill>
                <a:latin typeface="Arial"/>
              </a:rPr>
              <a:t>Defect vs. Escaped/Leakage Defect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2261631" y="2277502"/>
            <a:ext cx="985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Defect: An Error found in the development environment before the product is shipped to the customer.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1631" y="4136620"/>
            <a:ext cx="909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Escaped/Leakage Defect: An Error found in the product itself after it is shipped to the customer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1" y="1798161"/>
            <a:ext cx="1132395" cy="11323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55089"/>
            <a:ext cx="1132395" cy="11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0" y="316378"/>
            <a:ext cx="10515600" cy="817071"/>
          </a:xfrm>
        </p:spPr>
        <p:txBody>
          <a:bodyPr/>
          <a:lstStyle/>
          <a:p>
            <a:r>
              <a:rPr lang="en-US" dirty="0" smtClean="0"/>
              <a:t>Common Sources of Errors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378" y="1133449"/>
            <a:ext cx="1150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Arial"/>
              </a:rPr>
              <a:t>By define the source of error correctly, it will help you a lot in reproduce and analyze the root cause of the error.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8" y="1596365"/>
            <a:ext cx="1008685" cy="10086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0504" y="2008766"/>
            <a:ext cx="849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rgbClr val="000066"/>
                </a:solidFill>
                <a:latin typeface="Arial"/>
              </a:rPr>
              <a:t>Coding Error</a:t>
            </a:r>
            <a:r>
              <a:rPr lang="en-US" dirty="0" smtClean="0">
                <a:solidFill>
                  <a:srgbClr val="000066"/>
                </a:solidFill>
                <a:latin typeface="Arial"/>
              </a:rPr>
              <a:t>: The program doesn’t do what the programmer would expect it to do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" y="2593937"/>
            <a:ext cx="1008685" cy="10086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0504" y="2823876"/>
            <a:ext cx="93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rgbClr val="000066"/>
                </a:solidFill>
                <a:latin typeface="Arial"/>
              </a:rPr>
              <a:t>Design Issue</a:t>
            </a:r>
            <a:r>
              <a:rPr lang="en-US" dirty="0" smtClean="0">
                <a:solidFill>
                  <a:srgbClr val="000066"/>
                </a:solidFill>
                <a:latin typeface="Arial"/>
              </a:rPr>
              <a:t>: It’s doing what the programmer intended, but a reasonable customer would </a:t>
            </a:r>
          </a:p>
          <a:p>
            <a:r>
              <a:rPr lang="en-US" dirty="0" smtClean="0">
                <a:solidFill>
                  <a:srgbClr val="000066"/>
                </a:solidFill>
                <a:latin typeface="Arial"/>
              </a:rPr>
              <a:t>be confused or unhappy with it.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" y="3602622"/>
            <a:ext cx="1008685" cy="10086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0504" y="3800355"/>
            <a:ext cx="954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rgbClr val="000066"/>
                </a:solidFill>
                <a:latin typeface="Arial"/>
              </a:rPr>
              <a:t>Requirements Issue</a:t>
            </a:r>
            <a:r>
              <a:rPr lang="en-US" dirty="0" smtClean="0">
                <a:solidFill>
                  <a:srgbClr val="000066"/>
                </a:solidFill>
                <a:latin typeface="Arial"/>
              </a:rPr>
              <a:t>: The program is well designed and well implemented, but it won’t meet </a:t>
            </a:r>
          </a:p>
          <a:p>
            <a:r>
              <a:rPr lang="en-US" dirty="0" smtClean="0">
                <a:solidFill>
                  <a:srgbClr val="000066"/>
                </a:solidFill>
                <a:latin typeface="Arial"/>
              </a:rPr>
              <a:t>one of the customer’s requirements.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0504" y="4776834"/>
            <a:ext cx="932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rgbClr val="000066"/>
                </a:solidFill>
                <a:latin typeface="Arial"/>
              </a:rPr>
              <a:t>Documentation / Code Mismatch</a:t>
            </a:r>
            <a:r>
              <a:rPr lang="en-US" dirty="0" smtClean="0">
                <a:solidFill>
                  <a:srgbClr val="000066"/>
                </a:solidFill>
                <a:latin typeface="Arial"/>
              </a:rPr>
              <a:t>: Report this to the programmer (via a bug report) and to </a:t>
            </a:r>
          </a:p>
          <a:p>
            <a:r>
              <a:rPr lang="en-US" dirty="0" smtClean="0">
                <a:solidFill>
                  <a:srgbClr val="000066"/>
                </a:solidFill>
                <a:latin typeface="Arial"/>
              </a:rPr>
              <a:t>the writer (usually via a memo or a comment on the manuscript).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8" y="4623536"/>
            <a:ext cx="1008685" cy="1008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8" y="5644451"/>
            <a:ext cx="1008685" cy="10086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50504" y="5767781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rgbClr val="000066"/>
                </a:solidFill>
                <a:latin typeface="Arial"/>
              </a:rPr>
              <a:t>Specification / Code Mismatch</a:t>
            </a:r>
            <a:r>
              <a:rPr lang="en-US" dirty="0" smtClean="0">
                <a:solidFill>
                  <a:srgbClr val="000066"/>
                </a:solidFill>
                <a:latin typeface="Arial"/>
              </a:rPr>
              <a:t>: Sometimes the spec is right; sometimes the code is right </a:t>
            </a:r>
          </a:p>
          <a:p>
            <a:r>
              <a:rPr lang="en-US" dirty="0" smtClean="0">
                <a:solidFill>
                  <a:srgbClr val="000066"/>
                </a:solidFill>
                <a:latin typeface="Arial"/>
              </a:rPr>
              <a:t>and the spec should be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6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1" grpId="0"/>
      <p:bldP spid="13" grpId="0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6" y="-16211"/>
            <a:ext cx="10515600" cy="817071"/>
          </a:xfrm>
        </p:spPr>
        <p:txBody>
          <a:bodyPr/>
          <a:lstStyle/>
          <a:p>
            <a:r>
              <a:rPr lang="en-US" dirty="0" smtClean="0"/>
              <a:t>Common Types of Software Errors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2" y="982714"/>
            <a:ext cx="799283" cy="799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4487" y="1227033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User Interface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4487" y="2102731"/>
            <a:ext cx="1543499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Error Handling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4487" y="2797647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Boundary-Related</a:t>
            </a:r>
            <a:r>
              <a:rPr lang="en-US" dirty="0" smtClean="0">
                <a:solidFill>
                  <a:srgbClr val="000066"/>
                </a:solidFill>
                <a:latin typeface="Arial"/>
              </a:rPr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44487" y="3585816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Calculation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4487" y="4347921"/>
            <a:ext cx="22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Initial and Later States</a:t>
            </a:r>
            <a:endParaRPr lang="en-US" dirty="0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10902"/>
              </p:ext>
            </p:extLst>
          </p:nvPr>
        </p:nvGraphicFramePr>
        <p:xfrm>
          <a:off x="11092540" y="6032892"/>
          <a:ext cx="838200" cy="71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2540" y="6032892"/>
                        <a:ext cx="838200" cy="711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2" y="1781997"/>
            <a:ext cx="799283" cy="7992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1" y="2571900"/>
            <a:ext cx="799283" cy="7992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0" y="3361803"/>
            <a:ext cx="799283" cy="7992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0" y="4142326"/>
            <a:ext cx="799283" cy="7992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0" y="4932229"/>
            <a:ext cx="799283" cy="799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4487" y="5157889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Control Flow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0" y="5802722"/>
            <a:ext cx="799283" cy="79928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729060" y="1341689"/>
            <a:ext cx="1691489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Race Conditions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29060" y="2036605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Load Conditions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29060" y="2824774"/>
            <a:ext cx="370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Hardware/Environment Compatibility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29060" y="3586879"/>
            <a:ext cx="309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Source, Version, and ID Control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51" y="1011575"/>
            <a:ext cx="799283" cy="79928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50" y="1801478"/>
            <a:ext cx="799283" cy="79928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49" y="2591381"/>
            <a:ext cx="799283" cy="79928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49" y="3371904"/>
            <a:ext cx="799283" cy="79928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49" y="4161807"/>
            <a:ext cx="799283" cy="79928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729060" y="4396847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7948" y="6032892"/>
            <a:ext cx="293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Handling or Interpreting Data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48" y="4970470"/>
            <a:ext cx="799283" cy="79928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776188" y="5223074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14" grpId="0"/>
      <p:bldP spid="17" grpId="0"/>
      <p:bldP spid="4" grpId="0"/>
      <p:bldP spid="48" grpId="0"/>
      <p:bldP spid="49" grpId="0"/>
      <p:bldP spid="50" grpId="0"/>
      <p:bldP spid="51" grpId="0"/>
      <p:bldP spid="57" grpId="0"/>
      <p:bldP spid="6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46" y="766381"/>
            <a:ext cx="10515600" cy="817071"/>
          </a:xfrm>
        </p:spPr>
        <p:txBody>
          <a:bodyPr/>
          <a:lstStyle/>
          <a:p>
            <a:r>
              <a:rPr lang="en-US" dirty="0" smtClean="0"/>
              <a:t>Reproducing a Software Error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3" y="2357214"/>
            <a:ext cx="799283" cy="799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6005" y="2510166"/>
            <a:ext cx="10070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Bugs don’t just miraculously happen and then go away. If a bug happens intermittently, it might be under </a:t>
            </a:r>
          </a:p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some certain conditions.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96005" y="4192855"/>
            <a:ext cx="9396611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When we find a bug, we are looking at a </a:t>
            </a:r>
            <a:r>
              <a:rPr lang="en-US" i="1" dirty="0" smtClean="0">
                <a:solidFill>
                  <a:srgbClr val="0066FF"/>
                </a:solidFill>
                <a:latin typeface="+mn-lt"/>
              </a:rPr>
              <a:t>failure</a:t>
            </a:r>
            <a:r>
              <a:rPr lang="en-US" dirty="0" smtClean="0">
                <a:solidFill>
                  <a:srgbClr val="000066"/>
                </a:solidFill>
                <a:latin typeface="+mn-lt"/>
              </a:rPr>
              <a:t>, which is a set of symptoms of an underlying </a:t>
            </a:r>
            <a:r>
              <a:rPr lang="en-US" i="1" dirty="0" smtClean="0">
                <a:solidFill>
                  <a:srgbClr val="0066FF"/>
                </a:solidFill>
                <a:latin typeface="+mn-lt"/>
              </a:rPr>
              <a:t>error</a:t>
            </a:r>
            <a:r>
              <a:rPr lang="en-US" dirty="0" smtClean="0">
                <a:solidFill>
                  <a:srgbClr val="000066"/>
                </a:solidFill>
                <a:latin typeface="+mn-lt"/>
              </a:rPr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96005" y="5548659"/>
            <a:ext cx="896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We hypothesize the cause, then we try to re-create the conditions that make the error visible.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6" y="3845449"/>
            <a:ext cx="799283" cy="7992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6" y="5333684"/>
            <a:ext cx="799283" cy="7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3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1243861"/>
            <a:ext cx="799283" cy="799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2814" y="1458836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Memory related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2814" y="2367931"/>
            <a:ext cx="2180597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Configuration related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2814" y="3298780"/>
            <a:ext cx="133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Initialization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2145211"/>
            <a:ext cx="799283" cy="7992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51" y="3085489"/>
            <a:ext cx="799283" cy="79928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3760" y="318784"/>
            <a:ext cx="10515600" cy="817071"/>
          </a:xfrm>
        </p:spPr>
        <p:txBody>
          <a:bodyPr/>
          <a:lstStyle/>
          <a:p>
            <a:r>
              <a:rPr lang="en-US" sz="3000" dirty="0" smtClean="0"/>
              <a:t>Why is a Bug hard to reproduce?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2814" y="4279515"/>
            <a:ext cx="21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Data flow dependent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4025767"/>
            <a:ext cx="799283" cy="7992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2814" y="5142092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Control flow dependent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82814" y="6004669"/>
            <a:ext cx="267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Error condition dependent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71" y="4927117"/>
            <a:ext cx="799283" cy="7992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5746158"/>
            <a:ext cx="799283" cy="7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0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1243861"/>
            <a:ext cx="799283" cy="799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2814" y="1458836"/>
            <a:ext cx="698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Write down everything you remember about what you did the first time.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2814" y="2367931"/>
            <a:ext cx="7711214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Note what else you did before starting on the series of steps that led to this bug.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2814" y="3298780"/>
            <a:ext cx="572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Review similar problem reports you’ve come across before.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2145211"/>
            <a:ext cx="799283" cy="7992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51" y="3085489"/>
            <a:ext cx="799283" cy="79928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3760" y="318784"/>
            <a:ext cx="10515600" cy="817071"/>
          </a:xfrm>
        </p:spPr>
        <p:txBody>
          <a:bodyPr/>
          <a:lstStyle/>
          <a:p>
            <a:r>
              <a:rPr lang="en-US" sz="3000" dirty="0" smtClean="0"/>
              <a:t>Making an Error reproducible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3151" y="4300784"/>
            <a:ext cx="8290539" cy="3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48640" indent="-274320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66"/>
                </a:solidFill>
                <a:latin typeface="+mn-lt"/>
              </a:rPr>
              <a:t>Use tools that can help you identify things that you did before running into the bug.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4025767"/>
            <a:ext cx="799283" cy="7992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2814" y="5281519"/>
            <a:ext cx="444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</a:rPr>
              <a:t>Talk to the programmer and/or read the code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71" y="4927117"/>
            <a:ext cx="799283" cy="7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5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2258</Words>
  <Application>Microsoft Office PowerPoint</Application>
  <PresentationFormat>Widescreen</PresentationFormat>
  <Paragraphs>306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Package</vt:lpstr>
      <vt:lpstr>Software Error &amp; Bug Report</vt:lpstr>
      <vt:lpstr>Agenda</vt:lpstr>
      <vt:lpstr>What is Software Error?</vt:lpstr>
      <vt:lpstr>Defect vs. Escaped/Leakage Defect</vt:lpstr>
      <vt:lpstr>Common Sources of Errors</vt:lpstr>
      <vt:lpstr>Common Types of Software Errors</vt:lpstr>
      <vt:lpstr>Reproducing a Software Error </vt:lpstr>
      <vt:lpstr>Why is a Bug hard to reproduce? </vt:lpstr>
      <vt:lpstr>Making an Error reproducible </vt:lpstr>
      <vt:lpstr>Analyzing a Software Error </vt:lpstr>
      <vt:lpstr>PowerPoint Presentation</vt:lpstr>
      <vt:lpstr>Reporting a Software Error </vt:lpstr>
      <vt:lpstr>Bug Report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listening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</dc:creator>
  <cp:lastModifiedBy>HaCao</cp:lastModifiedBy>
  <cp:revision>116</cp:revision>
  <dcterms:created xsi:type="dcterms:W3CDTF">2018-01-14T04:06:57Z</dcterms:created>
  <dcterms:modified xsi:type="dcterms:W3CDTF">2018-02-28T12:14:46Z</dcterms:modified>
</cp:coreProperties>
</file>