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73F7F0-92C1-466B-A3DE-9674BAA16F0A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F17ADDF2-B405-4F8C-AFB6-67353A61BC33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Define Objectives for </a:t>
          </a:r>
        </a:p>
        <a:p>
          <a:pPr>
            <a:lnSpc>
              <a:spcPct val="150000"/>
            </a:lnSpc>
          </a:pPr>
          <a:r>
            <a:rPr lang="en-US" sz="20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Test level</a:t>
          </a:r>
        </a:p>
      </dgm:t>
    </dgm:pt>
    <dgm:pt modelId="{FC0BEE30-8905-4564-8DB2-CAB38FF04D63}" type="parTrans" cxnId="{1163F6A2-7795-42FB-9722-093BC7339340}">
      <dgm:prSet/>
      <dgm:spPr/>
      <dgm:t>
        <a:bodyPr/>
        <a:lstStyle/>
        <a:p>
          <a:pPr>
            <a:lnSpc>
              <a:spcPct val="150000"/>
            </a:lnSpc>
          </a:pPr>
          <a:endParaRPr lang="en-US" sz="20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7A0E64B6-2C06-45B3-A322-229ABBC44A05}" type="sibTrans" cxnId="{1163F6A2-7795-42FB-9722-093BC7339340}">
      <dgm:prSet custT="1"/>
      <dgm:spPr/>
      <dgm:t>
        <a:bodyPr/>
        <a:lstStyle/>
        <a:p>
          <a:pPr>
            <a:lnSpc>
              <a:spcPct val="150000"/>
            </a:lnSpc>
          </a:pPr>
          <a:endParaRPr lang="en-US" sz="20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9D006E6-BBAF-4705-8FE9-7925091D3BAF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Collect </a:t>
          </a:r>
        </a:p>
        <a:p>
          <a:pPr>
            <a:lnSpc>
              <a:spcPct val="150000"/>
            </a:lnSpc>
          </a:pPr>
          <a:r>
            <a:rPr lang="en-US" sz="20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Test results</a:t>
          </a:r>
          <a:endParaRPr lang="en-US" sz="20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9805CAE-5C8D-401A-BD66-CDAD42FBB2E8}" type="parTrans" cxnId="{335A546F-337A-4C25-B8EC-DD4F2ABBD2BB}">
      <dgm:prSet/>
      <dgm:spPr/>
      <dgm:t>
        <a:bodyPr/>
        <a:lstStyle/>
        <a:p>
          <a:pPr>
            <a:lnSpc>
              <a:spcPct val="150000"/>
            </a:lnSpc>
          </a:pPr>
          <a:endParaRPr lang="en-US" sz="20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1D0A1D6-1919-4C10-9348-88F73D42516F}" type="sibTrans" cxnId="{335A546F-337A-4C25-B8EC-DD4F2ABBD2BB}">
      <dgm:prSet custT="1"/>
      <dgm:spPr/>
      <dgm:t>
        <a:bodyPr/>
        <a:lstStyle/>
        <a:p>
          <a:pPr>
            <a:lnSpc>
              <a:spcPct val="150000"/>
            </a:lnSpc>
          </a:pPr>
          <a:endParaRPr lang="en-US" sz="20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61FEFAB5-1CF3-4411-8369-83161C7B31C9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Analyze  Test results</a:t>
          </a:r>
          <a:endParaRPr lang="en-US" sz="20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3489BBA-3166-4896-BE32-3414B8C1B6AC}" type="parTrans" cxnId="{823229E4-1B29-42FB-98CF-5F417E649840}">
      <dgm:prSet/>
      <dgm:spPr/>
      <dgm:t>
        <a:bodyPr/>
        <a:lstStyle/>
        <a:p>
          <a:pPr>
            <a:lnSpc>
              <a:spcPct val="150000"/>
            </a:lnSpc>
          </a:pPr>
          <a:endParaRPr lang="en-US" sz="20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93758158-0EBE-4403-9321-98D3AD8EA359}" type="sibTrans" cxnId="{823229E4-1B29-42FB-98CF-5F417E649840}">
      <dgm:prSet custT="1"/>
      <dgm:spPr/>
      <dgm:t>
        <a:bodyPr/>
        <a:lstStyle/>
        <a:p>
          <a:pPr>
            <a:lnSpc>
              <a:spcPct val="150000"/>
            </a:lnSpc>
          </a:pPr>
          <a:endParaRPr lang="en-US" sz="20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7193EC02-72E7-46C3-936B-AEDAD010B50F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Create Summary report</a:t>
          </a:r>
          <a:endParaRPr lang="en-US" sz="2000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D490E83-4934-4DD9-8995-D73F44D260E9}" type="parTrans" cxnId="{05914454-C4B4-4F56-BE81-F83F76F7929A}">
      <dgm:prSet/>
      <dgm:spPr/>
      <dgm:t>
        <a:bodyPr/>
        <a:lstStyle/>
        <a:p>
          <a:pPr>
            <a:lnSpc>
              <a:spcPct val="150000"/>
            </a:lnSpc>
          </a:pPr>
          <a:endParaRPr lang="en-US" sz="20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2B5C9EDF-C89A-4633-978A-4B86DE228A0C}" type="sibTrans" cxnId="{05914454-C4B4-4F56-BE81-F83F76F7929A}">
      <dgm:prSet/>
      <dgm:spPr/>
      <dgm:t>
        <a:bodyPr/>
        <a:lstStyle/>
        <a:p>
          <a:pPr>
            <a:lnSpc>
              <a:spcPct val="150000"/>
            </a:lnSpc>
          </a:pPr>
          <a:endParaRPr lang="en-US" sz="2000" b="1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699242CC-67EF-4FED-8FEB-76D12A0A11B3}" type="pres">
      <dgm:prSet presAssocID="{2673F7F0-92C1-466B-A3DE-9674BAA16F0A}" presName="Name0" presStyleCnt="0">
        <dgm:presLayoutVars>
          <dgm:dir/>
          <dgm:resizeHandles val="exact"/>
        </dgm:presLayoutVars>
      </dgm:prSet>
      <dgm:spPr/>
    </dgm:pt>
    <dgm:pt modelId="{B82CF772-AD3B-4B90-9354-D8B1935802B1}" type="pres">
      <dgm:prSet presAssocID="{F17ADDF2-B405-4F8C-AFB6-67353A61BC3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E52269-5C8E-4279-AD03-87266CC445B8}" type="pres">
      <dgm:prSet presAssocID="{7A0E64B6-2C06-45B3-A322-229ABBC44A0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F8F3353-0DE2-4070-952A-1EF84959EFB4}" type="pres">
      <dgm:prSet presAssocID="{7A0E64B6-2C06-45B3-A322-229ABBC44A0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53F2CFB-4E20-490D-B9EC-FD28549CF65B}" type="pres">
      <dgm:prSet presAssocID="{59D006E6-BBAF-4705-8FE9-7925091D3BA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9C2E0-52A6-48B7-AE6F-FE2F23C0A48B}" type="pres">
      <dgm:prSet presAssocID="{11D0A1D6-1919-4C10-9348-88F73D42516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54E903C-42C1-4F82-896C-FC7298B13099}" type="pres">
      <dgm:prSet presAssocID="{11D0A1D6-1919-4C10-9348-88F73D42516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580D473-33B7-4F96-B94F-882F74167404}" type="pres">
      <dgm:prSet presAssocID="{61FEFAB5-1CF3-4411-8369-83161C7B31C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DEEEB-0753-4499-9A21-CC449900115C}" type="pres">
      <dgm:prSet presAssocID="{93758158-0EBE-4403-9321-98D3AD8EA35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50443ED-BBE6-44A8-9AB8-361B0140BEA1}" type="pres">
      <dgm:prSet presAssocID="{93758158-0EBE-4403-9321-98D3AD8EA359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5DC03872-3CC1-4043-8E8D-9077DEEF72FD}" type="pres">
      <dgm:prSet presAssocID="{7193EC02-72E7-46C3-936B-AEDAD010B50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5845AF-DD1A-4D28-A32F-54FBC2D37740}" type="presOf" srcId="{7A0E64B6-2C06-45B3-A322-229ABBC44A05}" destId="{7F8F3353-0DE2-4070-952A-1EF84959EFB4}" srcOrd="1" destOrd="0" presId="urn:microsoft.com/office/officeart/2005/8/layout/process1"/>
    <dgm:cxn modelId="{B4E8FFA2-A97E-4013-A1E3-F47C872CE86F}" type="presOf" srcId="{11D0A1D6-1919-4C10-9348-88F73D42516F}" destId="{C54E903C-42C1-4F82-896C-FC7298B13099}" srcOrd="1" destOrd="0" presId="urn:microsoft.com/office/officeart/2005/8/layout/process1"/>
    <dgm:cxn modelId="{D8303B43-8575-4DAB-8005-75E4A04B983D}" type="presOf" srcId="{59D006E6-BBAF-4705-8FE9-7925091D3BAF}" destId="{F53F2CFB-4E20-490D-B9EC-FD28549CF65B}" srcOrd="0" destOrd="0" presId="urn:microsoft.com/office/officeart/2005/8/layout/process1"/>
    <dgm:cxn modelId="{B3CBC9AC-B025-4B15-91BF-7E1C63679E5E}" type="presOf" srcId="{F17ADDF2-B405-4F8C-AFB6-67353A61BC33}" destId="{B82CF772-AD3B-4B90-9354-D8B1935802B1}" srcOrd="0" destOrd="0" presId="urn:microsoft.com/office/officeart/2005/8/layout/process1"/>
    <dgm:cxn modelId="{05914454-C4B4-4F56-BE81-F83F76F7929A}" srcId="{2673F7F0-92C1-466B-A3DE-9674BAA16F0A}" destId="{7193EC02-72E7-46C3-936B-AEDAD010B50F}" srcOrd="3" destOrd="0" parTransId="{4D490E83-4934-4DD9-8995-D73F44D260E9}" sibTransId="{2B5C9EDF-C89A-4633-978A-4B86DE228A0C}"/>
    <dgm:cxn modelId="{1163F6A2-7795-42FB-9722-093BC7339340}" srcId="{2673F7F0-92C1-466B-A3DE-9674BAA16F0A}" destId="{F17ADDF2-B405-4F8C-AFB6-67353A61BC33}" srcOrd="0" destOrd="0" parTransId="{FC0BEE30-8905-4564-8DB2-CAB38FF04D63}" sibTransId="{7A0E64B6-2C06-45B3-A322-229ABBC44A05}"/>
    <dgm:cxn modelId="{335A546F-337A-4C25-B8EC-DD4F2ABBD2BB}" srcId="{2673F7F0-92C1-466B-A3DE-9674BAA16F0A}" destId="{59D006E6-BBAF-4705-8FE9-7925091D3BAF}" srcOrd="1" destOrd="0" parTransId="{59805CAE-5C8D-401A-BD66-CDAD42FBB2E8}" sibTransId="{11D0A1D6-1919-4C10-9348-88F73D42516F}"/>
    <dgm:cxn modelId="{15EF013A-1710-46F4-AA63-51BE643003FC}" type="presOf" srcId="{93758158-0EBE-4403-9321-98D3AD8EA359}" destId="{B7BDEEEB-0753-4499-9A21-CC449900115C}" srcOrd="0" destOrd="0" presId="urn:microsoft.com/office/officeart/2005/8/layout/process1"/>
    <dgm:cxn modelId="{8498D85A-7394-4709-82DE-A6BFB4BD0440}" type="presOf" srcId="{61FEFAB5-1CF3-4411-8369-83161C7B31C9}" destId="{6580D473-33B7-4F96-B94F-882F74167404}" srcOrd="0" destOrd="0" presId="urn:microsoft.com/office/officeart/2005/8/layout/process1"/>
    <dgm:cxn modelId="{30D56C79-94C8-437A-8E4B-788CBA8C6644}" type="presOf" srcId="{2673F7F0-92C1-466B-A3DE-9674BAA16F0A}" destId="{699242CC-67EF-4FED-8FEB-76D12A0A11B3}" srcOrd="0" destOrd="0" presId="urn:microsoft.com/office/officeart/2005/8/layout/process1"/>
    <dgm:cxn modelId="{90B8A8DF-2045-4E32-9AF7-F5F01245A133}" type="presOf" srcId="{7193EC02-72E7-46C3-936B-AEDAD010B50F}" destId="{5DC03872-3CC1-4043-8E8D-9077DEEF72FD}" srcOrd="0" destOrd="0" presId="urn:microsoft.com/office/officeart/2005/8/layout/process1"/>
    <dgm:cxn modelId="{C8167436-42EB-48CE-A72A-AF86BE1DE69F}" type="presOf" srcId="{11D0A1D6-1919-4C10-9348-88F73D42516F}" destId="{D0E9C2E0-52A6-48B7-AE6F-FE2F23C0A48B}" srcOrd="0" destOrd="0" presId="urn:microsoft.com/office/officeart/2005/8/layout/process1"/>
    <dgm:cxn modelId="{906FE3A3-4EEA-4EC1-B9E4-8BD6BB17465D}" type="presOf" srcId="{93758158-0EBE-4403-9321-98D3AD8EA359}" destId="{750443ED-BBE6-44A8-9AB8-361B0140BEA1}" srcOrd="1" destOrd="0" presId="urn:microsoft.com/office/officeart/2005/8/layout/process1"/>
    <dgm:cxn modelId="{823229E4-1B29-42FB-98CF-5F417E649840}" srcId="{2673F7F0-92C1-466B-A3DE-9674BAA16F0A}" destId="{61FEFAB5-1CF3-4411-8369-83161C7B31C9}" srcOrd="2" destOrd="0" parTransId="{C3489BBA-3166-4896-BE32-3414B8C1B6AC}" sibTransId="{93758158-0EBE-4403-9321-98D3AD8EA359}"/>
    <dgm:cxn modelId="{6B965729-106E-411A-AE4E-BA70862FB29C}" type="presOf" srcId="{7A0E64B6-2C06-45B3-A322-229ABBC44A05}" destId="{71E52269-5C8E-4279-AD03-87266CC445B8}" srcOrd="0" destOrd="0" presId="urn:microsoft.com/office/officeart/2005/8/layout/process1"/>
    <dgm:cxn modelId="{86303563-6CBE-49F7-94F1-B7527CAC2A61}" type="presParOf" srcId="{699242CC-67EF-4FED-8FEB-76D12A0A11B3}" destId="{B82CF772-AD3B-4B90-9354-D8B1935802B1}" srcOrd="0" destOrd="0" presId="urn:microsoft.com/office/officeart/2005/8/layout/process1"/>
    <dgm:cxn modelId="{6EDF56C9-A07D-4AB6-9C83-F956F41D9999}" type="presParOf" srcId="{699242CC-67EF-4FED-8FEB-76D12A0A11B3}" destId="{71E52269-5C8E-4279-AD03-87266CC445B8}" srcOrd="1" destOrd="0" presId="urn:microsoft.com/office/officeart/2005/8/layout/process1"/>
    <dgm:cxn modelId="{C12FCDAF-319D-4414-AEBA-BDC648C40D72}" type="presParOf" srcId="{71E52269-5C8E-4279-AD03-87266CC445B8}" destId="{7F8F3353-0DE2-4070-952A-1EF84959EFB4}" srcOrd="0" destOrd="0" presId="urn:microsoft.com/office/officeart/2005/8/layout/process1"/>
    <dgm:cxn modelId="{001EEA82-905C-4327-8B03-AA597D944F68}" type="presParOf" srcId="{699242CC-67EF-4FED-8FEB-76D12A0A11B3}" destId="{F53F2CFB-4E20-490D-B9EC-FD28549CF65B}" srcOrd="2" destOrd="0" presId="urn:microsoft.com/office/officeart/2005/8/layout/process1"/>
    <dgm:cxn modelId="{6E1AE1A7-4DDA-4CDC-91F4-E3C9863303CE}" type="presParOf" srcId="{699242CC-67EF-4FED-8FEB-76D12A0A11B3}" destId="{D0E9C2E0-52A6-48B7-AE6F-FE2F23C0A48B}" srcOrd="3" destOrd="0" presId="urn:microsoft.com/office/officeart/2005/8/layout/process1"/>
    <dgm:cxn modelId="{9EB6F2F0-79E0-468F-8D80-EACA53CA2352}" type="presParOf" srcId="{D0E9C2E0-52A6-48B7-AE6F-FE2F23C0A48B}" destId="{C54E903C-42C1-4F82-896C-FC7298B13099}" srcOrd="0" destOrd="0" presId="urn:microsoft.com/office/officeart/2005/8/layout/process1"/>
    <dgm:cxn modelId="{07E13CB7-C063-4558-8131-DAF78954865B}" type="presParOf" srcId="{699242CC-67EF-4FED-8FEB-76D12A0A11B3}" destId="{6580D473-33B7-4F96-B94F-882F74167404}" srcOrd="4" destOrd="0" presId="urn:microsoft.com/office/officeart/2005/8/layout/process1"/>
    <dgm:cxn modelId="{72D86220-CC39-4A53-AA94-6EBDE9A19446}" type="presParOf" srcId="{699242CC-67EF-4FED-8FEB-76D12A0A11B3}" destId="{B7BDEEEB-0753-4499-9A21-CC449900115C}" srcOrd="5" destOrd="0" presId="urn:microsoft.com/office/officeart/2005/8/layout/process1"/>
    <dgm:cxn modelId="{5BBE4DB1-A240-47FD-AE51-C2895BD83986}" type="presParOf" srcId="{B7BDEEEB-0753-4499-9A21-CC449900115C}" destId="{750443ED-BBE6-44A8-9AB8-361B0140BEA1}" srcOrd="0" destOrd="0" presId="urn:microsoft.com/office/officeart/2005/8/layout/process1"/>
    <dgm:cxn modelId="{25CE061E-0925-43F9-B252-E31FB03A4DB7}" type="presParOf" srcId="{699242CC-67EF-4FED-8FEB-76D12A0A11B3}" destId="{5DC03872-3CC1-4043-8E8D-9077DEEF72F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3F65C9-D894-4940-B7F1-F0639C861D9C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3F5CAF0-DD2F-4480-90B1-78E4A4AFCD82}">
      <dgm:prSet/>
      <dgm:spPr/>
      <dgm:t>
        <a:bodyPr/>
        <a:lstStyle/>
        <a:p>
          <a:pPr rtl="0"/>
          <a:r>
            <a:rPr lang="en-US" b="1" dirty="0" smtClean="0"/>
            <a:t>Test Coverage</a:t>
          </a:r>
          <a:endParaRPr lang="en-US" b="1" dirty="0"/>
        </a:p>
      </dgm:t>
    </dgm:pt>
    <dgm:pt modelId="{A4CE915A-D79D-4087-919E-A04B792FBDBD}" type="parTrans" cxnId="{93ECC109-E3DB-4C45-9E2B-5196EC81FA75}">
      <dgm:prSet/>
      <dgm:spPr/>
      <dgm:t>
        <a:bodyPr/>
        <a:lstStyle/>
        <a:p>
          <a:endParaRPr lang="en-US" b="1"/>
        </a:p>
      </dgm:t>
    </dgm:pt>
    <dgm:pt modelId="{E2E9F6CF-576F-4D5B-816D-E0820093BA09}" type="sibTrans" cxnId="{93ECC109-E3DB-4C45-9E2B-5196EC81FA75}">
      <dgm:prSet/>
      <dgm:spPr/>
      <dgm:t>
        <a:bodyPr/>
        <a:lstStyle/>
        <a:p>
          <a:endParaRPr lang="en-US" b="1"/>
        </a:p>
      </dgm:t>
    </dgm:pt>
    <dgm:pt modelId="{7D31271D-3C1E-4B48-92E4-B56AFF3D7764}">
      <dgm:prSet/>
      <dgm:spPr/>
      <dgm:t>
        <a:bodyPr/>
        <a:lstStyle/>
        <a:p>
          <a:pPr rtl="0"/>
          <a:r>
            <a:rPr lang="en-US" b="1" dirty="0" smtClean="0"/>
            <a:t>Test Success Coverage</a:t>
          </a:r>
          <a:endParaRPr lang="en-US" b="1" dirty="0"/>
        </a:p>
      </dgm:t>
    </dgm:pt>
    <dgm:pt modelId="{A5C3B640-2F69-4464-9630-382522B38505}" type="parTrans" cxnId="{5CAC13DF-61E6-4269-996C-42C9E3686781}">
      <dgm:prSet/>
      <dgm:spPr/>
      <dgm:t>
        <a:bodyPr/>
        <a:lstStyle/>
        <a:p>
          <a:endParaRPr lang="en-US" b="1"/>
        </a:p>
      </dgm:t>
    </dgm:pt>
    <dgm:pt modelId="{480B1637-A73B-4299-BE74-7661375CE6A0}" type="sibTrans" cxnId="{5CAC13DF-61E6-4269-996C-42C9E3686781}">
      <dgm:prSet/>
      <dgm:spPr/>
      <dgm:t>
        <a:bodyPr/>
        <a:lstStyle/>
        <a:p>
          <a:endParaRPr lang="en-US" b="1"/>
        </a:p>
      </dgm:t>
    </dgm:pt>
    <dgm:pt modelId="{9FD282AE-51C7-488F-B838-DC0766044CA5}">
      <dgm:prSet/>
      <dgm:spPr/>
      <dgm:t>
        <a:bodyPr/>
        <a:lstStyle/>
        <a:p>
          <a:pPr rtl="0"/>
          <a:r>
            <a:rPr lang="en-US" b="1" dirty="0" smtClean="0"/>
            <a:t>Defect Rate</a:t>
          </a:r>
          <a:endParaRPr lang="en-US" b="1" dirty="0"/>
        </a:p>
      </dgm:t>
    </dgm:pt>
    <dgm:pt modelId="{A409B4CF-0B45-4FBF-B715-2DEE532304F0}" type="parTrans" cxnId="{A149FB2D-402E-40C0-8931-A29DB96310C5}">
      <dgm:prSet/>
      <dgm:spPr/>
      <dgm:t>
        <a:bodyPr/>
        <a:lstStyle/>
        <a:p>
          <a:endParaRPr lang="en-US" b="1"/>
        </a:p>
      </dgm:t>
    </dgm:pt>
    <dgm:pt modelId="{8AA95A4C-B693-4029-9803-F743F489C14D}" type="sibTrans" cxnId="{A149FB2D-402E-40C0-8931-A29DB96310C5}">
      <dgm:prSet/>
      <dgm:spPr/>
      <dgm:t>
        <a:bodyPr/>
        <a:lstStyle/>
        <a:p>
          <a:endParaRPr lang="en-US" b="1"/>
        </a:p>
      </dgm:t>
    </dgm:pt>
    <dgm:pt modelId="{9D24CFD6-45B4-4A19-AE8C-EFC61D9DC250}">
      <dgm:prSet/>
      <dgm:spPr/>
      <dgm:t>
        <a:bodyPr/>
        <a:lstStyle/>
        <a:p>
          <a:pPr rtl="0"/>
          <a:r>
            <a:rPr lang="en-US" b="1" dirty="0" smtClean="0"/>
            <a:t>Leakage</a:t>
          </a:r>
          <a:endParaRPr lang="en-US" b="1" dirty="0"/>
        </a:p>
      </dgm:t>
    </dgm:pt>
    <dgm:pt modelId="{4740AC97-BB03-48D7-BE60-A2D0F594758C}" type="parTrans" cxnId="{1E563C0F-4847-4BE1-92D5-21AF0EEA3AB0}">
      <dgm:prSet/>
      <dgm:spPr/>
      <dgm:t>
        <a:bodyPr/>
        <a:lstStyle/>
        <a:p>
          <a:endParaRPr lang="en-US" b="1"/>
        </a:p>
      </dgm:t>
    </dgm:pt>
    <dgm:pt modelId="{6CBF3414-2F5B-4764-9B42-FC1367ADA250}" type="sibTrans" cxnId="{1E563C0F-4847-4BE1-92D5-21AF0EEA3AB0}">
      <dgm:prSet/>
      <dgm:spPr/>
      <dgm:t>
        <a:bodyPr/>
        <a:lstStyle/>
        <a:p>
          <a:endParaRPr lang="en-US" b="1"/>
        </a:p>
      </dgm:t>
    </dgm:pt>
    <dgm:pt modelId="{EF8CD7E7-D6DA-4BC1-91E4-61DB864B5C88}" type="pres">
      <dgm:prSet presAssocID="{0B3F65C9-D894-4940-B7F1-F0639C861D9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0DCB-627A-4D67-B1DC-F5CDF6C901A1}" type="pres">
      <dgm:prSet presAssocID="{03F5CAF0-DD2F-4480-90B1-78E4A4AFCD8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E82EA-2A7E-4D48-8B66-98EAE4D0C6A7}" type="pres">
      <dgm:prSet presAssocID="{E2E9F6CF-576F-4D5B-816D-E0820093BA09}" presName="spacer" presStyleCnt="0"/>
      <dgm:spPr/>
      <dgm:t>
        <a:bodyPr/>
        <a:lstStyle/>
        <a:p>
          <a:endParaRPr lang="en-US"/>
        </a:p>
      </dgm:t>
    </dgm:pt>
    <dgm:pt modelId="{D9F59454-A7CD-4B29-9ECB-99553F3A716B}" type="pres">
      <dgm:prSet presAssocID="{7D31271D-3C1E-4B48-92E4-B56AFF3D776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E5897-3EBD-4F65-AC12-BB1C27B57D23}" type="pres">
      <dgm:prSet presAssocID="{480B1637-A73B-4299-BE74-7661375CE6A0}" presName="spacer" presStyleCnt="0"/>
      <dgm:spPr/>
      <dgm:t>
        <a:bodyPr/>
        <a:lstStyle/>
        <a:p>
          <a:endParaRPr lang="en-US"/>
        </a:p>
      </dgm:t>
    </dgm:pt>
    <dgm:pt modelId="{96A702B1-0A2D-41D4-9935-1BA93C59212C}" type="pres">
      <dgm:prSet presAssocID="{9FD282AE-51C7-488F-B838-DC0766044CA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7EEA6-FC57-4BA9-B503-42C3FDC67970}" type="pres">
      <dgm:prSet presAssocID="{8AA95A4C-B693-4029-9803-F743F489C14D}" presName="spacer" presStyleCnt="0"/>
      <dgm:spPr/>
      <dgm:t>
        <a:bodyPr/>
        <a:lstStyle/>
        <a:p>
          <a:endParaRPr lang="en-US"/>
        </a:p>
      </dgm:t>
    </dgm:pt>
    <dgm:pt modelId="{5C645FC7-5D49-4582-AF9E-DA5BB8671352}" type="pres">
      <dgm:prSet presAssocID="{9D24CFD6-45B4-4A19-AE8C-EFC61D9DC25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AB8313-0F53-41A8-9956-BF297D096B10}" type="presOf" srcId="{03F5CAF0-DD2F-4480-90B1-78E4A4AFCD82}" destId="{BCF00DCB-627A-4D67-B1DC-F5CDF6C901A1}" srcOrd="0" destOrd="0" presId="urn:microsoft.com/office/officeart/2005/8/layout/vList2"/>
    <dgm:cxn modelId="{87C33340-2FF0-45A4-85F5-6ED28EDA93BA}" type="presOf" srcId="{7D31271D-3C1E-4B48-92E4-B56AFF3D7764}" destId="{D9F59454-A7CD-4B29-9ECB-99553F3A716B}" srcOrd="0" destOrd="0" presId="urn:microsoft.com/office/officeart/2005/8/layout/vList2"/>
    <dgm:cxn modelId="{5CAC13DF-61E6-4269-996C-42C9E3686781}" srcId="{0B3F65C9-D894-4940-B7F1-F0639C861D9C}" destId="{7D31271D-3C1E-4B48-92E4-B56AFF3D7764}" srcOrd="1" destOrd="0" parTransId="{A5C3B640-2F69-4464-9630-382522B38505}" sibTransId="{480B1637-A73B-4299-BE74-7661375CE6A0}"/>
    <dgm:cxn modelId="{A149FB2D-402E-40C0-8931-A29DB96310C5}" srcId="{0B3F65C9-D894-4940-B7F1-F0639C861D9C}" destId="{9FD282AE-51C7-488F-B838-DC0766044CA5}" srcOrd="2" destOrd="0" parTransId="{A409B4CF-0B45-4FBF-B715-2DEE532304F0}" sibTransId="{8AA95A4C-B693-4029-9803-F743F489C14D}"/>
    <dgm:cxn modelId="{8F0B6FE2-9997-4228-AB2D-DEB25B3B913D}" type="presOf" srcId="{0B3F65C9-D894-4940-B7F1-F0639C861D9C}" destId="{EF8CD7E7-D6DA-4BC1-91E4-61DB864B5C88}" srcOrd="0" destOrd="0" presId="urn:microsoft.com/office/officeart/2005/8/layout/vList2"/>
    <dgm:cxn modelId="{08208137-F256-466C-B729-3F363D9250C3}" type="presOf" srcId="{9FD282AE-51C7-488F-B838-DC0766044CA5}" destId="{96A702B1-0A2D-41D4-9935-1BA93C59212C}" srcOrd="0" destOrd="0" presId="urn:microsoft.com/office/officeart/2005/8/layout/vList2"/>
    <dgm:cxn modelId="{93ECC109-E3DB-4C45-9E2B-5196EC81FA75}" srcId="{0B3F65C9-D894-4940-B7F1-F0639C861D9C}" destId="{03F5CAF0-DD2F-4480-90B1-78E4A4AFCD82}" srcOrd="0" destOrd="0" parTransId="{A4CE915A-D79D-4087-919E-A04B792FBDBD}" sibTransId="{E2E9F6CF-576F-4D5B-816D-E0820093BA09}"/>
    <dgm:cxn modelId="{EE86E76A-3EDA-4970-8BBF-C30FD48671C2}" type="presOf" srcId="{9D24CFD6-45B4-4A19-AE8C-EFC61D9DC250}" destId="{5C645FC7-5D49-4582-AF9E-DA5BB8671352}" srcOrd="0" destOrd="0" presId="urn:microsoft.com/office/officeart/2005/8/layout/vList2"/>
    <dgm:cxn modelId="{1E563C0F-4847-4BE1-92D5-21AF0EEA3AB0}" srcId="{0B3F65C9-D894-4940-B7F1-F0639C861D9C}" destId="{9D24CFD6-45B4-4A19-AE8C-EFC61D9DC250}" srcOrd="3" destOrd="0" parTransId="{4740AC97-BB03-48D7-BE60-A2D0F594758C}" sibTransId="{6CBF3414-2F5B-4764-9B42-FC1367ADA250}"/>
    <dgm:cxn modelId="{570E9A63-1C4C-4A3F-8096-2A995CBD35C4}" type="presParOf" srcId="{EF8CD7E7-D6DA-4BC1-91E4-61DB864B5C88}" destId="{BCF00DCB-627A-4D67-B1DC-F5CDF6C901A1}" srcOrd="0" destOrd="0" presId="urn:microsoft.com/office/officeart/2005/8/layout/vList2"/>
    <dgm:cxn modelId="{5ABE275C-C013-46E4-BB8C-F3C4D2B27439}" type="presParOf" srcId="{EF8CD7E7-D6DA-4BC1-91E4-61DB864B5C88}" destId="{B4EE82EA-2A7E-4D48-8B66-98EAE4D0C6A7}" srcOrd="1" destOrd="0" presId="urn:microsoft.com/office/officeart/2005/8/layout/vList2"/>
    <dgm:cxn modelId="{948FD50B-25C1-438E-B970-9E050736D95E}" type="presParOf" srcId="{EF8CD7E7-D6DA-4BC1-91E4-61DB864B5C88}" destId="{D9F59454-A7CD-4B29-9ECB-99553F3A716B}" srcOrd="2" destOrd="0" presId="urn:microsoft.com/office/officeart/2005/8/layout/vList2"/>
    <dgm:cxn modelId="{C54CCE1B-9A87-4104-A754-CE0508DC0E52}" type="presParOf" srcId="{EF8CD7E7-D6DA-4BC1-91E4-61DB864B5C88}" destId="{132E5897-3EBD-4F65-AC12-BB1C27B57D23}" srcOrd="3" destOrd="0" presId="urn:microsoft.com/office/officeart/2005/8/layout/vList2"/>
    <dgm:cxn modelId="{3DACA024-8F0E-4548-B4EA-EE9F05AE7298}" type="presParOf" srcId="{EF8CD7E7-D6DA-4BC1-91E4-61DB864B5C88}" destId="{96A702B1-0A2D-41D4-9935-1BA93C59212C}" srcOrd="4" destOrd="0" presId="urn:microsoft.com/office/officeart/2005/8/layout/vList2"/>
    <dgm:cxn modelId="{3C8FA9B2-658F-4B30-9469-48E44E3DFA9B}" type="presParOf" srcId="{EF8CD7E7-D6DA-4BC1-91E4-61DB864B5C88}" destId="{5407EEA6-FC57-4BA9-B503-42C3FDC67970}" srcOrd="5" destOrd="0" presId="urn:microsoft.com/office/officeart/2005/8/layout/vList2"/>
    <dgm:cxn modelId="{60F939EE-6ABC-41B2-8D4C-A21561E5911B}" type="presParOf" srcId="{EF8CD7E7-D6DA-4BC1-91E4-61DB864B5C88}" destId="{5C645FC7-5D49-4582-AF9E-DA5BB867135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D07629-2AA3-4B37-A6E7-26DA5FBBD85C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C14951C-B17B-48A5-A665-122DABA2CEDB}">
      <dgm:prSet/>
      <dgm:spPr/>
      <dgm:t>
        <a:bodyPr/>
        <a:lstStyle/>
        <a:p>
          <a:pPr rtl="0"/>
          <a:r>
            <a:rPr lang="en-US" b="1" dirty="0" smtClean="0"/>
            <a:t>Test status</a:t>
          </a:r>
          <a:endParaRPr lang="en-US" b="1" dirty="0"/>
        </a:p>
      </dgm:t>
    </dgm:pt>
    <dgm:pt modelId="{45CCD94B-C9B6-41CA-86BB-E4C1BC339F03}" type="parTrans" cxnId="{7B7776D8-AB13-4C9F-AAEE-78C66D571E9E}">
      <dgm:prSet/>
      <dgm:spPr/>
      <dgm:t>
        <a:bodyPr/>
        <a:lstStyle/>
        <a:p>
          <a:endParaRPr lang="en-US" b="1"/>
        </a:p>
      </dgm:t>
    </dgm:pt>
    <dgm:pt modelId="{6B5043EC-5509-4540-8C7F-E8D3C1DCBE37}" type="sibTrans" cxnId="{7B7776D8-AB13-4C9F-AAEE-78C66D571E9E}">
      <dgm:prSet/>
      <dgm:spPr/>
      <dgm:t>
        <a:bodyPr/>
        <a:lstStyle/>
        <a:p>
          <a:endParaRPr lang="en-US" b="1"/>
        </a:p>
      </dgm:t>
    </dgm:pt>
    <dgm:pt modelId="{5CBA9F3D-FAE9-4807-9583-D92446E25DCC}">
      <dgm:prSet/>
      <dgm:spPr/>
      <dgm:t>
        <a:bodyPr/>
        <a:lstStyle/>
        <a:p>
          <a:pPr rtl="0"/>
          <a:r>
            <a:rPr lang="en-US" b="1" dirty="0" smtClean="0"/>
            <a:t>Execute Date</a:t>
          </a:r>
          <a:endParaRPr lang="en-US" b="1" dirty="0"/>
        </a:p>
      </dgm:t>
    </dgm:pt>
    <dgm:pt modelId="{743EB4BA-39DE-4CCC-9D36-971721EF211D}" type="parTrans" cxnId="{34D330B1-893E-4352-9AEC-F118C7BB6A8D}">
      <dgm:prSet/>
      <dgm:spPr/>
      <dgm:t>
        <a:bodyPr/>
        <a:lstStyle/>
        <a:p>
          <a:endParaRPr lang="en-US" b="1"/>
        </a:p>
      </dgm:t>
    </dgm:pt>
    <dgm:pt modelId="{E690D3ED-635A-44B8-9252-4AF9EE44F2D8}" type="sibTrans" cxnId="{34D330B1-893E-4352-9AEC-F118C7BB6A8D}">
      <dgm:prSet/>
      <dgm:spPr/>
      <dgm:t>
        <a:bodyPr/>
        <a:lstStyle/>
        <a:p>
          <a:endParaRPr lang="en-US" b="1"/>
        </a:p>
      </dgm:t>
    </dgm:pt>
    <dgm:pt modelId="{BB5E7B8B-9126-4D4D-973F-1F380F587856}">
      <dgm:prSet/>
      <dgm:spPr/>
      <dgm:t>
        <a:bodyPr/>
        <a:lstStyle/>
        <a:p>
          <a:pPr rtl="0"/>
          <a:r>
            <a:rPr lang="en-US" b="1" dirty="0" smtClean="0"/>
            <a:t>Build Version</a:t>
          </a:r>
          <a:endParaRPr lang="en-US" b="1" dirty="0"/>
        </a:p>
      </dgm:t>
    </dgm:pt>
    <dgm:pt modelId="{B765AED9-D494-4BDB-918C-0C3564EFF4A2}" type="parTrans" cxnId="{414D37D0-211C-4957-9267-ABBAE92E85D8}">
      <dgm:prSet/>
      <dgm:spPr/>
      <dgm:t>
        <a:bodyPr/>
        <a:lstStyle/>
        <a:p>
          <a:endParaRPr lang="en-US" b="1"/>
        </a:p>
      </dgm:t>
    </dgm:pt>
    <dgm:pt modelId="{98162D8B-34E8-4B11-AF7D-2E1B9C42B6F5}" type="sibTrans" cxnId="{414D37D0-211C-4957-9267-ABBAE92E85D8}">
      <dgm:prSet/>
      <dgm:spPr/>
      <dgm:t>
        <a:bodyPr/>
        <a:lstStyle/>
        <a:p>
          <a:endParaRPr lang="en-US" b="1"/>
        </a:p>
      </dgm:t>
    </dgm:pt>
    <dgm:pt modelId="{3F247C72-AAF4-46AA-AB82-9FA40AC624AC}">
      <dgm:prSet/>
      <dgm:spPr/>
      <dgm:t>
        <a:bodyPr/>
        <a:lstStyle/>
        <a:p>
          <a:pPr rtl="0"/>
          <a:r>
            <a:rPr lang="en-US" b="1" dirty="0" smtClean="0"/>
            <a:t>Defect Data</a:t>
          </a:r>
          <a:endParaRPr lang="en-US" b="1" dirty="0"/>
        </a:p>
      </dgm:t>
    </dgm:pt>
    <dgm:pt modelId="{58F431F1-6748-4978-8180-D15A84243097}" type="parTrans" cxnId="{F51490E8-AD30-452B-AAFF-D95A7F25057B}">
      <dgm:prSet/>
      <dgm:spPr/>
      <dgm:t>
        <a:bodyPr/>
        <a:lstStyle/>
        <a:p>
          <a:endParaRPr lang="en-US" b="1"/>
        </a:p>
      </dgm:t>
    </dgm:pt>
    <dgm:pt modelId="{5639B33B-8611-4CDD-856A-703003C8F7D3}" type="sibTrans" cxnId="{F51490E8-AD30-452B-AAFF-D95A7F25057B}">
      <dgm:prSet/>
      <dgm:spPr/>
      <dgm:t>
        <a:bodyPr/>
        <a:lstStyle/>
        <a:p>
          <a:endParaRPr lang="en-US" b="1"/>
        </a:p>
      </dgm:t>
    </dgm:pt>
    <dgm:pt modelId="{B0FCAE91-581E-4FAE-B958-7AA06DDB2300}">
      <dgm:prSet/>
      <dgm:spPr/>
      <dgm:t>
        <a:bodyPr/>
        <a:lstStyle/>
        <a:p>
          <a:pPr rtl="0"/>
          <a:r>
            <a:rPr lang="en-US" b="1" dirty="0" smtClean="0"/>
            <a:t>Test Log</a:t>
          </a:r>
          <a:endParaRPr lang="en-US" b="1" dirty="0"/>
        </a:p>
      </dgm:t>
    </dgm:pt>
    <dgm:pt modelId="{6323970F-064D-44DF-BE9C-904F39A23BD7}" type="parTrans" cxnId="{D3DE8B59-CE08-49FE-A348-4DEF69706BF2}">
      <dgm:prSet/>
      <dgm:spPr/>
      <dgm:t>
        <a:bodyPr/>
        <a:lstStyle/>
        <a:p>
          <a:endParaRPr lang="en-US" b="1"/>
        </a:p>
      </dgm:t>
    </dgm:pt>
    <dgm:pt modelId="{E7BB5EBE-DA8F-4701-90B9-7A16E6598A74}" type="sibTrans" cxnId="{D3DE8B59-CE08-49FE-A348-4DEF69706BF2}">
      <dgm:prSet/>
      <dgm:spPr/>
      <dgm:t>
        <a:bodyPr/>
        <a:lstStyle/>
        <a:p>
          <a:endParaRPr lang="en-US" b="1"/>
        </a:p>
      </dgm:t>
    </dgm:pt>
    <dgm:pt modelId="{2EE3BD67-03A5-46C2-88EB-0B3328F589F2}" type="pres">
      <dgm:prSet presAssocID="{B5D07629-2AA3-4B37-A6E7-26DA5FBBD8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B7228E-B6FA-4EFE-8AF7-506D96478552}" type="pres">
      <dgm:prSet presAssocID="{5C14951C-B17B-48A5-A665-122DABA2CED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2A93F9-AE37-4651-B25E-B89F324A7C71}" type="pres">
      <dgm:prSet presAssocID="{6B5043EC-5509-4540-8C7F-E8D3C1DCBE37}" presName="spacer" presStyleCnt="0"/>
      <dgm:spPr/>
    </dgm:pt>
    <dgm:pt modelId="{AC0CF9E8-5E14-4E08-9CB4-C0099D71916E}" type="pres">
      <dgm:prSet presAssocID="{5CBA9F3D-FAE9-4807-9583-D92446E25DC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98C7C1-7B4E-45B5-942A-27D95B84FDD8}" type="pres">
      <dgm:prSet presAssocID="{E690D3ED-635A-44B8-9252-4AF9EE44F2D8}" presName="spacer" presStyleCnt="0"/>
      <dgm:spPr/>
    </dgm:pt>
    <dgm:pt modelId="{1E6C7AFD-B4A3-4AA0-AECF-654D044981C9}" type="pres">
      <dgm:prSet presAssocID="{BB5E7B8B-9126-4D4D-973F-1F380F587856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88E8AE-39D0-4F48-BAE9-9C3C3286764E}" type="pres">
      <dgm:prSet presAssocID="{98162D8B-34E8-4B11-AF7D-2E1B9C42B6F5}" presName="spacer" presStyleCnt="0"/>
      <dgm:spPr/>
    </dgm:pt>
    <dgm:pt modelId="{554705E0-DC62-4EA2-BF36-A5B117677E7B}" type="pres">
      <dgm:prSet presAssocID="{3F247C72-AAF4-46AA-AB82-9FA40AC624A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2C9DBB-1370-421A-BC07-D9959551C31B}" type="pres">
      <dgm:prSet presAssocID="{5639B33B-8611-4CDD-856A-703003C8F7D3}" presName="spacer" presStyleCnt="0"/>
      <dgm:spPr/>
    </dgm:pt>
    <dgm:pt modelId="{E5C9AC70-F326-41C8-88CD-C21CD6AB6D61}" type="pres">
      <dgm:prSet presAssocID="{B0FCAE91-581E-4FAE-B958-7AA06DDB230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DE8B59-CE08-49FE-A348-4DEF69706BF2}" srcId="{B5D07629-2AA3-4B37-A6E7-26DA5FBBD85C}" destId="{B0FCAE91-581E-4FAE-B958-7AA06DDB2300}" srcOrd="4" destOrd="0" parTransId="{6323970F-064D-44DF-BE9C-904F39A23BD7}" sibTransId="{E7BB5EBE-DA8F-4701-90B9-7A16E6598A74}"/>
    <dgm:cxn modelId="{F8B2EA19-D2BD-42C1-9E23-B6B495291097}" type="presOf" srcId="{5CBA9F3D-FAE9-4807-9583-D92446E25DCC}" destId="{AC0CF9E8-5E14-4E08-9CB4-C0099D71916E}" srcOrd="0" destOrd="0" presId="urn:microsoft.com/office/officeart/2005/8/layout/vList2"/>
    <dgm:cxn modelId="{987D9986-EB3B-49D8-85E3-26DEE90DB3EE}" type="presOf" srcId="{3F247C72-AAF4-46AA-AB82-9FA40AC624AC}" destId="{554705E0-DC62-4EA2-BF36-A5B117677E7B}" srcOrd="0" destOrd="0" presId="urn:microsoft.com/office/officeart/2005/8/layout/vList2"/>
    <dgm:cxn modelId="{F4B027DF-D26A-4631-82AB-41C1C82676CB}" type="presOf" srcId="{B0FCAE91-581E-4FAE-B958-7AA06DDB2300}" destId="{E5C9AC70-F326-41C8-88CD-C21CD6AB6D61}" srcOrd="0" destOrd="0" presId="urn:microsoft.com/office/officeart/2005/8/layout/vList2"/>
    <dgm:cxn modelId="{414D37D0-211C-4957-9267-ABBAE92E85D8}" srcId="{B5D07629-2AA3-4B37-A6E7-26DA5FBBD85C}" destId="{BB5E7B8B-9126-4D4D-973F-1F380F587856}" srcOrd="2" destOrd="0" parTransId="{B765AED9-D494-4BDB-918C-0C3564EFF4A2}" sibTransId="{98162D8B-34E8-4B11-AF7D-2E1B9C42B6F5}"/>
    <dgm:cxn modelId="{24DDBA16-1B84-47E2-AC71-36188B30A623}" type="presOf" srcId="{BB5E7B8B-9126-4D4D-973F-1F380F587856}" destId="{1E6C7AFD-B4A3-4AA0-AECF-654D044981C9}" srcOrd="0" destOrd="0" presId="urn:microsoft.com/office/officeart/2005/8/layout/vList2"/>
    <dgm:cxn modelId="{7B7776D8-AB13-4C9F-AAEE-78C66D571E9E}" srcId="{B5D07629-2AA3-4B37-A6E7-26DA5FBBD85C}" destId="{5C14951C-B17B-48A5-A665-122DABA2CEDB}" srcOrd="0" destOrd="0" parTransId="{45CCD94B-C9B6-41CA-86BB-E4C1BC339F03}" sibTransId="{6B5043EC-5509-4540-8C7F-E8D3C1DCBE37}"/>
    <dgm:cxn modelId="{3EFC1F38-AD07-4961-B7E2-AE6485098A78}" type="presOf" srcId="{B5D07629-2AA3-4B37-A6E7-26DA5FBBD85C}" destId="{2EE3BD67-03A5-46C2-88EB-0B3328F589F2}" srcOrd="0" destOrd="0" presId="urn:microsoft.com/office/officeart/2005/8/layout/vList2"/>
    <dgm:cxn modelId="{D10C5B21-13D7-499A-9056-A41598D15BD3}" type="presOf" srcId="{5C14951C-B17B-48A5-A665-122DABA2CEDB}" destId="{07B7228E-B6FA-4EFE-8AF7-506D96478552}" srcOrd="0" destOrd="0" presId="urn:microsoft.com/office/officeart/2005/8/layout/vList2"/>
    <dgm:cxn modelId="{34D330B1-893E-4352-9AEC-F118C7BB6A8D}" srcId="{B5D07629-2AA3-4B37-A6E7-26DA5FBBD85C}" destId="{5CBA9F3D-FAE9-4807-9583-D92446E25DCC}" srcOrd="1" destOrd="0" parTransId="{743EB4BA-39DE-4CCC-9D36-971721EF211D}" sibTransId="{E690D3ED-635A-44B8-9252-4AF9EE44F2D8}"/>
    <dgm:cxn modelId="{F51490E8-AD30-452B-AAFF-D95A7F25057B}" srcId="{B5D07629-2AA3-4B37-A6E7-26DA5FBBD85C}" destId="{3F247C72-AAF4-46AA-AB82-9FA40AC624AC}" srcOrd="3" destOrd="0" parTransId="{58F431F1-6748-4978-8180-D15A84243097}" sibTransId="{5639B33B-8611-4CDD-856A-703003C8F7D3}"/>
    <dgm:cxn modelId="{A9EDDF8B-0415-481D-996C-349EB7119A99}" type="presParOf" srcId="{2EE3BD67-03A5-46C2-88EB-0B3328F589F2}" destId="{07B7228E-B6FA-4EFE-8AF7-506D96478552}" srcOrd="0" destOrd="0" presId="urn:microsoft.com/office/officeart/2005/8/layout/vList2"/>
    <dgm:cxn modelId="{68DAAE89-AD22-4717-A3C8-4CCE48FDAEE4}" type="presParOf" srcId="{2EE3BD67-03A5-46C2-88EB-0B3328F589F2}" destId="{0C2A93F9-AE37-4651-B25E-B89F324A7C71}" srcOrd="1" destOrd="0" presId="urn:microsoft.com/office/officeart/2005/8/layout/vList2"/>
    <dgm:cxn modelId="{A84058FE-36B2-4D53-A726-86CC7601F5B5}" type="presParOf" srcId="{2EE3BD67-03A5-46C2-88EB-0B3328F589F2}" destId="{AC0CF9E8-5E14-4E08-9CB4-C0099D71916E}" srcOrd="2" destOrd="0" presId="urn:microsoft.com/office/officeart/2005/8/layout/vList2"/>
    <dgm:cxn modelId="{A7392937-35CC-44AC-82FC-1FE67DA9FDC6}" type="presParOf" srcId="{2EE3BD67-03A5-46C2-88EB-0B3328F589F2}" destId="{0098C7C1-7B4E-45B5-942A-27D95B84FDD8}" srcOrd="3" destOrd="0" presId="urn:microsoft.com/office/officeart/2005/8/layout/vList2"/>
    <dgm:cxn modelId="{32C5DA4E-0173-46E6-BF94-93082A1DA1AD}" type="presParOf" srcId="{2EE3BD67-03A5-46C2-88EB-0B3328F589F2}" destId="{1E6C7AFD-B4A3-4AA0-AECF-654D044981C9}" srcOrd="4" destOrd="0" presId="urn:microsoft.com/office/officeart/2005/8/layout/vList2"/>
    <dgm:cxn modelId="{80E26424-A04B-482A-B47B-B3B7DA52BD0D}" type="presParOf" srcId="{2EE3BD67-03A5-46C2-88EB-0B3328F589F2}" destId="{B488E8AE-39D0-4F48-BAE9-9C3C3286764E}" srcOrd="5" destOrd="0" presId="urn:microsoft.com/office/officeart/2005/8/layout/vList2"/>
    <dgm:cxn modelId="{10186F31-965D-461D-AC6E-FC6328015DDF}" type="presParOf" srcId="{2EE3BD67-03A5-46C2-88EB-0B3328F589F2}" destId="{554705E0-DC62-4EA2-BF36-A5B117677E7B}" srcOrd="6" destOrd="0" presId="urn:microsoft.com/office/officeart/2005/8/layout/vList2"/>
    <dgm:cxn modelId="{9B572825-1EA3-41CC-89DB-0E41A1CAFEB7}" type="presParOf" srcId="{2EE3BD67-03A5-46C2-88EB-0B3328F589F2}" destId="{982C9DBB-1370-421A-BC07-D9959551C31B}" srcOrd="7" destOrd="0" presId="urn:microsoft.com/office/officeart/2005/8/layout/vList2"/>
    <dgm:cxn modelId="{CD271863-D5E7-480F-82D9-3261FD9B39BE}" type="presParOf" srcId="{2EE3BD67-03A5-46C2-88EB-0B3328F589F2}" destId="{E5C9AC70-F326-41C8-88CD-C21CD6AB6D6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21FB58-053B-4162-87A0-CE1CC942A924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96CD7B9C-D3BE-4533-83A4-E15470FA5590}">
      <dgm:prSet custT="1"/>
      <dgm:spPr/>
      <dgm:t>
        <a:bodyPr/>
        <a:lstStyle/>
        <a:p>
          <a:pPr rtl="0"/>
          <a:r>
            <a:rPr lang="en-US" sz="1200" b="1" dirty="0" smtClean="0"/>
            <a:t>Compare results against objectives</a:t>
          </a:r>
          <a:endParaRPr lang="en-US" sz="1200" b="1" dirty="0"/>
        </a:p>
      </dgm:t>
    </dgm:pt>
    <dgm:pt modelId="{6C5D72D8-C453-420C-8067-3706C9DF1814}" type="parTrans" cxnId="{B3A579BB-8C31-45E8-B282-EA0C9F7D2714}">
      <dgm:prSet/>
      <dgm:spPr/>
      <dgm:t>
        <a:bodyPr/>
        <a:lstStyle/>
        <a:p>
          <a:endParaRPr lang="en-US"/>
        </a:p>
      </dgm:t>
    </dgm:pt>
    <dgm:pt modelId="{51D0D981-B6B7-4F2F-9174-CA2757CCEE96}" type="sibTrans" cxnId="{B3A579BB-8C31-45E8-B282-EA0C9F7D2714}">
      <dgm:prSet/>
      <dgm:spPr/>
      <dgm:t>
        <a:bodyPr/>
        <a:lstStyle/>
        <a:p>
          <a:endParaRPr lang="en-US"/>
        </a:p>
      </dgm:t>
    </dgm:pt>
    <dgm:pt modelId="{5F67D092-947A-42B8-95E6-D1F6ED3B28C3}" type="pres">
      <dgm:prSet presAssocID="{AA21FB58-053B-4162-87A0-CE1CC942A92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36A68B-E863-462B-9124-5613C14195B6}" type="pres">
      <dgm:prSet presAssocID="{96CD7B9C-D3BE-4533-83A4-E15470FA559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B8ED6F-D4D6-4943-9642-75C56459C415}" type="presOf" srcId="{96CD7B9C-D3BE-4533-83A4-E15470FA5590}" destId="{2C36A68B-E863-462B-9124-5613C14195B6}" srcOrd="0" destOrd="0" presId="urn:microsoft.com/office/officeart/2005/8/layout/vList2"/>
    <dgm:cxn modelId="{B3A579BB-8C31-45E8-B282-EA0C9F7D2714}" srcId="{AA21FB58-053B-4162-87A0-CE1CC942A924}" destId="{96CD7B9C-D3BE-4533-83A4-E15470FA5590}" srcOrd="0" destOrd="0" parTransId="{6C5D72D8-C453-420C-8067-3706C9DF1814}" sibTransId="{51D0D981-B6B7-4F2F-9174-CA2757CCEE96}"/>
    <dgm:cxn modelId="{5B5FEFA1-7F6B-4D64-B1B2-DA458948B869}" type="presOf" srcId="{AA21FB58-053B-4162-87A0-CE1CC942A924}" destId="{5F67D092-947A-42B8-95E6-D1F6ED3B28C3}" srcOrd="0" destOrd="0" presId="urn:microsoft.com/office/officeart/2005/8/layout/vList2"/>
    <dgm:cxn modelId="{656FE231-BB1B-46E3-918E-87501E562FE0}" type="presParOf" srcId="{5F67D092-947A-42B8-95E6-D1F6ED3B28C3}" destId="{2C36A68B-E863-462B-9124-5613C14195B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F5F990-E6C7-450F-919A-EC92F74BC0FF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7383D90-1D48-4F92-AE28-9F696905643A}">
      <dgm:prSet custT="1"/>
      <dgm:spPr/>
      <dgm:t>
        <a:bodyPr/>
        <a:lstStyle/>
        <a:p>
          <a:pPr rtl="0"/>
          <a:r>
            <a:rPr lang="en-US" sz="1200" b="1" dirty="0" smtClean="0"/>
            <a:t>Point out important issue</a:t>
          </a:r>
          <a:endParaRPr lang="en-US" sz="1200" b="1" dirty="0"/>
        </a:p>
      </dgm:t>
    </dgm:pt>
    <dgm:pt modelId="{AC1730C6-9279-42A8-A854-563AE65FBE3D}" type="parTrans" cxnId="{108A68F6-8BB4-4481-8037-A200D2A1CFC5}">
      <dgm:prSet/>
      <dgm:spPr/>
      <dgm:t>
        <a:bodyPr/>
        <a:lstStyle/>
        <a:p>
          <a:endParaRPr lang="en-US"/>
        </a:p>
      </dgm:t>
    </dgm:pt>
    <dgm:pt modelId="{61B1A31A-4E2A-4155-947F-98CE59AA5B2F}" type="sibTrans" cxnId="{108A68F6-8BB4-4481-8037-A200D2A1CFC5}">
      <dgm:prSet/>
      <dgm:spPr/>
      <dgm:t>
        <a:bodyPr/>
        <a:lstStyle/>
        <a:p>
          <a:endParaRPr lang="en-US"/>
        </a:p>
      </dgm:t>
    </dgm:pt>
    <dgm:pt modelId="{6F45D489-AE85-43D8-9AED-1039BFA968FB}">
      <dgm:prSet custT="1"/>
      <dgm:spPr/>
      <dgm:t>
        <a:bodyPr/>
        <a:lstStyle/>
        <a:p>
          <a:pPr rtl="0"/>
          <a:r>
            <a:rPr lang="en-US" sz="1200" b="1" dirty="0" smtClean="0"/>
            <a:t>Exit criteria</a:t>
          </a:r>
          <a:endParaRPr lang="en-US" sz="1200" b="1" dirty="0"/>
        </a:p>
      </dgm:t>
    </dgm:pt>
    <dgm:pt modelId="{6FE01000-79A5-4116-BD3A-491C4DDC5971}" type="parTrans" cxnId="{8C677166-A317-477D-916C-92718376E0F4}">
      <dgm:prSet/>
      <dgm:spPr/>
      <dgm:t>
        <a:bodyPr/>
        <a:lstStyle/>
        <a:p>
          <a:endParaRPr lang="en-US"/>
        </a:p>
      </dgm:t>
    </dgm:pt>
    <dgm:pt modelId="{699C6754-4A6A-4D85-B63D-78CE10E46031}" type="sibTrans" cxnId="{8C677166-A317-477D-916C-92718376E0F4}">
      <dgm:prSet/>
      <dgm:spPr/>
      <dgm:t>
        <a:bodyPr/>
        <a:lstStyle/>
        <a:p>
          <a:endParaRPr lang="en-US"/>
        </a:p>
      </dgm:t>
    </dgm:pt>
    <dgm:pt modelId="{B38F4CA1-0916-4CE0-975E-0FA65CB4D6DE}" type="pres">
      <dgm:prSet presAssocID="{A6F5F990-E6C7-450F-919A-EC92F74BC0F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043B0C-B514-4533-A3FD-BE03B38E4AF5}" type="pres">
      <dgm:prSet presAssocID="{6F45D489-AE85-43D8-9AED-1039BFA968FB}" presName="parentText" presStyleLbl="node1" presStyleIdx="0" presStyleCnt="2" custScaleY="1037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29D529-4B16-4780-8132-D36ACAD67C2E}" type="pres">
      <dgm:prSet presAssocID="{699C6754-4A6A-4D85-B63D-78CE10E46031}" presName="spacer" presStyleCnt="0"/>
      <dgm:spPr/>
    </dgm:pt>
    <dgm:pt modelId="{A51965AA-ED0B-4E44-8A8F-17319D10A283}" type="pres">
      <dgm:prSet presAssocID="{67383D90-1D48-4F92-AE28-9F696905643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E170EC-CB4E-4A17-8EF2-7EEE0C29B6D0}" type="presOf" srcId="{6F45D489-AE85-43D8-9AED-1039BFA968FB}" destId="{42043B0C-B514-4533-A3FD-BE03B38E4AF5}" srcOrd="0" destOrd="0" presId="urn:microsoft.com/office/officeart/2005/8/layout/vList2"/>
    <dgm:cxn modelId="{BDFF8093-574A-437A-AADD-BA63B411C72F}" type="presOf" srcId="{A6F5F990-E6C7-450F-919A-EC92F74BC0FF}" destId="{B38F4CA1-0916-4CE0-975E-0FA65CB4D6DE}" srcOrd="0" destOrd="0" presId="urn:microsoft.com/office/officeart/2005/8/layout/vList2"/>
    <dgm:cxn modelId="{108A68F6-8BB4-4481-8037-A200D2A1CFC5}" srcId="{A6F5F990-E6C7-450F-919A-EC92F74BC0FF}" destId="{67383D90-1D48-4F92-AE28-9F696905643A}" srcOrd="1" destOrd="0" parTransId="{AC1730C6-9279-42A8-A854-563AE65FBE3D}" sibTransId="{61B1A31A-4E2A-4155-947F-98CE59AA5B2F}"/>
    <dgm:cxn modelId="{8C677166-A317-477D-916C-92718376E0F4}" srcId="{A6F5F990-E6C7-450F-919A-EC92F74BC0FF}" destId="{6F45D489-AE85-43D8-9AED-1039BFA968FB}" srcOrd="0" destOrd="0" parTransId="{6FE01000-79A5-4116-BD3A-491C4DDC5971}" sibTransId="{699C6754-4A6A-4D85-B63D-78CE10E46031}"/>
    <dgm:cxn modelId="{AB8E193C-86B9-4429-90D2-8C2753BB3471}" type="presOf" srcId="{67383D90-1D48-4F92-AE28-9F696905643A}" destId="{A51965AA-ED0B-4E44-8A8F-17319D10A283}" srcOrd="0" destOrd="0" presId="urn:microsoft.com/office/officeart/2005/8/layout/vList2"/>
    <dgm:cxn modelId="{9C3888D7-314E-4C25-8EDA-6F39A4A3CA6D}" type="presParOf" srcId="{B38F4CA1-0916-4CE0-975E-0FA65CB4D6DE}" destId="{42043B0C-B514-4533-A3FD-BE03B38E4AF5}" srcOrd="0" destOrd="0" presId="urn:microsoft.com/office/officeart/2005/8/layout/vList2"/>
    <dgm:cxn modelId="{E3B17CDB-C9C9-4A1E-9977-7DE156363B2A}" type="presParOf" srcId="{B38F4CA1-0916-4CE0-975E-0FA65CB4D6DE}" destId="{7E29D529-4B16-4780-8132-D36ACAD67C2E}" srcOrd="1" destOrd="0" presId="urn:microsoft.com/office/officeart/2005/8/layout/vList2"/>
    <dgm:cxn modelId="{5D9FC3B0-34BC-4A70-AC79-F4BC04362EE7}" type="presParOf" srcId="{B38F4CA1-0916-4CE0-975E-0FA65CB4D6DE}" destId="{A51965AA-ED0B-4E44-8A8F-17319D10A28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85AA-4A39-48CC-B4DA-9176D2A10BC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1ACA-1D49-44BA-8965-27DB5965E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8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85AA-4A39-48CC-B4DA-9176D2A10BC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1ACA-1D49-44BA-8965-27DB5965E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1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85AA-4A39-48CC-B4DA-9176D2A10BC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1ACA-1D49-44BA-8965-27DB5965E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2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85AA-4A39-48CC-B4DA-9176D2A10BC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1ACA-1D49-44BA-8965-27DB5965E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2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85AA-4A39-48CC-B4DA-9176D2A10BC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1ACA-1D49-44BA-8965-27DB5965E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5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85AA-4A39-48CC-B4DA-9176D2A10BC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1ACA-1D49-44BA-8965-27DB5965E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3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85AA-4A39-48CC-B4DA-9176D2A10BC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1ACA-1D49-44BA-8965-27DB5965E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85AA-4A39-48CC-B4DA-9176D2A10BC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1ACA-1D49-44BA-8965-27DB5965E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2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85AA-4A39-48CC-B4DA-9176D2A10BC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1ACA-1D49-44BA-8965-27DB5965E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1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85AA-4A39-48CC-B4DA-9176D2A10BC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1ACA-1D49-44BA-8965-27DB5965E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85AA-4A39-48CC-B4DA-9176D2A10BC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1ACA-1D49-44BA-8965-27DB5965E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085AA-4A39-48CC-B4DA-9176D2A10BC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A1ACA-1D49-44BA-8965-27DB5965E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6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wmf"/><Relationship Id="rId4" Type="http://schemas.openxmlformats.org/officeDocument/2006/relationships/oleObject" Target="../embeddings/Microsoft_Word_97_-_2003_Document11.doc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4.jpeg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1.wmf"/><Relationship Id="rId4" Type="http://schemas.openxmlformats.org/officeDocument/2006/relationships/image" Target="../media/image5.jpeg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00FF"/>
                </a:solidFill>
              </a:rPr>
              <a:t>Test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92" y="50499"/>
            <a:ext cx="10515600" cy="86268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cs typeface="Arial" charset="0"/>
              </a:rPr>
              <a:t>Defect Trend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3" y="855513"/>
            <a:ext cx="751597" cy="8187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18" y="1699138"/>
            <a:ext cx="774639" cy="8438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73127" y="1172076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kern="0" dirty="0" smtClean="0">
                <a:solidFill>
                  <a:srgbClr val="000080"/>
                </a:solidFill>
                <a:latin typeface="+mn-lt"/>
              </a:rPr>
              <a:t>Give an overall picture of product quality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3127" y="2039024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kern="0" dirty="0" smtClean="0">
                <a:solidFill>
                  <a:srgbClr val="000080"/>
                </a:solidFill>
                <a:latin typeface="+mn-lt"/>
                <a:sym typeface="Wingdings" pitchFamily="2" charset="2"/>
              </a:rPr>
              <a:t>Predict defects in the near future (next days)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3" y="2609814"/>
            <a:ext cx="774639" cy="8438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3127" y="2905972"/>
            <a:ext cx="4200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kern="0" dirty="0" smtClean="0">
                <a:solidFill>
                  <a:srgbClr val="000080"/>
                </a:solidFill>
                <a:latin typeface="+mn-lt"/>
                <a:sym typeface="Wingdings" pitchFamily="2" charset="2"/>
              </a:rPr>
              <a:t>Identify </a:t>
            </a:r>
            <a:r>
              <a:rPr kumimoji="0" lang="en-US" kern="0" dirty="0" smtClean="0">
                <a:solidFill>
                  <a:srgbClr val="000080"/>
                </a:solidFill>
                <a:latin typeface="+mn-lt"/>
              </a:rPr>
              <a:t>high-risk areas to focus for quality </a:t>
            </a:r>
          </a:p>
          <a:p>
            <a:r>
              <a:rPr kumimoji="0" lang="en-US" kern="0" dirty="0" smtClean="0">
                <a:solidFill>
                  <a:srgbClr val="000080"/>
                </a:solidFill>
                <a:latin typeface="+mn-lt"/>
              </a:rPr>
              <a:t>improvement</a:t>
            </a:r>
            <a:endParaRPr lang="en-US" dirty="0"/>
          </a:p>
        </p:txBody>
      </p:sp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4570" y="744916"/>
            <a:ext cx="5958539" cy="4264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092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9566" y="2021983"/>
            <a:ext cx="52461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Test Report Process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256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0637467"/>
              </p:ext>
            </p:extLst>
          </p:nvPr>
        </p:nvGraphicFramePr>
        <p:xfrm>
          <a:off x="1539025" y="2141114"/>
          <a:ext cx="83820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05322430"/>
              </p:ext>
            </p:extLst>
          </p:nvPr>
        </p:nvGraphicFramePr>
        <p:xfrm>
          <a:off x="1539025" y="4579513"/>
          <a:ext cx="16002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25647592"/>
              </p:ext>
            </p:extLst>
          </p:nvPr>
        </p:nvGraphicFramePr>
        <p:xfrm>
          <a:off x="3825025" y="4570369"/>
          <a:ext cx="1600200" cy="1685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54517932"/>
              </p:ext>
            </p:extLst>
          </p:nvPr>
        </p:nvGraphicFramePr>
        <p:xfrm>
          <a:off x="6111025" y="4616089"/>
          <a:ext cx="16002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82819135"/>
              </p:ext>
            </p:extLst>
          </p:nvPr>
        </p:nvGraphicFramePr>
        <p:xfrm>
          <a:off x="8320825" y="4655713"/>
          <a:ext cx="1600200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825321" y="751492"/>
            <a:ext cx="10515600" cy="8626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latin typeface="Arial" charset="0"/>
                <a:cs typeface="Arial" charset="0"/>
              </a:rPr>
              <a:t>Steps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0420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3" grpId="0">
        <p:bldAsOne/>
      </p:bldGraphic>
      <p:bldGraphic spid="4" grpId="0">
        <p:bldAsOne/>
      </p:bldGraphic>
      <p:bldGraphic spid="5" grpId="0">
        <p:bldAsOne/>
      </p:bldGraphic>
      <p:bldGraphic spid="6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68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cs typeface="Arial" charset="0"/>
              </a:rPr>
              <a:t>Questions for creating report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89" y="1357398"/>
            <a:ext cx="751597" cy="8187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88" y="2990868"/>
            <a:ext cx="751597" cy="8187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87" y="4624338"/>
            <a:ext cx="751597" cy="8187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32149" y="1323836"/>
            <a:ext cx="7162800" cy="964816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dirty="0"/>
              <a:t>How can testers present that information in an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easy-to-understand format</a:t>
            </a:r>
            <a:r>
              <a:rPr lang="en-US" sz="2000" dirty="0"/>
              <a:t>?</a:t>
            </a:r>
            <a:endParaRPr lang="en-US" sz="2000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2149" y="3191900"/>
            <a:ext cx="7162800" cy="50315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dirty="0"/>
              <a:t>How can I present the information so that it is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believable</a:t>
            </a:r>
            <a:r>
              <a:rPr lang="en-US" sz="2000" dirty="0"/>
              <a:t>?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32149" y="4782128"/>
            <a:ext cx="7162800" cy="50315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dirty="0"/>
              <a:t>What is important point need to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take action</a:t>
            </a:r>
            <a:r>
              <a:rPr lang="en-US" sz="2000" dirty="0"/>
              <a:t>?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31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68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cs typeface="Arial" charset="0"/>
              </a:rPr>
              <a:t>When do we create a report?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89" y="1357398"/>
            <a:ext cx="751597" cy="8187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88" y="2990868"/>
            <a:ext cx="751597" cy="8187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87" y="4624338"/>
            <a:ext cx="751597" cy="8187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32149" y="1554668"/>
            <a:ext cx="7162800" cy="50315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sz="2000" dirty="0"/>
              <a:t>End of testing level: UT, IT, ST, UAT</a:t>
            </a:r>
            <a:endParaRPr lang="en-US" sz="2000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2149" y="3191900"/>
            <a:ext cx="7162800" cy="50315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sz="2000" dirty="0"/>
              <a:t>Daily, Weekly, or Milestones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32149" y="4782128"/>
            <a:ext cx="7162800" cy="50315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sz="2000" dirty="0"/>
              <a:t>Critical bug was found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3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68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cs typeface="Arial" charset="0"/>
              </a:rPr>
              <a:t>Tips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89" y="1357398"/>
            <a:ext cx="751597" cy="8187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88" y="2990868"/>
            <a:ext cx="751597" cy="8187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87" y="4624338"/>
            <a:ext cx="751597" cy="8187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32149" y="1554668"/>
            <a:ext cx="7162800" cy="50315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sz="2000" dirty="0"/>
              <a:t>Send report to review before baseline a report for team</a:t>
            </a:r>
            <a:endParaRPr lang="en-US" sz="2000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2149" y="3191900"/>
            <a:ext cx="7162800" cy="50315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sz="2000" dirty="0"/>
              <a:t>No focus to personality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32149" y="4782128"/>
            <a:ext cx="7162800" cy="50315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sz="2000" dirty="0"/>
              <a:t>As a service you provide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2" name="Content Placeholder 5" descr="untitled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971800"/>
            <a:ext cx="2562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29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9566" y="2021983"/>
            <a:ext cx="56739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Test Report Template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72397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828765"/>
            <a:ext cx="10515600" cy="86268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cs typeface="Arial" charset="0"/>
              </a:rPr>
              <a:t>Template</a:t>
            </a:r>
            <a:endParaRPr lang="en-US" sz="30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5" t="19600" r="27779" b="48399"/>
          <a:stretch>
            <a:fillRect/>
          </a:stretch>
        </p:blipFill>
        <p:spPr bwMode="auto">
          <a:xfrm>
            <a:off x="1541172" y="1906074"/>
            <a:ext cx="7924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58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5381480"/>
              </p:ext>
            </p:extLst>
          </p:nvPr>
        </p:nvGraphicFramePr>
        <p:xfrm>
          <a:off x="1464972" y="1936013"/>
          <a:ext cx="7239000" cy="399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267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Defect Type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Fatal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Serious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Medium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Cosmetic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Total (W.def)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%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4296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Business logic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332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31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1082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58.7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4296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Coding logic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112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368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4296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Coding standard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0.7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4296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Data - Database integrity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0.5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4296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Design issue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0.2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4296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Feature missing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22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1.2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4296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Functionality (Other)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18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58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3.1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4296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Other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17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0.9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4296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Performance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1.1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4296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Req misunderstanding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0.3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4296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Security - Access Control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0.2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4296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User Interface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30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152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242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13.1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4296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Total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13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517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206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1842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100</a:t>
                      </a:r>
                    </a:p>
                  </a:txBody>
                  <a:tcPr marT="45716" marB="4571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1551" y="1966175"/>
            <a:ext cx="73406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ular Callout 3"/>
          <p:cNvSpPr/>
          <p:nvPr/>
        </p:nvSpPr>
        <p:spPr>
          <a:xfrm>
            <a:off x="5668851" y="2499575"/>
            <a:ext cx="3048000" cy="1752600"/>
          </a:xfrm>
          <a:prstGeom prst="wedgeRectCallout">
            <a:avLst>
              <a:gd name="adj1" fmla="val -83333"/>
              <a:gd name="adj2" fmla="val 213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buFontTx/>
              <a:buChar char="-"/>
              <a:defRPr/>
            </a:pPr>
            <a:r>
              <a:rPr lang="en-US" dirty="0"/>
              <a:t> Requirement workshop</a:t>
            </a:r>
          </a:p>
          <a:p>
            <a:pPr>
              <a:buFontTx/>
              <a:buChar char="-"/>
              <a:defRPr/>
            </a:pPr>
            <a:r>
              <a:rPr lang="en-US" dirty="0"/>
              <a:t> Review code</a:t>
            </a:r>
          </a:p>
          <a:p>
            <a:pPr>
              <a:buFontTx/>
              <a:buChar char="-"/>
              <a:defRPr/>
            </a:pPr>
            <a:r>
              <a:rPr lang="en-US" dirty="0"/>
              <a:t> Prototype designer</a:t>
            </a:r>
          </a:p>
          <a:p>
            <a:pPr>
              <a:buFontTx/>
              <a:buChar char="-"/>
              <a:defRPr/>
            </a:pPr>
            <a:r>
              <a:rPr lang="en-US" dirty="0"/>
              <a:t> Coding convention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7743" y="998911"/>
            <a:ext cx="36523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Purpose</a:t>
            </a:r>
            <a:r>
              <a:rPr lang="en-US" sz="2400" dirty="0" smtClean="0">
                <a:latin typeface="+mn-lt"/>
              </a:rPr>
              <a:t>: </a:t>
            </a:r>
            <a:r>
              <a:rPr lang="en-US" dirty="0" smtClean="0">
                <a:latin typeface="+mn-lt"/>
              </a:rPr>
              <a:t>defect high-defect types</a:t>
            </a:r>
            <a:endParaRPr lang="en-US" sz="2400" dirty="0" smtClean="0">
              <a:latin typeface="+mn-lt"/>
            </a:endParaRP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7743" y="257779"/>
            <a:ext cx="10515600" cy="8626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latin typeface="Arial" charset="0"/>
                <a:cs typeface="Arial" charset="0"/>
              </a:rPr>
              <a:t>Defect Type Report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6285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743" y="998911"/>
            <a:ext cx="94195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Purpose</a:t>
            </a:r>
            <a:r>
              <a:rPr lang="en-US" sz="2400" dirty="0" smtClean="0">
                <a:latin typeface="+mn-lt"/>
              </a:rPr>
              <a:t>: </a:t>
            </a:r>
            <a:r>
              <a:rPr lang="en-US" dirty="0" smtClean="0">
                <a:latin typeface="+mn-lt"/>
              </a:rPr>
              <a:t>detect defects relating to severity cause to system hangs or functions work incorrectly</a:t>
            </a:r>
            <a:endParaRPr lang="en-US" sz="2400" dirty="0" smtClean="0">
              <a:latin typeface="+mn-lt"/>
            </a:endParaRP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7743" y="257779"/>
            <a:ext cx="10515600" cy="8626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latin typeface="Arial" charset="0"/>
                <a:cs typeface="Arial" charset="0"/>
              </a:rPr>
              <a:t>Defect General/Severity Report</a:t>
            </a:r>
            <a:endParaRPr lang="en-US" sz="3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709" y="2169017"/>
            <a:ext cx="6553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6939309" y="4455017"/>
            <a:ext cx="3048000" cy="1524000"/>
          </a:xfrm>
          <a:prstGeom prst="wedgeRectCallout">
            <a:avLst>
              <a:gd name="adj1" fmla="val -115655"/>
              <a:gd name="adj2" fmla="val -7917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buFontTx/>
              <a:buChar char="-"/>
              <a:defRPr/>
            </a:pPr>
            <a:r>
              <a:rPr lang="en-US" dirty="0"/>
              <a:t> Unit Test before integration</a:t>
            </a:r>
          </a:p>
          <a:p>
            <a:pPr>
              <a:buFontTx/>
              <a:buChar char="-"/>
              <a:defRPr/>
            </a:pPr>
            <a:r>
              <a:rPr lang="en-US" dirty="0"/>
              <a:t> Common defects relating interface</a:t>
            </a:r>
          </a:p>
        </p:txBody>
      </p:sp>
    </p:spTree>
    <p:extLst>
      <p:ext uri="{BB962C8B-B14F-4D97-AF65-F5344CB8AC3E}">
        <p14:creationId xmlns:p14="http://schemas.microsoft.com/office/powerpoint/2010/main" val="91085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47" y="1746357"/>
            <a:ext cx="780535" cy="780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47" y="3004647"/>
            <a:ext cx="780535" cy="780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27" y="4444897"/>
            <a:ext cx="636373" cy="7434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89409" y="1951958"/>
            <a:ext cx="216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Report Concepts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89409" y="3210248"/>
            <a:ext cx="200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Report Process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2679" y="4444897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Report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8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743" y="998911"/>
            <a:ext cx="82704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Purpose</a:t>
            </a:r>
            <a:r>
              <a:rPr lang="en-US" sz="2400" dirty="0" smtClean="0">
                <a:latin typeface="+mn-lt"/>
              </a:rPr>
              <a:t>: </a:t>
            </a:r>
            <a:r>
              <a:rPr lang="en-US" dirty="0" smtClean="0">
                <a:latin typeface="+mn-lt"/>
                <a:cs typeface="Arial" charset="0"/>
                <a:sym typeface="Wingdings" pitchFamily="2" charset="2"/>
              </a:rPr>
              <a:t>give general picture of the defect trend, predict defects in the near future</a:t>
            </a:r>
            <a:endParaRPr lang="en-US" sz="2400" dirty="0" smtClean="0">
              <a:latin typeface="+mn-lt"/>
            </a:endParaRP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7743" y="257779"/>
            <a:ext cx="10515600" cy="8626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latin typeface="Arial" charset="0"/>
                <a:cs typeface="Arial" charset="0"/>
              </a:rPr>
              <a:t>Defect Trend Report</a:t>
            </a:r>
            <a:endParaRPr lang="en-US" sz="3000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8002" y="1953295"/>
            <a:ext cx="8686800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ular Callout 9"/>
          <p:cNvSpPr/>
          <p:nvPr/>
        </p:nvSpPr>
        <p:spPr>
          <a:xfrm>
            <a:off x="3777802" y="3705895"/>
            <a:ext cx="3048000" cy="1295400"/>
          </a:xfrm>
          <a:prstGeom prst="wedgeRectCallout">
            <a:avLst>
              <a:gd name="adj1" fmla="val 71250"/>
              <a:gd name="adj2" fmla="val -1217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Package seem that stable in the end of phase.</a:t>
            </a:r>
          </a:p>
        </p:txBody>
      </p:sp>
    </p:spTree>
    <p:extLst>
      <p:ext uri="{BB962C8B-B14F-4D97-AF65-F5344CB8AC3E}">
        <p14:creationId xmlns:p14="http://schemas.microsoft.com/office/powerpoint/2010/main" val="250769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67743" y="257779"/>
            <a:ext cx="10515600" cy="8626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latin typeface="Arial" charset="0"/>
                <a:cs typeface="Arial" charset="0"/>
              </a:rPr>
              <a:t>Defect Trend Report</a:t>
            </a:r>
            <a:endParaRPr lang="en-US" sz="3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8454" y="2193702"/>
            <a:ext cx="8763000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ular Callout 7"/>
          <p:cNvSpPr/>
          <p:nvPr/>
        </p:nvSpPr>
        <p:spPr>
          <a:xfrm>
            <a:off x="1140854" y="1736502"/>
            <a:ext cx="3048000" cy="1295400"/>
          </a:xfrm>
          <a:prstGeom prst="wedgeRectCallout">
            <a:avLst>
              <a:gd name="adj1" fmla="val 159942"/>
              <a:gd name="adj2" fmla="val 4996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There are many defect found in the end of testing phase</a:t>
            </a:r>
          </a:p>
        </p:txBody>
      </p:sp>
    </p:spTree>
    <p:extLst>
      <p:ext uri="{BB962C8B-B14F-4D97-AF65-F5344CB8AC3E}">
        <p14:creationId xmlns:p14="http://schemas.microsoft.com/office/powerpoint/2010/main" val="365807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67743" y="257779"/>
            <a:ext cx="10515600" cy="8626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latin typeface="Arial" charset="0"/>
                <a:cs typeface="Arial" charset="0"/>
              </a:rPr>
              <a:t>Defect By Test Case</a:t>
            </a:r>
            <a:endParaRPr lang="en-US" sz="3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2143" y="2223752"/>
            <a:ext cx="8686800" cy="3440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20143" y="1151311"/>
            <a:ext cx="41398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Purpose</a:t>
            </a:r>
            <a:r>
              <a:rPr lang="en-US" sz="2400" dirty="0" smtClean="0">
                <a:latin typeface="+mn-lt"/>
              </a:rPr>
              <a:t>: </a:t>
            </a:r>
            <a:r>
              <a:rPr lang="en-US" dirty="0" smtClean="0"/>
              <a:t>List defect found by Test Case</a:t>
            </a:r>
            <a:endParaRPr lang="en-US" sz="2400" dirty="0" smtClean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67743" y="257779"/>
            <a:ext cx="10515600" cy="8626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latin typeface="Arial" charset="0"/>
                <a:cs typeface="Arial" charset="0"/>
              </a:rPr>
              <a:t>Test Summary Report</a:t>
            </a:r>
            <a:endParaRPr lang="en-US" sz="3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901243" y="1120462"/>
            <a:ext cx="7848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+mn-lt"/>
                <a:cs typeface="Arial" charset="0"/>
              </a:rPr>
              <a:t>Test Summary Report</a:t>
            </a:r>
            <a:r>
              <a:rPr lang="en-US" dirty="0">
                <a:latin typeface="+mn-lt"/>
                <a:cs typeface="Arial" charset="0"/>
              </a:rPr>
              <a:t>: </a:t>
            </a:r>
            <a:r>
              <a:rPr lang="en-US" sz="2000" dirty="0">
                <a:latin typeface="+mn-lt"/>
                <a:cs typeface="Arial" charset="0"/>
              </a:rPr>
              <a:t>a document summarizing testing activities and results. It also contains an evaluation of the corresponding test items against exit criteria </a:t>
            </a:r>
            <a:r>
              <a:rPr lang="en-US" sz="2000" i="1" dirty="0">
                <a:latin typeface="+mn-lt"/>
                <a:cs typeface="Arial" charset="0"/>
              </a:rPr>
              <a:t>(E.g. final metrics, status of passed or failed, resource use, efficiency…)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1243" y="3092674"/>
            <a:ext cx="8229600" cy="24384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cs typeface="Arial" charset="0"/>
              </a:rPr>
              <a:t>Test Summary Structure: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 smtClean="0">
                <a:cs typeface="Arial" charset="0"/>
              </a:rPr>
              <a:t>Summary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 smtClean="0">
                <a:cs typeface="Arial" charset="0"/>
              </a:rPr>
              <a:t>Test Case result report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 smtClean="0">
                <a:cs typeface="Arial" charset="0"/>
              </a:rPr>
              <a:t>Defect Report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 smtClean="0">
                <a:cs typeface="Arial" charset="0"/>
              </a:rPr>
              <a:t>Open point</a:t>
            </a:r>
            <a:endParaRPr lang="en-US" sz="2000" dirty="0"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38" y="1318762"/>
            <a:ext cx="751597" cy="8187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38" y="3029890"/>
            <a:ext cx="751597" cy="818733"/>
          </a:xfrm>
          <a:prstGeom prst="rect">
            <a:avLst/>
          </a:prstGeom>
        </p:spPr>
      </p:pic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003514"/>
              </p:ext>
            </p:extLst>
          </p:nvPr>
        </p:nvGraphicFramePr>
        <p:xfrm>
          <a:off x="10216451" y="1253832"/>
          <a:ext cx="914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Document" showAsIcon="1" r:id="rId4" imgW="914400" imgH="714240" progId="Word.Document.8">
                  <p:embed/>
                </p:oleObj>
              </mc:Choice>
              <mc:Fallback>
                <p:oleObj name="Document" showAsIcon="1" r:id="rId4" imgW="914400" imgH="714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6451" y="1253832"/>
                        <a:ext cx="9144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711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0927" y="493913"/>
            <a:ext cx="4210318" cy="1325563"/>
          </a:xfrm>
        </p:spPr>
        <p:txBody>
          <a:bodyPr>
            <a:normAutofit/>
          </a:bodyPr>
          <a:lstStyle/>
          <a:p>
            <a:r>
              <a:rPr lang="en-US" sz="5000" b="1" dirty="0" smtClean="0"/>
              <a:t>Corner for us</a:t>
            </a:r>
            <a:endParaRPr lang="en-US" sz="5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90482" y="4080027"/>
            <a:ext cx="7486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0" noProof="0" dirty="0" smtClean="0">
                <a:solidFill>
                  <a:srgbClr val="000066"/>
                </a:solidFill>
                <a:cs typeface="Calibri" pitchFamily="34" charset="0"/>
              </a:rPr>
              <a:t>Execute test cases to find bugs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Calibri" pitchFamily="34" charset="0"/>
              </a:rPr>
              <a:t> and create test reports that you studied above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3" y="2335400"/>
            <a:ext cx="953036" cy="9530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27" y="3788175"/>
            <a:ext cx="953036" cy="9530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02287" y="2665670"/>
            <a:ext cx="233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+mn-lt"/>
                <a:cs typeface="Calibri" pitchFamily="34" charset="0"/>
              </a:rPr>
              <a:t>Design test cases for it.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4590" y="1796599"/>
            <a:ext cx="955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AB-SD system: choose </a:t>
            </a:r>
            <a:r>
              <a:rPr lang="en-US" dirty="0"/>
              <a:t>Maintain </a:t>
            </a:r>
            <a:r>
              <a:rPr lang="en-US" dirty="0" err="1" smtClean="0"/>
              <a:t>Programmes</a:t>
            </a:r>
            <a:r>
              <a:rPr lang="en-US" dirty="0" smtClean="0"/>
              <a:t> screens and you will do some tasks as below: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7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for your listening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22" y="1775291"/>
            <a:ext cx="3601850" cy="4351338"/>
          </a:xfrm>
        </p:spPr>
      </p:pic>
    </p:spTree>
    <p:extLst>
      <p:ext uri="{BB962C8B-B14F-4D97-AF65-F5344CB8AC3E}">
        <p14:creationId xmlns:p14="http://schemas.microsoft.com/office/powerpoint/2010/main" val="27134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9566" y="2021983"/>
            <a:ext cx="56784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Test Report Concepts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4356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68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cs typeface="Arial" charset="0"/>
              </a:rPr>
              <a:t>Test Case Execution Status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89" y="1357398"/>
            <a:ext cx="751597" cy="8187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41997" y="3666133"/>
            <a:ext cx="1676400" cy="45085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Blocked</a:t>
            </a:r>
            <a:endParaRPr lang="en-US" sz="1800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41997" y="1649972"/>
            <a:ext cx="1676400" cy="45085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Passed/OK</a:t>
            </a:r>
            <a:endParaRPr lang="en-US" sz="1800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1997" y="2626218"/>
            <a:ext cx="2133600" cy="50800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Failed/NOK/NG</a:t>
            </a:r>
            <a:endParaRPr lang="en-US" sz="1800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41997" y="4692518"/>
            <a:ext cx="1676400" cy="45085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NA/Skipped</a:t>
            </a:r>
            <a:endParaRPr lang="en-US" sz="1800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41997" y="5719586"/>
            <a:ext cx="1676400" cy="45085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Not Tested</a:t>
            </a:r>
            <a:endParaRPr lang="en-US" sz="1800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45643" y="1727870"/>
            <a:ext cx="5638800" cy="36988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Actual result is meet requirement (expected result)</a:t>
            </a:r>
            <a:endParaRPr lang="en-US" sz="18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45643" y="2708946"/>
            <a:ext cx="5638800" cy="36988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Actual result isn’t meet requirement (expected result)</a:t>
            </a:r>
            <a:endParaRPr lang="en-US" sz="18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45643" y="3697401"/>
            <a:ext cx="5638800" cy="36988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Can not executed because pre-requisites was failed</a:t>
            </a:r>
            <a:endParaRPr lang="en-US" sz="18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45643" y="4733793"/>
            <a:ext cx="5638800" cy="36830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Not applicable, out of scope testing</a:t>
            </a:r>
            <a:endParaRPr lang="en-US" sz="18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45643" y="5760861"/>
            <a:ext cx="5638800" cy="36830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Has not executed</a:t>
            </a:r>
            <a:endParaRPr lang="en-US" sz="1800" dirty="0">
              <a:latin typeface="+mn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47" y="2351144"/>
            <a:ext cx="774639" cy="8438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26" y="3366529"/>
            <a:ext cx="774639" cy="8438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9" y="4398404"/>
            <a:ext cx="774639" cy="84383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8" y="5430279"/>
            <a:ext cx="774639" cy="8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6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68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cs typeface="Arial" charset="0"/>
              </a:rPr>
              <a:t>Test Metrics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89" y="1357398"/>
            <a:ext cx="751597" cy="8187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88" y="2990868"/>
            <a:ext cx="751597" cy="8187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87" y="4624338"/>
            <a:ext cx="751597" cy="8187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32149" y="1436356"/>
            <a:ext cx="7162800" cy="73977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 Coverage: </a:t>
            </a:r>
            <a:r>
              <a:rPr lang="en-US" sz="1400" i="1" dirty="0">
                <a:latin typeface="Tahoma" pitchFamily="34" charset="0"/>
                <a:ea typeface="Tahoma" pitchFamily="34" charset="0"/>
                <a:cs typeface="Tahoma" pitchFamily="34" charset="0"/>
              </a:rPr>
              <a:t>The degree, expressed as a percentage, to which a specified coverage item  has been exercised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32149" y="3074382"/>
            <a:ext cx="7162800" cy="73818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 Success Coverage: </a:t>
            </a:r>
            <a:r>
              <a:rPr lang="en-US" sz="1400" i="1" dirty="0">
                <a:latin typeface="Tahoma" pitchFamily="34" charset="0"/>
                <a:ea typeface="Tahoma" pitchFamily="34" charset="0"/>
                <a:cs typeface="Tahoma" pitchFamily="34" charset="0"/>
              </a:rPr>
              <a:t>The degree, expressed as a percentage of success, to which a specified coverage item  has been exercised</a:t>
            </a:r>
            <a:endParaRPr lang="en-US" sz="1400" b="1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32149" y="4524910"/>
            <a:ext cx="7162800" cy="101758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 Effectiveness:</a:t>
            </a:r>
          </a:p>
          <a:p>
            <a:pPr>
              <a:lnSpc>
                <a:spcPct val="150000"/>
              </a:lnSpc>
              <a:defRPr/>
            </a:pPr>
            <a:r>
              <a:rPr lang="en-US" sz="1400" i="1" dirty="0">
                <a:latin typeface="Tahoma" pitchFamily="34" charset="0"/>
                <a:ea typeface="Tahoma" pitchFamily="34" charset="0"/>
                <a:cs typeface="Tahoma" pitchFamily="34" charset="0"/>
              </a:rPr>
              <a:t>- Indicates effectiveness and productivity of the Test. </a:t>
            </a:r>
          </a:p>
          <a:p>
            <a:pPr>
              <a:lnSpc>
                <a:spcPct val="150000"/>
              </a:lnSpc>
              <a:defRPr/>
            </a:pPr>
            <a:r>
              <a:rPr lang="en-US" sz="1400" i="1" dirty="0">
                <a:latin typeface="Tahoma" pitchFamily="34" charset="0"/>
                <a:ea typeface="Tahoma" pitchFamily="34" charset="0"/>
                <a:cs typeface="Tahoma" pitchFamily="34" charset="0"/>
              </a:rPr>
              <a:t>- Measures quality of the TESTED products</a:t>
            </a: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73810"/>
              </p:ext>
            </p:extLst>
          </p:nvPr>
        </p:nvGraphicFramePr>
        <p:xfrm>
          <a:off x="3048000" y="2241549"/>
          <a:ext cx="5658118" cy="713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Phương trình" r:id="rId4" imgW="3124080" imgH="393480" progId="Equation.3">
                  <p:embed/>
                </p:oleObj>
              </mc:Choice>
              <mc:Fallback>
                <p:oleObj name="Phương trình" r:id="rId4" imgW="3124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241549"/>
                        <a:ext cx="5658118" cy="713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769606"/>
              </p:ext>
            </p:extLst>
          </p:nvPr>
        </p:nvGraphicFramePr>
        <p:xfrm>
          <a:off x="3048000" y="3836898"/>
          <a:ext cx="5799786" cy="630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Phương trình" r:id="rId6" imgW="3619440" imgH="393480" progId="Equation.3">
                  <p:embed/>
                </p:oleObj>
              </mc:Choice>
              <mc:Fallback>
                <p:oleObj name="Phương trình" r:id="rId6" imgW="3619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836898"/>
                        <a:ext cx="5799786" cy="630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184862"/>
              </p:ext>
            </p:extLst>
          </p:nvPr>
        </p:nvGraphicFramePr>
        <p:xfrm>
          <a:off x="3048000" y="5781210"/>
          <a:ext cx="5799786" cy="488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Equation" r:id="rId8" imgW="4673520" imgH="393480" progId="Equation.3">
                  <p:embed/>
                </p:oleObj>
              </mc:Choice>
              <mc:Fallback>
                <p:oleObj name="Equation" r:id="rId8" imgW="4673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81210"/>
                        <a:ext cx="5799786" cy="488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996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014561"/>
              </p:ext>
            </p:extLst>
          </p:nvPr>
        </p:nvGraphicFramePr>
        <p:xfrm>
          <a:off x="1646081" y="1485364"/>
          <a:ext cx="8229600" cy="516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4953000"/>
              </a:tblGrid>
              <a:tr h="422228">
                <a:tc>
                  <a:txBody>
                    <a:bodyPr/>
                    <a:lstStyle/>
                    <a:p>
                      <a:pPr marL="0" indent="0"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Defect Type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Description</a:t>
                      </a:r>
                      <a:endParaRPr lang="en-US" sz="1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8" marB="45718"/>
                </a:tc>
              </a:tr>
              <a:tr h="422228">
                <a:tc>
                  <a:txBody>
                    <a:bodyPr/>
                    <a:lstStyle/>
                    <a:p>
                      <a:pPr marL="0" indent="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Business logic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8" marB="45718"/>
                </a:tc>
              </a:tr>
              <a:tr h="422228">
                <a:tc>
                  <a:txBody>
                    <a:bodyPr/>
                    <a:lstStyle/>
                    <a:p>
                      <a:pPr marL="0" indent="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Security – Access control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8" marB="45718"/>
                </a:tc>
              </a:tr>
              <a:tr h="422228">
                <a:tc>
                  <a:txBody>
                    <a:bodyPr/>
                    <a:lstStyle/>
                    <a:p>
                      <a:pPr marL="0" indent="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Feature missing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8" marB="45718"/>
                </a:tc>
              </a:tr>
              <a:tr h="422228">
                <a:tc>
                  <a:txBody>
                    <a:bodyPr/>
                    <a:lstStyle/>
                    <a:p>
                      <a:pPr marL="0" indent="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Functionality (Other)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n-US" sz="18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8" marB="45718"/>
                </a:tc>
              </a:tr>
              <a:tr h="422228">
                <a:tc>
                  <a:txBody>
                    <a:bodyPr/>
                    <a:lstStyle/>
                    <a:p>
                      <a:pPr marL="0" indent="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Performance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Slowly, not response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as expected time.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8" marB="45718"/>
                </a:tc>
              </a:tr>
              <a:tr h="640076">
                <a:tc>
                  <a:txBody>
                    <a:bodyPr/>
                    <a:lstStyle/>
                    <a:p>
                      <a:pPr marL="0" indent="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Requirement misunderstand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Team misunderstand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requirement from customer specs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8" marB="45718"/>
                </a:tc>
              </a:tr>
              <a:tr h="422228">
                <a:tc>
                  <a:txBody>
                    <a:bodyPr/>
                    <a:lstStyle/>
                    <a:p>
                      <a:pPr marL="0" indent="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Data – Database integrity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8" marB="45718"/>
                </a:tc>
              </a:tr>
              <a:tr h="728775">
                <a:tc>
                  <a:txBody>
                    <a:bodyPr/>
                    <a:lstStyle/>
                    <a:p>
                      <a:pPr marL="0" indent="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User interface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Layout of application different with screen design like image, color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8" marB="45718"/>
                </a:tc>
              </a:tr>
              <a:tr h="422228">
                <a:tc>
                  <a:txBody>
                    <a:bodyPr/>
                    <a:lstStyle/>
                    <a:p>
                      <a:pPr marL="0" indent="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Coding logic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8" marB="45718"/>
                </a:tc>
              </a:tr>
              <a:tr h="4222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Document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18" marB="45718"/>
                </a:tc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838200" y="493913"/>
            <a:ext cx="10515600" cy="8626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latin typeface="Arial" charset="0"/>
                <a:cs typeface="Arial" charset="0"/>
              </a:rPr>
              <a:t>Defect Report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3833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452765"/>
              </p:ext>
            </p:extLst>
          </p:nvPr>
        </p:nvGraphicFramePr>
        <p:xfrm>
          <a:off x="1629177" y="1619518"/>
          <a:ext cx="8229600" cy="4297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685"/>
                <a:gridCol w="1060315"/>
                <a:gridCol w="5943600"/>
              </a:tblGrid>
              <a:tr h="640026">
                <a:tc>
                  <a:txBody>
                    <a:bodyPr/>
                    <a:lstStyle/>
                    <a:p>
                      <a:pPr marL="0" indent="0"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Defect Severity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Weight</a:t>
                      </a:r>
                      <a:endParaRPr lang="en-US" sz="1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Description</a:t>
                      </a:r>
                      <a:endParaRPr lang="en-US" sz="1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05" marB="45705"/>
                </a:tc>
              </a:tr>
              <a:tr h="640026">
                <a:tc>
                  <a:txBody>
                    <a:bodyPr/>
                    <a:lstStyle/>
                    <a:p>
                      <a:pPr marL="0" indent="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Fatal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Critical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defect making the system crash, cannot recover data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05" marB="45705"/>
                </a:tc>
              </a:tr>
              <a:tr h="914334">
                <a:tc>
                  <a:txBody>
                    <a:bodyPr/>
                    <a:lstStyle/>
                    <a:p>
                      <a:pPr marL="0" indent="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Serious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Defect making the major function cannot work or work incorrectly.</a:t>
                      </a:r>
                    </a:p>
                    <a:p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E.g. User can see/do the activity without his permission.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05" marB="45705"/>
                </a:tc>
              </a:tr>
              <a:tr h="1188642">
                <a:tc>
                  <a:txBody>
                    <a:bodyPr/>
                    <a:lstStyle/>
                    <a:p>
                      <a:pPr marL="0" indent="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Medium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Defect 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making the minor function cannot work or work incorrectly.</a:t>
                      </a:r>
                    </a:p>
                    <a:p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E.g. System returns incorrectly with invalid data, boundary value, performance slowly.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05" marB="45705"/>
                </a:tc>
              </a:tr>
              <a:tr h="914334">
                <a:tc>
                  <a:txBody>
                    <a:bodyPr/>
                    <a:lstStyle/>
                    <a:p>
                      <a:pPr marL="0" indent="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Cosmetic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Defect of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interface, no impact to functionality.</a:t>
                      </a:r>
                    </a:p>
                    <a:p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E.g. Layout of form not good, wrong with Tab order, default focus, short key…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05" marB="45705"/>
                </a:tc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838200" y="571187"/>
            <a:ext cx="10515600" cy="8626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latin typeface="Arial" charset="0"/>
                <a:cs typeface="Arial" charset="0"/>
              </a:rPr>
              <a:t>Defect Severity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54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699976"/>
            <a:ext cx="10515600" cy="8626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latin typeface="Arial" charset="0"/>
                <a:cs typeface="Arial" charset="0"/>
              </a:rPr>
              <a:t>Defect Priority</a:t>
            </a:r>
            <a:endParaRPr lang="en-US" sz="3000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145710"/>
              </p:ext>
            </p:extLst>
          </p:nvPr>
        </p:nvGraphicFramePr>
        <p:xfrm>
          <a:off x="1629178" y="1799822"/>
          <a:ext cx="8229600" cy="2765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6172200"/>
              </a:tblGrid>
              <a:tr h="422350">
                <a:tc>
                  <a:txBody>
                    <a:bodyPr/>
                    <a:lstStyle/>
                    <a:p>
                      <a:pPr marL="0" indent="0"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Defect Priority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Description</a:t>
                      </a:r>
                      <a:endParaRPr lang="en-US" sz="1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32" marB="45732"/>
                </a:tc>
              </a:tr>
              <a:tr h="640241">
                <a:tc>
                  <a:txBody>
                    <a:bodyPr/>
                    <a:lstStyle/>
                    <a:p>
                      <a:pPr marL="0" indent="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Immediately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Defect should be fixed right away or within 01 day after logging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32" marB="45732"/>
                </a:tc>
              </a:tr>
              <a:tr h="640241">
                <a:tc>
                  <a:txBody>
                    <a:bodyPr/>
                    <a:lstStyle/>
                    <a:p>
                      <a:pPr marL="0" indent="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High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Defect should be considered fixing within 02 - 04 days after logging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32" marB="45732"/>
                </a:tc>
              </a:tr>
              <a:tr h="640241">
                <a:tc>
                  <a:txBody>
                    <a:bodyPr/>
                    <a:lstStyle/>
                    <a:p>
                      <a:pPr marL="0" indent="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Normal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Defect should be considered fixing within 05 - 08 days after logging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32" marB="45732"/>
                </a:tc>
              </a:tr>
              <a:tr h="422350">
                <a:tc>
                  <a:txBody>
                    <a:bodyPr/>
                    <a:lstStyle/>
                    <a:p>
                      <a:pPr marL="0" indent="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Low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Defect can be delayed (to be fixed later when appropriate)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31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68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cs typeface="Arial" charset="0"/>
              </a:rPr>
              <a:t>Defect Metrics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89" y="1357398"/>
            <a:ext cx="751597" cy="8187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9412" y="1265283"/>
            <a:ext cx="9827939" cy="92371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ea typeface="Tahoma" pitchFamily="34" charset="0"/>
                <a:cs typeface="Tahoma" pitchFamily="34" charset="0"/>
              </a:rPr>
              <a:t>Leakage: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i="1" dirty="0">
                <a:ea typeface="Tahoma" pitchFamily="34" charset="0"/>
                <a:cs typeface="Tahoma" pitchFamily="34" charset="0"/>
              </a:rPr>
              <a:t>measure quality of the product and service after delivery for acceptance </a:t>
            </a:r>
            <a:r>
              <a:rPr lang="en-US" i="1" dirty="0" smtClean="0">
                <a:ea typeface="Tahoma" pitchFamily="34" charset="0"/>
                <a:cs typeface="Tahoma" pitchFamily="34" charset="0"/>
              </a:rPr>
              <a:t>test</a:t>
            </a:r>
          </a:p>
          <a:p>
            <a:pPr>
              <a:lnSpc>
                <a:spcPct val="150000"/>
              </a:lnSpc>
              <a:defRPr/>
            </a:pPr>
            <a:r>
              <a:rPr lang="en-US" i="1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i="1" dirty="0">
                <a:ea typeface="Tahoma" pitchFamily="34" charset="0"/>
                <a:cs typeface="Tahoma" pitchFamily="34" charset="0"/>
              </a:rPr>
              <a:t>(QC Activity = Acceptance test)</a:t>
            </a:r>
            <a:endParaRPr lang="en-US" sz="1800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9" y="4398404"/>
            <a:ext cx="774639" cy="843834"/>
          </a:xfrm>
          <a:prstGeom prst="rect">
            <a:avLst/>
          </a:prstGeom>
        </p:spPr>
      </p:pic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893226"/>
              </p:ext>
            </p:extLst>
          </p:nvPr>
        </p:nvGraphicFramePr>
        <p:xfrm>
          <a:off x="2734793" y="2398625"/>
          <a:ext cx="7785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Equation" r:id="rId5" imgW="7785100" imgH="457200" progId="Equation.3">
                  <p:embed/>
                </p:oleObj>
              </mc:Choice>
              <mc:Fallback>
                <p:oleObj name="Equation" r:id="rId5" imgW="7785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4793" y="2398625"/>
                        <a:ext cx="7785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474313"/>
              </p:ext>
            </p:extLst>
          </p:nvPr>
        </p:nvGraphicFramePr>
        <p:xfrm>
          <a:off x="2747493" y="2995525"/>
          <a:ext cx="7785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" name="Equation" r:id="rId7" imgW="7785100" imgH="482600" progId="Equation.3">
                  <p:embed/>
                </p:oleObj>
              </mc:Choice>
              <mc:Fallback>
                <p:oleObj name="Equation" r:id="rId7" imgW="7785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493" y="2995525"/>
                        <a:ext cx="7785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397629"/>
              </p:ext>
            </p:extLst>
          </p:nvPr>
        </p:nvGraphicFramePr>
        <p:xfrm>
          <a:off x="2747493" y="3592425"/>
          <a:ext cx="7785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" name="Equation" r:id="rId9" imgW="7785100" imgH="482600" progId="Equation.3">
                  <p:embed/>
                </p:oleObj>
              </mc:Choice>
              <mc:Fallback>
                <p:oleObj name="Equation" r:id="rId9" imgW="7785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493" y="3592425"/>
                        <a:ext cx="7785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366493" y="2627225"/>
            <a:ext cx="381000" cy="27622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or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66493" y="3189200"/>
            <a:ext cx="381000" cy="27622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or</a:t>
            </a:r>
          </a:p>
        </p:txBody>
      </p:sp>
      <p:grpSp>
        <p:nvGrpSpPr>
          <p:cNvPr id="25" name="Group 12"/>
          <p:cNvGrpSpPr>
            <a:grpSpLocks/>
          </p:cNvGrpSpPr>
          <p:nvPr/>
        </p:nvGrpSpPr>
        <p:grpSpPr bwMode="auto">
          <a:xfrm>
            <a:off x="2229905" y="5539100"/>
            <a:ext cx="7391400" cy="457200"/>
            <a:chOff x="609600" y="5181600"/>
            <a:chExt cx="7391400" cy="457200"/>
          </a:xfrm>
        </p:grpSpPr>
        <p:graphicFrame>
          <p:nvGraphicFramePr>
            <p:cNvPr id="26" name="Object 2"/>
            <p:cNvGraphicFramePr>
              <a:graphicFrameLocks noChangeAspect="1"/>
            </p:cNvGraphicFramePr>
            <p:nvPr/>
          </p:nvGraphicFramePr>
          <p:xfrm>
            <a:off x="609600" y="5181600"/>
            <a:ext cx="49657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0" name="Equation" r:id="rId11" imgW="4965700" imgH="457200" progId="Equation.3">
                    <p:embed/>
                  </p:oleObj>
                </mc:Choice>
                <mc:Fallback>
                  <p:oleObj name="Equation" r:id="rId11" imgW="49657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" y="5181600"/>
                          <a:ext cx="49657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Box 26"/>
            <p:cNvSpPr txBox="1"/>
            <p:nvPr/>
          </p:nvSpPr>
          <p:spPr>
            <a:xfrm>
              <a:off x="5638800" y="5297488"/>
              <a:ext cx="2362200" cy="246062"/>
            </a:xfrm>
            <a:prstGeom prst="rect">
              <a:avLst/>
            </a:prstGeom>
          </p:spPr>
          <p:txBody>
            <a:bodyPr anchor="ctr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(Weighted Defect/Size or Defect/Size)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53705" y="4472300"/>
            <a:ext cx="7924800" cy="76993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Defect Rate: </a:t>
            </a:r>
            <a:r>
              <a:rPr lang="en-US" sz="2000" i="1" dirty="0">
                <a:latin typeface="Tahoma" pitchFamily="34" charset="0"/>
                <a:ea typeface="Tahoma" pitchFamily="34" charset="0"/>
                <a:cs typeface="Tahoma" pitchFamily="34" charset="0"/>
              </a:rPr>
              <a:t>metric to measures quality of overall project's products.</a:t>
            </a:r>
            <a:endParaRPr lang="en-US" sz="2800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9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  <p:bldP spid="24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843</Words>
  <Application>Microsoft Office PowerPoint</Application>
  <PresentationFormat>Widescreen</PresentationFormat>
  <Paragraphs>219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ＭＳ Ｐゴシック</vt:lpstr>
      <vt:lpstr>Arial</vt:lpstr>
      <vt:lpstr>Calibri</vt:lpstr>
      <vt:lpstr>Calibri Light</vt:lpstr>
      <vt:lpstr>Tahoma</vt:lpstr>
      <vt:lpstr>Wingdings</vt:lpstr>
      <vt:lpstr>Office Theme</vt:lpstr>
      <vt:lpstr>Document</vt:lpstr>
      <vt:lpstr>Phương trình</vt:lpstr>
      <vt:lpstr>Microsoft Equation 3.0</vt:lpstr>
      <vt:lpstr>Equation</vt:lpstr>
      <vt:lpstr>Test Report</vt:lpstr>
      <vt:lpstr>Agenda</vt:lpstr>
      <vt:lpstr>PowerPoint Presentation</vt:lpstr>
      <vt:lpstr>Test Case Execution Status</vt:lpstr>
      <vt:lpstr>Test Metrics</vt:lpstr>
      <vt:lpstr>PowerPoint Presentation</vt:lpstr>
      <vt:lpstr>PowerPoint Presentation</vt:lpstr>
      <vt:lpstr>PowerPoint Presentation</vt:lpstr>
      <vt:lpstr>Defect Metrics</vt:lpstr>
      <vt:lpstr>Defect Trend</vt:lpstr>
      <vt:lpstr>PowerPoint Presentation</vt:lpstr>
      <vt:lpstr>PowerPoint Presentation</vt:lpstr>
      <vt:lpstr>Questions for creating report</vt:lpstr>
      <vt:lpstr>When do we create a report?</vt:lpstr>
      <vt:lpstr>Tips</vt:lpstr>
      <vt:lpstr>PowerPoint Presentation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Corner for us</vt:lpstr>
      <vt:lpstr>Thanks for your listening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Report</dc:title>
  <dc:creator>Note</dc:creator>
  <cp:lastModifiedBy>HaCao</cp:lastModifiedBy>
  <cp:revision>61</cp:revision>
  <dcterms:created xsi:type="dcterms:W3CDTF">2018-01-14T02:40:11Z</dcterms:created>
  <dcterms:modified xsi:type="dcterms:W3CDTF">2018-02-28T12:46:49Z</dcterms:modified>
</cp:coreProperties>
</file>