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3" r:id="rId7"/>
    <p:sldMasterId id="2147483767" r:id="rId8"/>
    <p:sldMasterId id="2147483779" r:id="rId9"/>
    <p:sldMasterId id="2147483791" r:id="rId10"/>
    <p:sldMasterId id="2147483803" r:id="rId11"/>
    <p:sldMasterId id="2147483815" r:id="rId12"/>
    <p:sldMasterId id="2147483827" r:id="rId13"/>
    <p:sldMasterId id="2147483839" r:id="rId14"/>
  </p:sldMasterIdLst>
  <p:notesMasterIdLst>
    <p:notesMasterId r:id="rId55"/>
  </p:notesMasterIdLst>
  <p:handoutMasterIdLst>
    <p:handoutMasterId r:id="rId56"/>
  </p:handoutMasterIdLst>
  <p:sldIdLst>
    <p:sldId id="256" r:id="rId15"/>
    <p:sldId id="360" r:id="rId16"/>
    <p:sldId id="272" r:id="rId17"/>
    <p:sldId id="324" r:id="rId18"/>
    <p:sldId id="295" r:id="rId19"/>
    <p:sldId id="299" r:id="rId20"/>
    <p:sldId id="365" r:id="rId21"/>
    <p:sldId id="339" r:id="rId22"/>
    <p:sldId id="297" r:id="rId23"/>
    <p:sldId id="340" r:id="rId24"/>
    <p:sldId id="301" r:id="rId25"/>
    <p:sldId id="349" r:id="rId26"/>
    <p:sldId id="302" r:id="rId27"/>
    <p:sldId id="350" r:id="rId28"/>
    <p:sldId id="361" r:id="rId29"/>
    <p:sldId id="303" r:id="rId30"/>
    <p:sldId id="304" r:id="rId31"/>
    <p:sldId id="305" r:id="rId32"/>
    <p:sldId id="358" r:id="rId33"/>
    <p:sldId id="364" r:id="rId34"/>
    <p:sldId id="306" r:id="rId35"/>
    <p:sldId id="351" r:id="rId36"/>
    <p:sldId id="353" r:id="rId37"/>
    <p:sldId id="310" r:id="rId38"/>
    <p:sldId id="308" r:id="rId39"/>
    <p:sldId id="312" r:id="rId40"/>
    <p:sldId id="313" r:id="rId41"/>
    <p:sldId id="314" r:id="rId42"/>
    <p:sldId id="352" r:id="rId43"/>
    <p:sldId id="341" r:id="rId44"/>
    <p:sldId id="342" r:id="rId45"/>
    <p:sldId id="344" r:id="rId46"/>
    <p:sldId id="355" r:id="rId47"/>
    <p:sldId id="356" r:id="rId48"/>
    <p:sldId id="357" r:id="rId49"/>
    <p:sldId id="359" r:id="rId50"/>
    <p:sldId id="362" r:id="rId51"/>
    <p:sldId id="363" r:id="rId52"/>
    <p:sldId id="318" r:id="rId53"/>
    <p:sldId id="35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8" autoAdjust="0"/>
  </p:normalViewPr>
  <p:slideViewPr>
    <p:cSldViewPr>
      <p:cViewPr>
        <p:scale>
          <a:sx n="100" d="100"/>
          <a:sy n="100" d="100"/>
        </p:scale>
        <p:origin x="468" y="-7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theme" Target="theme/theme1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1001D9B-D94F-4433-BA86-047D6B3364E6}" type="datetimeFigureOut">
              <a:rPr lang="en-US" altLang="en-US"/>
              <a:pPr/>
              <a:t>6/17/2015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D3B4A00-2D6C-40CD-9A3C-8C211A5C0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8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9E66D70-0D7E-4703-9073-A1DD1EA16BA3}" type="datetimeFigureOut">
              <a:rPr lang="en-US" altLang="en-US"/>
              <a:pPr/>
              <a:t>6/17/2015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D80747-6C19-4E88-886E-AC44025F5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5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stqbexamcertification.com/what-is-iterative-model-advantages-disadvantages-and-when-to-use-it/" TargetMode="External"/><Relationship Id="rId3" Type="http://schemas.openxmlformats.org/officeDocument/2006/relationships/hyperlink" Target="http://istqbexamcertification.com/what-is-waterfall-model-advantages-disadvantages-and-when-to-use-it/" TargetMode="External"/><Relationship Id="rId7" Type="http://schemas.openxmlformats.org/officeDocument/2006/relationships/hyperlink" Target="http://istqbexamcertification.com/what-is-agile-model-advantages-disadvantages-and-when-to-use-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istqbexamcertification.com/what-is-rad-model-advantages-disadvantages-and-when-to-use-it/" TargetMode="External"/><Relationship Id="rId5" Type="http://schemas.openxmlformats.org/officeDocument/2006/relationships/hyperlink" Target="http://istqbexamcertification.com/what-is-incremental-model-advantages-disadvantages-and-when-to-use-it/" TargetMode="External"/><Relationship Id="rId4" Type="http://schemas.openxmlformats.org/officeDocument/2006/relationships/hyperlink" Target="http://istqbexamcertification.com/what-is-v-model-advantages-disadvantages-and-when-to-use-it/" TargetMode="External"/><Relationship Id="rId9" Type="http://schemas.openxmlformats.org/officeDocument/2006/relationships/hyperlink" Target="http://istqbexamcertification.com/what-is-spiral-model-advantages-disadvantages-and-when-to-use-it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72035-68D4-449E-80D2-6080D9765A49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4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F44854-BF70-49FE-8CBF-64F6B9D59E7E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>
                <a:ea typeface="ＭＳ Ｐゴシック" panose="020B0600070205080204" pitchFamily="50" charset="-128"/>
              </a:rPr>
              <a:t>Structure-based techniques = White Box Testing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8391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B1D7E0-1D0F-4358-9656-7C966F49F42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46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F4C82-3561-4EE4-B569-24B938369055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IT: </a:t>
            </a:r>
            <a:r>
              <a:rPr lang="en-GB" altLang="en-US" smtClean="0">
                <a:ea typeface="ＭＳ Ｐゴシック" panose="020B0600070205080204" pitchFamily="50" charset="-128"/>
              </a:rPr>
              <a:t>Integration test </a:t>
            </a:r>
          </a:p>
          <a:p>
            <a:pPr eaLnBrk="1" hangingPunct="1">
              <a:spcBef>
                <a:spcPct val="0"/>
              </a:spcBef>
            </a:pPr>
            <a:r>
              <a:rPr lang="en-US" altLang="ja-JP" smtClean="0">
                <a:sym typeface="Wingdings" panose="05000000000000000000" pitchFamily="2" charset="2"/>
              </a:rPr>
              <a:t>UT/CT: </a:t>
            </a:r>
            <a:r>
              <a:rPr lang="en-US" altLang="ja-JP" smtClean="0"/>
              <a:t>Unit Test/Component Test</a:t>
            </a:r>
            <a:endParaRPr lang="en-US" altLang="ja-JP" smtClean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30824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814172-15F2-4BC9-8191-BB6CEB92EAE6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3774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E84A1A-02DA-4F79-BC66-EA1A418EEDCA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10430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85B3A4-042F-4277-B7AF-A002D270640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86508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4B307D-B377-49D5-8E4F-65FD5E18DBB1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Depend on context of texting, Security can be Functional Testing or Non-Functional Testing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7749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001706-11F0-4308-BEE7-274B76A7A2E9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3289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GB" altLang="en-US" sz="2400" b="1" u="sng" smtClean="0"/>
              <a:t>Static testing</a:t>
            </a:r>
            <a:r>
              <a:rPr lang="en-GB" altLang="en-US" sz="2400" b="1" smtClean="0"/>
              <a:t>:</a:t>
            </a:r>
            <a:r>
              <a:rPr lang="en-GB" altLang="en-US" sz="2400" smtClean="0"/>
              <a:t> Testing without </a:t>
            </a:r>
            <a:r>
              <a:rPr lang="en-GB" altLang="en-US" sz="2400" b="1" i="1" smtClean="0"/>
              <a:t>execution</a:t>
            </a:r>
            <a:r>
              <a:rPr lang="en-GB" altLang="en-US" sz="2400" smtClean="0"/>
              <a:t> of the software of a component or </a:t>
            </a:r>
            <a:r>
              <a:rPr lang="en-US" altLang="en-US" sz="2400" smtClean="0"/>
              <a:t>system.</a:t>
            </a:r>
          </a:p>
          <a:p>
            <a:pPr marL="0" lvl="1"/>
            <a:r>
              <a:rPr lang="en-GB" altLang="en-US" sz="2400" b="1" u="sng" smtClean="0"/>
              <a:t>Dynamic testing</a:t>
            </a:r>
            <a:r>
              <a:rPr lang="en-GB" altLang="en-US" sz="2400" b="1" smtClean="0"/>
              <a:t>:</a:t>
            </a:r>
            <a:r>
              <a:rPr lang="en-GB" altLang="en-US" sz="2400" smtClean="0"/>
              <a:t> Testing that involves the </a:t>
            </a:r>
            <a:r>
              <a:rPr lang="en-GB" altLang="en-US" sz="2400" b="1" i="1" smtClean="0"/>
              <a:t>execution</a:t>
            </a:r>
            <a:r>
              <a:rPr lang="en-GB" altLang="en-US" sz="2400" smtClean="0"/>
              <a:t> of the software of a component or </a:t>
            </a:r>
            <a:r>
              <a:rPr lang="en-US" altLang="en-US" sz="2400" smtClean="0"/>
              <a:t>system.</a:t>
            </a:r>
          </a:p>
          <a:p>
            <a:pPr marL="0" lvl="1"/>
            <a:r>
              <a:rPr lang="en-US" altLang="en-US" sz="2400" smtClean="0"/>
              <a:t>Dynamic testing includes: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Structure-based (White Box Testing) 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Specification-based (Black Box Testing)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Experience-based (Experience Testing)</a:t>
            </a:r>
          </a:p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15CA0D-7D32-4355-BC3E-2D25B6E47297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30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C98BCC-A2CB-432F-89D3-77DBF6C60682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b="1" smtClean="0"/>
              <a:t>White Box Testing Techniques: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Statement testing and coverage 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Decision (branch) testing and coverage 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Other structure-based techniques 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8852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1ECD3A-B5EF-4A04-9E74-90584CB3E38C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47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0AEA3B-89A4-467D-BEE9-CCB8A67D2F13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b="1" smtClean="0"/>
              <a:t>Black Box Testing Techniques: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Boundary value analysis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Decision table testing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Equivalence partitioning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State transition testing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Use case testing </a:t>
            </a: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42547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2E3329-6AFB-454B-975C-BD961ED1AC5D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Experience Testing Techniques: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明朝" panose="02020609040205080304" pitchFamily="17" charset="-128"/>
              </a:rPr>
              <a:t>Error Guessing</a:t>
            </a:r>
          </a:p>
          <a:p>
            <a:pPr marL="457200" lvl="2" eaLnBrk="1" hangingPunct="1">
              <a:spcBef>
                <a:spcPct val="0"/>
              </a:spcBef>
              <a:buFont typeface="+mj-lt"/>
              <a:buNone/>
            </a:pPr>
            <a:r>
              <a:rPr lang="en-GB" altLang="en-US" sz="2400" smtClean="0"/>
              <a:t>2.  Exploratory testing</a:t>
            </a:r>
          </a:p>
          <a:p>
            <a:pPr eaLnBrk="1" hangingPunct="1">
              <a:spcBef>
                <a:spcPct val="0"/>
              </a:spcBef>
            </a:pPr>
            <a:endParaRPr lang="ja-JP" altLang="en-US" b="1" smtClean="0"/>
          </a:p>
        </p:txBody>
      </p:sp>
    </p:spTree>
    <p:extLst>
      <p:ext uri="{BB962C8B-B14F-4D97-AF65-F5344CB8AC3E}">
        <p14:creationId xmlns:p14="http://schemas.microsoft.com/office/powerpoint/2010/main" val="388619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1AF6DF-BE16-4D5A-8204-F6FEF3E4BBA3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6503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06663A-F680-4DE2-A94B-803193479579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0132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B8E074-8298-4A38-9A3E-A1667A3B8C93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865115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4EDF2F-36E1-40C4-95F7-6C70C3DFD2D1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59894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C2EA19-C147-4289-90C5-8F52BEA593B1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94229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022F36-C9BC-4561-9D9C-FE6E80FB4752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73670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4EB54-18F4-4D02-9214-D3B3BD55F7CE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68502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956995-3E50-46CB-8C78-0FE02919CBB7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287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287F4A-63A9-4991-989B-A3FE2DBA67F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SDLC: Software Development Life Cycle:</a:t>
            </a:r>
          </a:p>
          <a:p>
            <a:r>
              <a:rPr lang="en-US" altLang="en-US" smtClean="0"/>
              <a:t>There are various Software development models or methodologies. They are as follows: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3" tooltip="What is Waterfall model- advantages, disadvantages and when to use it?"/>
              </a:rPr>
              <a:t>Waterfall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4" tooltip="What is V-model- advantages, disadvantages and when to use it?"/>
              </a:rPr>
              <a:t>V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5" tooltip="What is Incremental model- advantages, disadvantages and when to use it?"/>
              </a:rPr>
              <a:t>Incremental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6" tooltip="What is RAD model- advantages, disadvantages and when to use it?"/>
              </a:rPr>
              <a:t>RAD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7" tooltip="What is Agile model – advantages, disadvantages and when to use it?"/>
              </a:rPr>
              <a:t>Agile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8" tooltip="What is Iterative model- advantages, disadvantages and when to use it?"/>
              </a:rPr>
              <a:t>Iterative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9" tooltip="What is Spiral model- advantages, disadvantages and when to use it?"/>
              </a:rPr>
              <a:t>Spiral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38109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75B597-01C5-4134-AEB5-CB559E12FB5A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2880861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F45CCC-2DF2-4219-8629-FD0DA4C9BA03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422969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3AF1CF-3701-45C0-8236-FD27AD8E5782}" type="slidenum">
              <a:rPr lang="en-US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2042575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36BDDB-84B2-4910-A1FD-E692E391A362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352250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0548F7-D277-47DE-8948-C587AB4457DE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235235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E1035B-B23E-47CE-B814-F5C0FF1FE7A7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marL="628650" lvl="1" indent="-171450">
              <a:buFontTx/>
              <a:buChar char="-"/>
            </a:pPr>
            <a:r>
              <a:rPr lang="en-US" altLang="en-US" smtClean="0"/>
              <a:t>Attitudes: Mình là người làm chất lượng thì bản thân mình phải là người chất lượng</a:t>
            </a:r>
          </a:p>
          <a:p>
            <a:pPr marL="628650" lvl="1" indent="-171450">
              <a:buFontTx/>
              <a:buChar char="-"/>
            </a:pPr>
            <a:r>
              <a:rPr lang="en-US" altLang="en-US" smtClean="0"/>
              <a:t>Skill: item #3: Critical Thinking Skill (Analyzing, Reasoning, Evaluating, Problem Solving, Decision Making)</a:t>
            </a: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41288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FF68E3-8011-4D65-AF26-2524BA06C8F1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27754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34EDDE-3E39-4AC7-AED8-E7194FE51FFC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561247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B5D9FF-7043-428E-B69E-60845D32AA57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4316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3B1102-CDA2-4460-AD03-A67294D8D76F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For </a:t>
            </a:r>
            <a:r>
              <a:rPr lang="en-US" altLang="en-US" smtClean="0"/>
              <a:t>every development activity there is a corresponding testing activity.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Each test level has test objectives specific to that level.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The analysis and design of tests for a given test level should begin during the corresponding development activity.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Testers should be involved in reviewing documents as soon as drafts are available in the development life cycle.</a:t>
            </a:r>
          </a:p>
          <a:p>
            <a:pPr marL="628650" indent="-228600"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97074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054DA5-CF3B-469E-B3F8-8B0C6269DFFC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1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FD51F3-8805-4CFA-99A4-FA5428EB2363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0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E269F3-E738-4A4E-9B48-BE0E969AA37F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1080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Depend on company/organization, Test Levels and Test Stages can be the same or different.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724DB-EFB9-4351-812F-383E70851105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1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FB8F5B-790E-47BE-BC9A-D334EB4F18DE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9618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4490807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8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64 w 526"/>
                <a:gd name="T17" fmla="*/ 179 h 275"/>
                <a:gd name="T18" fmla="*/ 236 w 526"/>
                <a:gd name="T19" fmla="*/ 143 h 275"/>
                <a:gd name="T20" fmla="*/ 278 w 526"/>
                <a:gd name="T21" fmla="*/ 120 h 275"/>
                <a:gd name="T22" fmla="*/ 326 w 526"/>
                <a:gd name="T23" fmla="*/ 96 h 275"/>
                <a:gd name="T24" fmla="*/ 447 w 526"/>
                <a:gd name="T25" fmla="*/ 48 h 275"/>
                <a:gd name="T26" fmla="*/ 496 w 526"/>
                <a:gd name="T27" fmla="*/ 30 h 275"/>
                <a:gd name="T28" fmla="*/ 532 w 526"/>
                <a:gd name="T29" fmla="*/ 12 h 275"/>
                <a:gd name="T30" fmla="*/ 556 w 526"/>
                <a:gd name="T31" fmla="*/ 6 h 275"/>
                <a:gd name="T32" fmla="*/ 574 w 526"/>
                <a:gd name="T33" fmla="*/ 0 h 275"/>
                <a:gd name="T34" fmla="*/ 580 w 526"/>
                <a:gd name="T35" fmla="*/ 0 h 275"/>
                <a:gd name="T36" fmla="*/ 574 w 526"/>
                <a:gd name="T37" fmla="*/ 6 h 275"/>
                <a:gd name="T38" fmla="*/ 562 w 526"/>
                <a:gd name="T39" fmla="*/ 12 h 275"/>
                <a:gd name="T40" fmla="*/ 538 w 526"/>
                <a:gd name="T41" fmla="*/ 24 h 275"/>
                <a:gd name="T42" fmla="*/ 514 w 526"/>
                <a:gd name="T43" fmla="*/ 42 h 275"/>
                <a:gd name="T44" fmla="*/ 490 w 526"/>
                <a:gd name="T45" fmla="*/ 54 h 275"/>
                <a:gd name="T46" fmla="*/ 447 w 526"/>
                <a:gd name="T47" fmla="*/ 78 h 275"/>
                <a:gd name="T48" fmla="*/ 367 w 526"/>
                <a:gd name="T49" fmla="*/ 108 h 275"/>
                <a:gd name="T50" fmla="*/ 30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47 w 718"/>
                <a:gd name="T17" fmla="*/ 228 h 306"/>
                <a:gd name="T18" fmla="*/ 153 w 718"/>
                <a:gd name="T19" fmla="*/ 228 h 306"/>
                <a:gd name="T20" fmla="*/ 171 w 718"/>
                <a:gd name="T21" fmla="*/ 222 h 306"/>
                <a:gd name="T22" fmla="*/ 195 w 718"/>
                <a:gd name="T23" fmla="*/ 216 h 306"/>
                <a:gd name="T24" fmla="*/ 225 w 718"/>
                <a:gd name="T25" fmla="*/ 204 h 306"/>
                <a:gd name="T26" fmla="*/ 302 w 718"/>
                <a:gd name="T27" fmla="*/ 180 h 306"/>
                <a:gd name="T28" fmla="*/ 425 w 718"/>
                <a:gd name="T29" fmla="*/ 156 h 306"/>
                <a:gd name="T30" fmla="*/ 515 w 718"/>
                <a:gd name="T31" fmla="*/ 126 h 306"/>
                <a:gd name="T32" fmla="*/ 598 w 718"/>
                <a:gd name="T33" fmla="*/ 102 h 306"/>
                <a:gd name="T34" fmla="*/ 642 w 718"/>
                <a:gd name="T35" fmla="*/ 90 h 306"/>
                <a:gd name="T36" fmla="*/ 685 w 718"/>
                <a:gd name="T37" fmla="*/ 84 h 306"/>
                <a:gd name="T38" fmla="*/ 703 w 718"/>
                <a:gd name="T39" fmla="*/ 78 h 306"/>
                <a:gd name="T40" fmla="*/ 709 w 718"/>
                <a:gd name="T41" fmla="*/ 72 h 306"/>
                <a:gd name="T42" fmla="*/ 715 w 718"/>
                <a:gd name="T43" fmla="*/ 66 h 306"/>
                <a:gd name="T44" fmla="*/ 733 w 718"/>
                <a:gd name="T45" fmla="*/ 60 h 306"/>
                <a:gd name="T46" fmla="*/ 775 w 718"/>
                <a:gd name="T47" fmla="*/ 30 h 306"/>
                <a:gd name="T48" fmla="*/ 793 w 718"/>
                <a:gd name="T49" fmla="*/ 18 h 306"/>
                <a:gd name="T50" fmla="*/ 799 w 718"/>
                <a:gd name="T51" fmla="*/ 6 h 306"/>
                <a:gd name="T52" fmla="*/ 793 w 718"/>
                <a:gd name="T53" fmla="*/ 0 h 306"/>
                <a:gd name="T54" fmla="*/ 769 w 718"/>
                <a:gd name="T55" fmla="*/ 0 h 306"/>
                <a:gd name="T56" fmla="*/ 709 w 718"/>
                <a:gd name="T57" fmla="*/ 0 h 306"/>
                <a:gd name="T58" fmla="*/ 651 w 718"/>
                <a:gd name="T59" fmla="*/ 0 h 306"/>
                <a:gd name="T60" fmla="*/ 598 w 718"/>
                <a:gd name="T61" fmla="*/ 0 h 306"/>
                <a:gd name="T62" fmla="*/ 568 w 718"/>
                <a:gd name="T63" fmla="*/ 18 h 306"/>
                <a:gd name="T64" fmla="*/ 539 w 718"/>
                <a:gd name="T65" fmla="*/ 42 h 306"/>
                <a:gd name="T66" fmla="*/ 521 w 718"/>
                <a:gd name="T67" fmla="*/ 54 h 306"/>
                <a:gd name="T68" fmla="*/ 503 w 718"/>
                <a:gd name="T69" fmla="*/ 60 h 306"/>
                <a:gd name="T70" fmla="*/ 479 w 718"/>
                <a:gd name="T71" fmla="*/ 60 h 306"/>
                <a:gd name="T72" fmla="*/ 443 w 718"/>
                <a:gd name="T73" fmla="*/ 66 h 306"/>
                <a:gd name="T74" fmla="*/ 389 w 718"/>
                <a:gd name="T75" fmla="*/ 84 h 306"/>
                <a:gd name="T76" fmla="*/ 338 w 718"/>
                <a:gd name="T77" fmla="*/ 108 h 306"/>
                <a:gd name="T78" fmla="*/ 314 w 718"/>
                <a:gd name="T79" fmla="*/ 126 h 306"/>
                <a:gd name="T80" fmla="*/ 302 w 718"/>
                <a:gd name="T81" fmla="*/ 132 h 306"/>
                <a:gd name="T82" fmla="*/ 284 w 718"/>
                <a:gd name="T83" fmla="*/ 138 h 306"/>
                <a:gd name="T84" fmla="*/ 248 w 718"/>
                <a:gd name="T85" fmla="*/ 138 h 306"/>
                <a:gd name="T86" fmla="*/ 213 w 718"/>
                <a:gd name="T87" fmla="*/ 138 h 306"/>
                <a:gd name="T88" fmla="*/ 207 w 718"/>
                <a:gd name="T89" fmla="*/ 138 h 306"/>
                <a:gd name="T90" fmla="*/ 20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445 w 2392"/>
                <a:gd name="T1" fmla="*/ 54 h 881"/>
                <a:gd name="T2" fmla="*/ 2397 w 2392"/>
                <a:gd name="T3" fmla="*/ 54 h 881"/>
                <a:gd name="T4" fmla="*/ 2349 w 2392"/>
                <a:gd name="T5" fmla="*/ 66 h 881"/>
                <a:gd name="T6" fmla="*/ 2210 w 2392"/>
                <a:gd name="T7" fmla="*/ 101 h 881"/>
                <a:gd name="T8" fmla="*/ 2145 w 2392"/>
                <a:gd name="T9" fmla="*/ 119 h 881"/>
                <a:gd name="T10" fmla="*/ 2035 w 2392"/>
                <a:gd name="T11" fmla="*/ 167 h 881"/>
                <a:gd name="T12" fmla="*/ 2007 w 2392"/>
                <a:gd name="T13" fmla="*/ 245 h 881"/>
                <a:gd name="T14" fmla="*/ 2014 w 2392"/>
                <a:gd name="T15" fmla="*/ 305 h 881"/>
                <a:gd name="T16" fmla="*/ 1920 w 2392"/>
                <a:gd name="T17" fmla="*/ 317 h 881"/>
                <a:gd name="T18" fmla="*/ 1749 w 2392"/>
                <a:gd name="T19" fmla="*/ 263 h 881"/>
                <a:gd name="T20" fmla="*/ 1642 w 2392"/>
                <a:gd name="T21" fmla="*/ 257 h 881"/>
                <a:gd name="T22" fmla="*/ 1534 w 2392"/>
                <a:gd name="T23" fmla="*/ 311 h 881"/>
                <a:gd name="T24" fmla="*/ 1466 w 2392"/>
                <a:gd name="T25" fmla="*/ 353 h 881"/>
                <a:gd name="T26" fmla="*/ 1436 w 2392"/>
                <a:gd name="T27" fmla="*/ 359 h 881"/>
                <a:gd name="T28" fmla="*/ 1322 w 2392"/>
                <a:gd name="T29" fmla="*/ 371 h 881"/>
                <a:gd name="T30" fmla="*/ 1268 w 2392"/>
                <a:gd name="T31" fmla="*/ 365 h 881"/>
                <a:gd name="T32" fmla="*/ 1161 w 2392"/>
                <a:gd name="T33" fmla="*/ 371 h 881"/>
                <a:gd name="T34" fmla="*/ 1038 w 2392"/>
                <a:gd name="T35" fmla="*/ 383 h 881"/>
                <a:gd name="T36" fmla="*/ 1002 w 2392"/>
                <a:gd name="T37" fmla="*/ 401 h 881"/>
                <a:gd name="T38" fmla="*/ 900 w 2392"/>
                <a:gd name="T39" fmla="*/ 419 h 881"/>
                <a:gd name="T40" fmla="*/ 859 w 2392"/>
                <a:gd name="T41" fmla="*/ 419 h 881"/>
                <a:gd name="T42" fmla="*/ 718 w 2392"/>
                <a:gd name="T43" fmla="*/ 437 h 881"/>
                <a:gd name="T44" fmla="*/ 652 w 2392"/>
                <a:gd name="T45" fmla="*/ 473 h 881"/>
                <a:gd name="T46" fmla="*/ 557 w 2392"/>
                <a:gd name="T47" fmla="*/ 467 h 881"/>
                <a:gd name="T48" fmla="*/ 467 w 2392"/>
                <a:gd name="T49" fmla="*/ 491 h 881"/>
                <a:gd name="T50" fmla="*/ 440 w 2392"/>
                <a:gd name="T51" fmla="*/ 539 h 881"/>
                <a:gd name="T52" fmla="*/ 374 w 2392"/>
                <a:gd name="T53" fmla="*/ 569 h 881"/>
                <a:gd name="T54" fmla="*/ 24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90 w 2392"/>
                <a:gd name="T65" fmla="*/ 653 h 881"/>
                <a:gd name="T66" fmla="*/ 527 w 2392"/>
                <a:gd name="T67" fmla="*/ 569 h 881"/>
                <a:gd name="T68" fmla="*/ 622 w 2392"/>
                <a:gd name="T69" fmla="*/ 521 h 881"/>
                <a:gd name="T70" fmla="*/ 700 w 2392"/>
                <a:gd name="T71" fmla="*/ 515 h 881"/>
                <a:gd name="T72" fmla="*/ 954 w 2392"/>
                <a:gd name="T73" fmla="*/ 461 h 881"/>
                <a:gd name="T74" fmla="*/ 1256 w 2392"/>
                <a:gd name="T75" fmla="*/ 425 h 881"/>
                <a:gd name="T76" fmla="*/ 1413 w 2392"/>
                <a:gd name="T77" fmla="*/ 461 h 881"/>
                <a:gd name="T78" fmla="*/ 1552 w 2392"/>
                <a:gd name="T79" fmla="*/ 533 h 881"/>
                <a:gd name="T80" fmla="*/ 1570 w 2392"/>
                <a:gd name="T81" fmla="*/ 617 h 881"/>
                <a:gd name="T82" fmla="*/ 1511 w 2392"/>
                <a:gd name="T83" fmla="*/ 653 h 881"/>
                <a:gd name="T84" fmla="*/ 1334 w 2392"/>
                <a:gd name="T85" fmla="*/ 701 h 881"/>
                <a:gd name="T86" fmla="*/ 1220 w 2392"/>
                <a:gd name="T87" fmla="*/ 755 h 881"/>
                <a:gd name="T88" fmla="*/ 1173 w 2392"/>
                <a:gd name="T89" fmla="*/ 809 h 881"/>
                <a:gd name="T90" fmla="*/ 1185 w 2392"/>
                <a:gd name="T91" fmla="*/ 869 h 881"/>
                <a:gd name="T92" fmla="*/ 1214 w 2392"/>
                <a:gd name="T93" fmla="*/ 881 h 881"/>
                <a:gd name="T94" fmla="*/ 1316 w 2392"/>
                <a:gd name="T95" fmla="*/ 869 h 881"/>
                <a:gd name="T96" fmla="*/ 1523 w 2392"/>
                <a:gd name="T97" fmla="*/ 857 h 881"/>
                <a:gd name="T98" fmla="*/ 1576 w 2392"/>
                <a:gd name="T99" fmla="*/ 851 h 881"/>
                <a:gd name="T100" fmla="*/ 1618 w 2392"/>
                <a:gd name="T101" fmla="*/ 833 h 881"/>
                <a:gd name="T102" fmla="*/ 1837 w 2392"/>
                <a:gd name="T103" fmla="*/ 743 h 881"/>
                <a:gd name="T104" fmla="*/ 1972 w 2392"/>
                <a:gd name="T105" fmla="*/ 689 h 881"/>
                <a:gd name="T106" fmla="*/ 2063 w 2392"/>
                <a:gd name="T107" fmla="*/ 581 h 881"/>
                <a:gd name="T108" fmla="*/ 2228 w 2392"/>
                <a:gd name="T109" fmla="*/ 389 h 881"/>
                <a:gd name="T110" fmla="*/ 2417 w 2392"/>
                <a:gd name="T111" fmla="*/ 269 h 881"/>
                <a:gd name="T112" fmla="*/ 2465 w 2392"/>
                <a:gd name="T113" fmla="*/ 239 h 881"/>
                <a:gd name="T114" fmla="*/ 2616 w 2392"/>
                <a:gd name="T115" fmla="*/ 0 h 881"/>
                <a:gd name="T116" fmla="*/ 25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002469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44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5225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95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8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01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580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4307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5730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37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58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9872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31934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0386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57032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03636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0298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514124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420831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3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13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10739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43763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85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11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5799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49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42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542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62202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8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3927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8310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04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13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ja-JP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5477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44BE7-A51C-44B1-BA10-646F3486B1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5458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7350A-728F-4048-9C8F-0A3A9DB8C3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559828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BBBF3-B301-4BB3-BE82-F59136093C6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08856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5E4E7-8E56-45D5-8717-08A1DEEAAE8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71862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17FA5-93BC-4F00-AAD4-EA724B48A87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1062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74778-9F3C-4B5D-9F9B-5956C86415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990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67591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43A8F-1402-4DEB-A1E6-9F693557EDE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910940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CAC0E-2FF5-4596-AD75-B8F2FF642C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06122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DA771-C8D2-4C05-BCE0-7F2263E7E6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64864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3E8DC-1329-401A-9E6A-FFEFB272BD7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44467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53A354-E533-499E-9DB7-449A8CF23D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8417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FF588-2F85-4B44-8388-98D32B40E9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45692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4BACD-C5FF-43A9-B2A2-2FB9AABBE1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273130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3E474-2661-4972-8334-9364FC9F767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36859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BC831-491E-4C9B-A989-FE5F381C22D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2426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2BA72-73B3-4C9D-B948-13432FEF51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7984818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5FC41-48D1-4211-97B4-7D9155397A0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24938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5B8B7-95B9-4CA9-B825-C858E52B71F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276177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45772-D475-485C-8B00-7233FF0C9F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14313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8D6BF-E376-45F2-AC28-937D33EC3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2057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B8D64-87D8-43F8-A403-5AE5E0849E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79439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44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36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4416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22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61323512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904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6900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178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46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32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6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6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5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8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3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471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77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99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4640552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5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36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09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8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5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2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020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048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052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72106574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50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860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1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6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399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244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840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2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66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86372689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4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680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53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21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0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2582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1383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3496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4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40B52-EF07-4689-9A20-08BB6B1AE9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1101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39357-DC1A-49E1-B9D7-2DAEB100007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6774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3A2CD-EB9E-4F11-9579-2D764DB225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49316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856D1-B513-4229-9069-ED5100E47AD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38011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4808-4DAA-4E10-B455-5890E9CF1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11178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F1750-F54D-4100-9454-33F4F40698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0359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2B8FA-AEC9-4FB5-B917-30A76B08F1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43725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D019F-23B1-440C-8A93-AB2A7A6C85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101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C36A4-1428-461D-BC87-898C4C75A32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71767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41AF7-93ED-4E8C-B7CF-FAE3D5E625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170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1566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1A70A-6E3C-41B6-8479-C2BCFF6ECC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6424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71940-6496-43D8-9347-6A2505258A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684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982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altLang="ja-JP" noProof="0" smtClean="0"/>
          </a:p>
        </p:txBody>
      </p:sp>
    </p:spTree>
    <p:extLst>
      <p:ext uri="{BB962C8B-B14F-4D97-AF65-F5344CB8AC3E}">
        <p14:creationId xmlns:p14="http://schemas.microsoft.com/office/powerpoint/2010/main" val="19130877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1715-6727-4E41-B130-F75E6C07A6A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56756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C33D1-C121-4175-8B6D-C25C760C9B3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4665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FA48E-7814-4B88-93B6-DF1C37D4310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0822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BB17-9FAD-4983-801C-0F5A530C99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47851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2AFFF-4E27-4862-941A-D912316D7F6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6715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74C42-D5EB-44E3-82EF-5287826EF3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27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9888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DFDF0-14B9-4683-BB8A-49FAF93B74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7793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CAFEE-D903-45A4-A93F-CC1D9A6E402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4789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3E34-70D8-4F78-B8AA-C82F80C2FE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2954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CCC9-7B74-4EA1-A328-9949F5ACD9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3123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B9A7-9A47-4B7C-8AC9-222F2A5276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5864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A32CA-AAA2-424B-9C05-7BA51C7B8D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19162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E851B-A977-44D4-B12B-37A5A954385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2547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4451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altLang="ja-JP" noProof="0" smtClean="0"/>
          </a:p>
        </p:txBody>
      </p:sp>
    </p:spTree>
    <p:extLst>
      <p:ext uri="{BB962C8B-B14F-4D97-AF65-F5344CB8AC3E}">
        <p14:creationId xmlns:p14="http://schemas.microsoft.com/office/powerpoint/2010/main" val="17880613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64 w 526"/>
                <a:gd name="T17" fmla="*/ 179 h 275"/>
                <a:gd name="T18" fmla="*/ 236 w 526"/>
                <a:gd name="T19" fmla="*/ 143 h 275"/>
                <a:gd name="T20" fmla="*/ 278 w 526"/>
                <a:gd name="T21" fmla="*/ 120 h 275"/>
                <a:gd name="T22" fmla="*/ 326 w 526"/>
                <a:gd name="T23" fmla="*/ 96 h 275"/>
                <a:gd name="T24" fmla="*/ 447 w 526"/>
                <a:gd name="T25" fmla="*/ 48 h 275"/>
                <a:gd name="T26" fmla="*/ 496 w 526"/>
                <a:gd name="T27" fmla="*/ 30 h 275"/>
                <a:gd name="T28" fmla="*/ 532 w 526"/>
                <a:gd name="T29" fmla="*/ 12 h 275"/>
                <a:gd name="T30" fmla="*/ 556 w 526"/>
                <a:gd name="T31" fmla="*/ 6 h 275"/>
                <a:gd name="T32" fmla="*/ 574 w 526"/>
                <a:gd name="T33" fmla="*/ 0 h 275"/>
                <a:gd name="T34" fmla="*/ 580 w 526"/>
                <a:gd name="T35" fmla="*/ 0 h 275"/>
                <a:gd name="T36" fmla="*/ 574 w 526"/>
                <a:gd name="T37" fmla="*/ 6 h 275"/>
                <a:gd name="T38" fmla="*/ 562 w 526"/>
                <a:gd name="T39" fmla="*/ 12 h 275"/>
                <a:gd name="T40" fmla="*/ 538 w 526"/>
                <a:gd name="T41" fmla="*/ 24 h 275"/>
                <a:gd name="T42" fmla="*/ 514 w 526"/>
                <a:gd name="T43" fmla="*/ 42 h 275"/>
                <a:gd name="T44" fmla="*/ 490 w 526"/>
                <a:gd name="T45" fmla="*/ 54 h 275"/>
                <a:gd name="T46" fmla="*/ 447 w 526"/>
                <a:gd name="T47" fmla="*/ 78 h 275"/>
                <a:gd name="T48" fmla="*/ 367 w 526"/>
                <a:gd name="T49" fmla="*/ 108 h 275"/>
                <a:gd name="T50" fmla="*/ 30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47 w 718"/>
                <a:gd name="T17" fmla="*/ 228 h 306"/>
                <a:gd name="T18" fmla="*/ 153 w 718"/>
                <a:gd name="T19" fmla="*/ 228 h 306"/>
                <a:gd name="T20" fmla="*/ 171 w 718"/>
                <a:gd name="T21" fmla="*/ 222 h 306"/>
                <a:gd name="T22" fmla="*/ 195 w 718"/>
                <a:gd name="T23" fmla="*/ 216 h 306"/>
                <a:gd name="T24" fmla="*/ 225 w 718"/>
                <a:gd name="T25" fmla="*/ 204 h 306"/>
                <a:gd name="T26" fmla="*/ 302 w 718"/>
                <a:gd name="T27" fmla="*/ 180 h 306"/>
                <a:gd name="T28" fmla="*/ 425 w 718"/>
                <a:gd name="T29" fmla="*/ 156 h 306"/>
                <a:gd name="T30" fmla="*/ 515 w 718"/>
                <a:gd name="T31" fmla="*/ 126 h 306"/>
                <a:gd name="T32" fmla="*/ 598 w 718"/>
                <a:gd name="T33" fmla="*/ 102 h 306"/>
                <a:gd name="T34" fmla="*/ 642 w 718"/>
                <a:gd name="T35" fmla="*/ 90 h 306"/>
                <a:gd name="T36" fmla="*/ 685 w 718"/>
                <a:gd name="T37" fmla="*/ 84 h 306"/>
                <a:gd name="T38" fmla="*/ 703 w 718"/>
                <a:gd name="T39" fmla="*/ 78 h 306"/>
                <a:gd name="T40" fmla="*/ 709 w 718"/>
                <a:gd name="T41" fmla="*/ 72 h 306"/>
                <a:gd name="T42" fmla="*/ 715 w 718"/>
                <a:gd name="T43" fmla="*/ 66 h 306"/>
                <a:gd name="T44" fmla="*/ 733 w 718"/>
                <a:gd name="T45" fmla="*/ 60 h 306"/>
                <a:gd name="T46" fmla="*/ 775 w 718"/>
                <a:gd name="T47" fmla="*/ 30 h 306"/>
                <a:gd name="T48" fmla="*/ 793 w 718"/>
                <a:gd name="T49" fmla="*/ 18 h 306"/>
                <a:gd name="T50" fmla="*/ 799 w 718"/>
                <a:gd name="T51" fmla="*/ 6 h 306"/>
                <a:gd name="T52" fmla="*/ 793 w 718"/>
                <a:gd name="T53" fmla="*/ 0 h 306"/>
                <a:gd name="T54" fmla="*/ 769 w 718"/>
                <a:gd name="T55" fmla="*/ 0 h 306"/>
                <a:gd name="T56" fmla="*/ 709 w 718"/>
                <a:gd name="T57" fmla="*/ 0 h 306"/>
                <a:gd name="T58" fmla="*/ 651 w 718"/>
                <a:gd name="T59" fmla="*/ 0 h 306"/>
                <a:gd name="T60" fmla="*/ 598 w 718"/>
                <a:gd name="T61" fmla="*/ 0 h 306"/>
                <a:gd name="T62" fmla="*/ 568 w 718"/>
                <a:gd name="T63" fmla="*/ 18 h 306"/>
                <a:gd name="T64" fmla="*/ 539 w 718"/>
                <a:gd name="T65" fmla="*/ 42 h 306"/>
                <a:gd name="T66" fmla="*/ 521 w 718"/>
                <a:gd name="T67" fmla="*/ 54 h 306"/>
                <a:gd name="T68" fmla="*/ 503 w 718"/>
                <a:gd name="T69" fmla="*/ 60 h 306"/>
                <a:gd name="T70" fmla="*/ 479 w 718"/>
                <a:gd name="T71" fmla="*/ 60 h 306"/>
                <a:gd name="T72" fmla="*/ 443 w 718"/>
                <a:gd name="T73" fmla="*/ 66 h 306"/>
                <a:gd name="T74" fmla="*/ 389 w 718"/>
                <a:gd name="T75" fmla="*/ 84 h 306"/>
                <a:gd name="T76" fmla="*/ 338 w 718"/>
                <a:gd name="T77" fmla="*/ 108 h 306"/>
                <a:gd name="T78" fmla="*/ 314 w 718"/>
                <a:gd name="T79" fmla="*/ 126 h 306"/>
                <a:gd name="T80" fmla="*/ 302 w 718"/>
                <a:gd name="T81" fmla="*/ 132 h 306"/>
                <a:gd name="T82" fmla="*/ 284 w 718"/>
                <a:gd name="T83" fmla="*/ 138 h 306"/>
                <a:gd name="T84" fmla="*/ 248 w 718"/>
                <a:gd name="T85" fmla="*/ 138 h 306"/>
                <a:gd name="T86" fmla="*/ 213 w 718"/>
                <a:gd name="T87" fmla="*/ 138 h 306"/>
                <a:gd name="T88" fmla="*/ 207 w 718"/>
                <a:gd name="T89" fmla="*/ 138 h 306"/>
                <a:gd name="T90" fmla="*/ 20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445 w 2392"/>
                <a:gd name="T1" fmla="*/ 54 h 881"/>
                <a:gd name="T2" fmla="*/ 2397 w 2392"/>
                <a:gd name="T3" fmla="*/ 54 h 881"/>
                <a:gd name="T4" fmla="*/ 2349 w 2392"/>
                <a:gd name="T5" fmla="*/ 66 h 881"/>
                <a:gd name="T6" fmla="*/ 2210 w 2392"/>
                <a:gd name="T7" fmla="*/ 101 h 881"/>
                <a:gd name="T8" fmla="*/ 2145 w 2392"/>
                <a:gd name="T9" fmla="*/ 119 h 881"/>
                <a:gd name="T10" fmla="*/ 2035 w 2392"/>
                <a:gd name="T11" fmla="*/ 167 h 881"/>
                <a:gd name="T12" fmla="*/ 2007 w 2392"/>
                <a:gd name="T13" fmla="*/ 245 h 881"/>
                <a:gd name="T14" fmla="*/ 2014 w 2392"/>
                <a:gd name="T15" fmla="*/ 305 h 881"/>
                <a:gd name="T16" fmla="*/ 1920 w 2392"/>
                <a:gd name="T17" fmla="*/ 317 h 881"/>
                <a:gd name="T18" fmla="*/ 1749 w 2392"/>
                <a:gd name="T19" fmla="*/ 263 h 881"/>
                <a:gd name="T20" fmla="*/ 1642 w 2392"/>
                <a:gd name="T21" fmla="*/ 257 h 881"/>
                <a:gd name="T22" fmla="*/ 1534 w 2392"/>
                <a:gd name="T23" fmla="*/ 311 h 881"/>
                <a:gd name="T24" fmla="*/ 1466 w 2392"/>
                <a:gd name="T25" fmla="*/ 353 h 881"/>
                <a:gd name="T26" fmla="*/ 1436 w 2392"/>
                <a:gd name="T27" fmla="*/ 359 h 881"/>
                <a:gd name="T28" fmla="*/ 1322 w 2392"/>
                <a:gd name="T29" fmla="*/ 371 h 881"/>
                <a:gd name="T30" fmla="*/ 1268 w 2392"/>
                <a:gd name="T31" fmla="*/ 365 h 881"/>
                <a:gd name="T32" fmla="*/ 1161 w 2392"/>
                <a:gd name="T33" fmla="*/ 371 h 881"/>
                <a:gd name="T34" fmla="*/ 1038 w 2392"/>
                <a:gd name="T35" fmla="*/ 383 h 881"/>
                <a:gd name="T36" fmla="*/ 1002 w 2392"/>
                <a:gd name="T37" fmla="*/ 401 h 881"/>
                <a:gd name="T38" fmla="*/ 900 w 2392"/>
                <a:gd name="T39" fmla="*/ 419 h 881"/>
                <a:gd name="T40" fmla="*/ 859 w 2392"/>
                <a:gd name="T41" fmla="*/ 419 h 881"/>
                <a:gd name="T42" fmla="*/ 718 w 2392"/>
                <a:gd name="T43" fmla="*/ 437 h 881"/>
                <a:gd name="T44" fmla="*/ 652 w 2392"/>
                <a:gd name="T45" fmla="*/ 473 h 881"/>
                <a:gd name="T46" fmla="*/ 557 w 2392"/>
                <a:gd name="T47" fmla="*/ 467 h 881"/>
                <a:gd name="T48" fmla="*/ 467 w 2392"/>
                <a:gd name="T49" fmla="*/ 491 h 881"/>
                <a:gd name="T50" fmla="*/ 440 w 2392"/>
                <a:gd name="T51" fmla="*/ 539 h 881"/>
                <a:gd name="T52" fmla="*/ 374 w 2392"/>
                <a:gd name="T53" fmla="*/ 569 h 881"/>
                <a:gd name="T54" fmla="*/ 24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90 w 2392"/>
                <a:gd name="T65" fmla="*/ 653 h 881"/>
                <a:gd name="T66" fmla="*/ 527 w 2392"/>
                <a:gd name="T67" fmla="*/ 569 h 881"/>
                <a:gd name="T68" fmla="*/ 622 w 2392"/>
                <a:gd name="T69" fmla="*/ 521 h 881"/>
                <a:gd name="T70" fmla="*/ 700 w 2392"/>
                <a:gd name="T71" fmla="*/ 515 h 881"/>
                <a:gd name="T72" fmla="*/ 954 w 2392"/>
                <a:gd name="T73" fmla="*/ 461 h 881"/>
                <a:gd name="T74" fmla="*/ 1256 w 2392"/>
                <a:gd name="T75" fmla="*/ 425 h 881"/>
                <a:gd name="T76" fmla="*/ 1413 w 2392"/>
                <a:gd name="T77" fmla="*/ 461 h 881"/>
                <a:gd name="T78" fmla="*/ 1552 w 2392"/>
                <a:gd name="T79" fmla="*/ 533 h 881"/>
                <a:gd name="T80" fmla="*/ 1570 w 2392"/>
                <a:gd name="T81" fmla="*/ 617 h 881"/>
                <a:gd name="T82" fmla="*/ 1511 w 2392"/>
                <a:gd name="T83" fmla="*/ 653 h 881"/>
                <a:gd name="T84" fmla="*/ 1334 w 2392"/>
                <a:gd name="T85" fmla="*/ 701 h 881"/>
                <a:gd name="T86" fmla="*/ 1220 w 2392"/>
                <a:gd name="T87" fmla="*/ 755 h 881"/>
                <a:gd name="T88" fmla="*/ 1173 w 2392"/>
                <a:gd name="T89" fmla="*/ 809 h 881"/>
                <a:gd name="T90" fmla="*/ 1185 w 2392"/>
                <a:gd name="T91" fmla="*/ 869 h 881"/>
                <a:gd name="T92" fmla="*/ 1214 w 2392"/>
                <a:gd name="T93" fmla="*/ 881 h 881"/>
                <a:gd name="T94" fmla="*/ 1316 w 2392"/>
                <a:gd name="T95" fmla="*/ 869 h 881"/>
                <a:gd name="T96" fmla="*/ 1523 w 2392"/>
                <a:gd name="T97" fmla="*/ 857 h 881"/>
                <a:gd name="T98" fmla="*/ 1576 w 2392"/>
                <a:gd name="T99" fmla="*/ 851 h 881"/>
                <a:gd name="T100" fmla="*/ 1618 w 2392"/>
                <a:gd name="T101" fmla="*/ 833 h 881"/>
                <a:gd name="T102" fmla="*/ 1837 w 2392"/>
                <a:gd name="T103" fmla="*/ 743 h 881"/>
                <a:gd name="T104" fmla="*/ 1972 w 2392"/>
                <a:gd name="T105" fmla="*/ 689 h 881"/>
                <a:gd name="T106" fmla="*/ 2063 w 2392"/>
                <a:gd name="T107" fmla="*/ 581 h 881"/>
                <a:gd name="T108" fmla="*/ 2228 w 2392"/>
                <a:gd name="T109" fmla="*/ 389 h 881"/>
                <a:gd name="T110" fmla="*/ 2417 w 2392"/>
                <a:gd name="T111" fmla="*/ 269 h 881"/>
                <a:gd name="T112" fmla="*/ 2465 w 2392"/>
                <a:gd name="T113" fmla="*/ 239 h 881"/>
                <a:gd name="T114" fmla="*/ 2616 w 2392"/>
                <a:gd name="T115" fmla="*/ 0 h 881"/>
                <a:gd name="T116" fmla="*/ 25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9637252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4979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18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1158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07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22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0333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588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351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41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5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F1D09-6BAE-47FF-A575-FD21445E600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060" descr="BackGroun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1039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04e-BM/</a:t>
            </a:r>
            <a:r>
              <a:rPr lang="en-US" altLang="ja-JP" sz="1000">
                <a:ea typeface="ＭＳ Ｐゴシック" panose="020B0600070205080204" pitchFamily="50" charset="-128"/>
              </a:rPr>
              <a:t>NS</a:t>
            </a:r>
            <a:r>
              <a:rPr lang="en-US" altLang="en-US" sz="1000"/>
              <a:t>/HDCV/FSOFT v2</a:t>
            </a:r>
            <a:r>
              <a:rPr lang="en-US" altLang="ja-JP" sz="1000">
                <a:ea typeface="ＭＳ Ｐゴシック" panose="020B0600070205080204" pitchFamily="50" charset="-128"/>
              </a:rPr>
              <a:t>/3</a:t>
            </a:r>
            <a:endParaRPr lang="en-US" altLang="en-US" sz="1000"/>
          </a:p>
        </p:txBody>
      </p:sp>
      <p:pic>
        <p:nvPicPr>
          <p:cNvPr id="1040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92" r:id="rId1"/>
    <p:sldLayoutId id="2147486540" r:id="rId2"/>
    <p:sldLayoutId id="2147486541" r:id="rId3"/>
    <p:sldLayoutId id="2147486542" r:id="rId4"/>
    <p:sldLayoutId id="2147486543" r:id="rId5"/>
    <p:sldLayoutId id="2147486544" r:id="rId6"/>
    <p:sldLayoutId id="2147486545" r:id="rId7"/>
    <p:sldLayoutId id="2147486546" r:id="rId8"/>
    <p:sldLayoutId id="2147486547" r:id="rId9"/>
    <p:sldLayoutId id="2147486548" r:id="rId10"/>
    <p:sldLayoutId id="2147486549" r:id="rId11"/>
    <p:sldLayoutId id="2147486550" r:id="rId12"/>
    <p:sldLayoutId id="2147486551" r:id="rId13"/>
    <p:sldLayoutId id="2147486552" r:id="rId14"/>
    <p:sldLayoutId id="21474865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639" r:id="rId1"/>
    <p:sldLayoutId id="2147486640" r:id="rId2"/>
    <p:sldLayoutId id="2147486641" r:id="rId3"/>
    <p:sldLayoutId id="2147486642" r:id="rId4"/>
    <p:sldLayoutId id="2147486643" r:id="rId5"/>
    <p:sldLayoutId id="2147486644" r:id="rId6"/>
    <p:sldLayoutId id="2147486645" r:id="rId7"/>
    <p:sldLayoutId id="2147486646" r:id="rId8"/>
    <p:sldLayoutId id="2147486647" r:id="rId9"/>
    <p:sldLayoutId id="2147486648" r:id="rId10"/>
    <p:sldLayoutId id="21474866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9E2B9-4D82-49AD-96A2-7A33DE6682AD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50" r:id="rId1"/>
    <p:sldLayoutId id="2147486651" r:id="rId2"/>
    <p:sldLayoutId id="2147486652" r:id="rId3"/>
    <p:sldLayoutId id="2147486653" r:id="rId4"/>
    <p:sldLayoutId id="2147486654" r:id="rId5"/>
    <p:sldLayoutId id="2147486655" r:id="rId6"/>
    <p:sldLayoutId id="2147486656" r:id="rId7"/>
    <p:sldLayoutId id="2147486657" r:id="rId8"/>
    <p:sldLayoutId id="2147486658" r:id="rId9"/>
    <p:sldLayoutId id="2147486659" r:id="rId10"/>
    <p:sldLayoutId id="2147486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FB876050-3439-4E76-A22E-342DAB2323B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ja-JP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703" r:id="rId1"/>
    <p:sldLayoutId id="2147486661" r:id="rId2"/>
    <p:sldLayoutId id="2147486662" r:id="rId3"/>
    <p:sldLayoutId id="2147486663" r:id="rId4"/>
    <p:sldLayoutId id="2147486664" r:id="rId5"/>
    <p:sldLayoutId id="2147486665" r:id="rId6"/>
    <p:sldLayoutId id="2147486666" r:id="rId7"/>
    <p:sldLayoutId id="2147486667" r:id="rId8"/>
    <p:sldLayoutId id="2147486668" r:id="rId9"/>
    <p:sldLayoutId id="2147486669" r:id="rId10"/>
    <p:sldLayoutId id="2147486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DB8403A4-2F49-41B9-9A4F-207E5DEB96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4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681" r:id="rId1"/>
    <p:sldLayoutId id="2147486682" r:id="rId2"/>
    <p:sldLayoutId id="2147486683" r:id="rId3"/>
    <p:sldLayoutId id="2147486684" r:id="rId4"/>
    <p:sldLayoutId id="2147486685" r:id="rId5"/>
    <p:sldLayoutId id="2147486686" r:id="rId6"/>
    <p:sldLayoutId id="2147486687" r:id="rId7"/>
    <p:sldLayoutId id="2147486688" r:id="rId8"/>
    <p:sldLayoutId id="2147486689" r:id="rId9"/>
    <p:sldLayoutId id="2147486690" r:id="rId10"/>
    <p:sldLayoutId id="21474866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321ED-F7E2-45E3-99AC-592E1F5C7C20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3" r:id="rId1"/>
    <p:sldLayoutId id="2147486554" r:id="rId2"/>
    <p:sldLayoutId id="2147486555" r:id="rId3"/>
    <p:sldLayoutId id="2147486556" r:id="rId4"/>
    <p:sldLayoutId id="2147486557" r:id="rId5"/>
    <p:sldLayoutId id="2147486558" r:id="rId6"/>
    <p:sldLayoutId id="2147486559" r:id="rId7"/>
    <p:sldLayoutId id="2147486560" r:id="rId8"/>
    <p:sldLayoutId id="2147486561" r:id="rId9"/>
    <p:sldLayoutId id="2147486562" r:id="rId10"/>
    <p:sldLayoutId id="21474865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1A3B91-BCFC-47B3-951D-6FD1C8A2F9FB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4" r:id="rId1"/>
    <p:sldLayoutId id="2147486564" r:id="rId2"/>
    <p:sldLayoutId id="2147486565" r:id="rId3"/>
    <p:sldLayoutId id="2147486566" r:id="rId4"/>
    <p:sldLayoutId id="2147486567" r:id="rId5"/>
    <p:sldLayoutId id="2147486568" r:id="rId6"/>
    <p:sldLayoutId id="2147486569" r:id="rId7"/>
    <p:sldLayoutId id="2147486570" r:id="rId8"/>
    <p:sldLayoutId id="2147486571" r:id="rId9"/>
    <p:sldLayoutId id="2147486572" r:id="rId10"/>
    <p:sldLayoutId id="21474865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3EC5D-5C50-4033-9942-2FE9808B7DE3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5" r:id="rId1"/>
    <p:sldLayoutId id="2147486574" r:id="rId2"/>
    <p:sldLayoutId id="2147486575" r:id="rId3"/>
    <p:sldLayoutId id="2147486576" r:id="rId4"/>
    <p:sldLayoutId id="2147486577" r:id="rId5"/>
    <p:sldLayoutId id="2147486578" r:id="rId6"/>
    <p:sldLayoutId id="2147486579" r:id="rId7"/>
    <p:sldLayoutId id="2147486580" r:id="rId8"/>
    <p:sldLayoutId id="2147486581" r:id="rId9"/>
    <p:sldLayoutId id="2147486582" r:id="rId10"/>
    <p:sldLayoutId id="21474865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B49119-D9D5-449F-85E7-A21F605FF15F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6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  <p:sldLayoutId id="21474865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B3A4E8A3-0081-470A-BD11-A214C099D5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4" r:id="rId1"/>
    <p:sldLayoutId id="2147486595" r:id="rId2"/>
    <p:sldLayoutId id="2147486596" r:id="rId3"/>
    <p:sldLayoutId id="2147486597" r:id="rId4"/>
    <p:sldLayoutId id="2147486598" r:id="rId5"/>
    <p:sldLayoutId id="2147486599" r:id="rId6"/>
    <p:sldLayoutId id="2147486600" r:id="rId7"/>
    <p:sldLayoutId id="2147486601" r:id="rId8"/>
    <p:sldLayoutId id="2147486602" r:id="rId9"/>
    <p:sldLayoutId id="2147486603" r:id="rId10"/>
    <p:sldLayoutId id="2147486604" r:id="rId11"/>
    <p:sldLayoutId id="2147486605" r:id="rId12"/>
    <p:sldLayoutId id="2147486697" r:id="rId13"/>
    <p:sldLayoutId id="214748669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8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sz="2400" dirty="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000" dirty="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dirty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altLang="ja-JP" sz="1600" dirty="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91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32BCBE3E-D1F3-493D-BD95-273CBB17AB7E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06" r:id="rId1"/>
    <p:sldLayoutId id="2147486607" r:id="rId2"/>
    <p:sldLayoutId id="2147486608" r:id="rId3"/>
    <p:sldLayoutId id="2147486609" r:id="rId4"/>
    <p:sldLayoutId id="2147486610" r:id="rId5"/>
    <p:sldLayoutId id="2147486611" r:id="rId6"/>
    <p:sldLayoutId id="2147486612" r:id="rId7"/>
    <p:sldLayoutId id="2147486613" r:id="rId8"/>
    <p:sldLayoutId id="2147486614" r:id="rId9"/>
    <p:sldLayoutId id="2147486615" r:id="rId10"/>
    <p:sldLayoutId id="2147486616" r:id="rId11"/>
    <p:sldLayoutId id="2147486617" r:id="rId12"/>
    <p:sldLayoutId id="2147486618" r:id="rId13"/>
    <p:sldLayoutId id="2147486699" r:id="rId14"/>
    <p:sldLayoutId id="214748670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8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sz="2400" dirty="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000" dirty="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dirty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altLang="ja-JP" sz="1600" dirty="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7D259-9DFD-43AD-9C96-C7DF689BFF11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1" r:id="rId1"/>
    <p:sldLayoutId id="2147486619" r:id="rId2"/>
    <p:sldLayoutId id="2147486620" r:id="rId3"/>
    <p:sldLayoutId id="2147486621" r:id="rId4"/>
    <p:sldLayoutId id="2147486622" r:id="rId5"/>
    <p:sldLayoutId id="2147486623" r:id="rId6"/>
    <p:sldLayoutId id="2147486624" r:id="rId7"/>
    <p:sldLayoutId id="2147486625" r:id="rId8"/>
    <p:sldLayoutId id="2147486626" r:id="rId9"/>
    <p:sldLayoutId id="2147486627" r:id="rId10"/>
    <p:sldLayoutId id="2147486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D6F50-388C-4EAE-B589-F0E054088A26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2" r:id="rId1"/>
    <p:sldLayoutId id="2147486629" r:id="rId2"/>
    <p:sldLayoutId id="2147486630" r:id="rId3"/>
    <p:sldLayoutId id="2147486631" r:id="rId4"/>
    <p:sldLayoutId id="2147486632" r:id="rId5"/>
    <p:sldLayoutId id="2147486633" r:id="rId6"/>
    <p:sldLayoutId id="2147486634" r:id="rId7"/>
    <p:sldLayoutId id="2147486635" r:id="rId8"/>
    <p:sldLayoutId id="2147486636" r:id="rId9"/>
    <p:sldLayoutId id="2147486637" r:id="rId10"/>
    <p:sldLayoutId id="21474866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stqbexamcertification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4.xml"/><Relationship Id="rId6" Type="http://schemas.openxmlformats.org/officeDocument/2006/relationships/hyperlink" Target="http://www.softwaretestingmentor.com/" TargetMode="External"/><Relationship Id="rId5" Type="http://schemas.openxmlformats.org/officeDocument/2006/relationships/hyperlink" Target="http://www.qatutorial.com/" TargetMode="External"/><Relationship Id="rId4" Type="http://schemas.openxmlformats.org/officeDocument/2006/relationships/hyperlink" Target="http://istqb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Software Testing Basics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dirty="0" smtClean="0">
                <a:ea typeface="ＭＳ Ｐゴシック" panose="020B0600070205080204" pitchFamily="50" charset="-128"/>
              </a:rPr>
              <a:t>Instructor: </a:t>
            </a:r>
            <a:r>
              <a:rPr lang="en-US" dirty="0" err="1" smtClean="0">
                <a:ea typeface="ＭＳ Ｐゴシック" panose="020B0600070205080204" pitchFamily="50" charset="-128"/>
              </a:rPr>
              <a:t>ThS</a:t>
            </a:r>
            <a:r>
              <a:rPr lang="en-US" dirty="0" smtClean="0">
                <a:ea typeface="ＭＳ Ｐゴシック" panose="020B0600070205080204" pitchFamily="50" charset="-128"/>
              </a:rPr>
              <a:t>. </a:t>
            </a:r>
            <a:r>
              <a:rPr lang="en-US" dirty="0" err="1" smtClean="0">
                <a:ea typeface="ＭＳ Ｐゴシック" panose="020B0600070205080204" pitchFamily="50" charset="-128"/>
              </a:rPr>
              <a:t>Vũ</a:t>
            </a:r>
            <a:r>
              <a:rPr lang="en-US" dirty="0" smtClean="0">
                <a:ea typeface="ＭＳ Ｐゴシック" panose="020B0600070205080204" pitchFamily="50" charset="-128"/>
              </a:rPr>
              <a:t> </a:t>
            </a:r>
            <a:r>
              <a:rPr lang="en-US" dirty="0" err="1" smtClean="0">
                <a:ea typeface="ＭＳ Ｐゴシック" panose="020B0600070205080204" pitchFamily="50" charset="-128"/>
              </a:rPr>
              <a:t>Đình</a:t>
            </a:r>
            <a:r>
              <a:rPr lang="en-US" dirty="0" smtClean="0">
                <a:ea typeface="ＭＳ Ｐゴシック" panose="020B0600070205080204" pitchFamily="50" charset="-128"/>
              </a:rPr>
              <a:t> </a:t>
            </a:r>
            <a:r>
              <a:rPr lang="en-US" dirty="0" err="1" smtClean="0">
                <a:ea typeface="ＭＳ Ｐゴシック" panose="020B0600070205080204" pitchFamily="50" charset="-128"/>
              </a:rPr>
              <a:t>Hồng</a:t>
            </a:r>
            <a:endParaRPr dirty="0" smtClean="0">
              <a:ea typeface="ＭＳ Ｐゴシック" panose="020B0600070205080204" pitchFamily="50" charset="-128"/>
            </a:endParaRP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225706-E112-43C2-A6A3-A86D8D6DDC7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3. </a:t>
            </a:r>
            <a:r>
              <a:rPr lang="vi-VN" altLang="en-US" smtClean="0"/>
              <a:t>Test </a:t>
            </a:r>
            <a:r>
              <a:rPr lang="en-US" altLang="en-US" smtClean="0"/>
              <a:t>Levels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There are 4 levels of testing:</a:t>
            </a:r>
            <a:endParaRPr lang="vi-VN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Unit Test (Component Test)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Integration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System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Acceptance Test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6FA8BF-702A-41E8-A2A4-B3930D72B3AE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/>
          </a:p>
        </p:txBody>
      </p:sp>
      <p:pic>
        <p:nvPicPr>
          <p:cNvPr id="378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30765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Unit Test/Component Test</a:t>
            </a:r>
          </a:p>
        </p:txBody>
      </p:sp>
      <p:sp>
        <p:nvSpPr>
          <p:cNvPr id="38915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test: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The testing of individual software components </a:t>
            </a:r>
            <a:r>
              <a:rPr altLang="en-US" smtClean="0">
                <a:ea typeface="ＭＳ Ｐゴシック" panose="020B0600070205080204" pitchFamily="50" charset="-128"/>
              </a:rPr>
              <a:t>(e.g. modules, programs, </a:t>
            </a:r>
            <a:r>
              <a:rPr lang="en-GB" altLang="en-US" smtClean="0">
                <a:ea typeface="ＭＳ Ｐゴシック" panose="020B0600070205080204" pitchFamily="50" charset="-128"/>
              </a:rPr>
              <a:t>objects, classes, etc.) that are separately testable.</a:t>
            </a:r>
          </a:p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 cases are derived from work products: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Specification of the component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Software design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Data model</a:t>
            </a:r>
          </a:p>
          <a:p>
            <a:pPr lvl="1" eaLnBrk="1" hangingPunct="1">
              <a:buFontTx/>
              <a:buChar char="•"/>
            </a:pPr>
            <a:r>
              <a:rPr lang="en-GB" altLang="en-US" sz="2800" smtClean="0">
                <a:ea typeface="ＭＳ Ｐゴシック" panose="020B0600070205080204" pitchFamily="50" charset="-128"/>
              </a:rPr>
              <a:t>Doer: </a:t>
            </a:r>
            <a:r>
              <a:rPr sz="2800" smtClean="0">
                <a:ea typeface="ＭＳ Ｐゴシック" panose="020B0600070205080204" pitchFamily="50" charset="-128"/>
              </a:rPr>
              <a:t>Development team</a:t>
            </a:r>
            <a:endParaRPr lang="en-GB" altLang="en-US" sz="2800"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3400B4-B0C6-49D8-A44C-A17CF402B74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Unit Test/Component Test</a:t>
            </a:r>
          </a:p>
        </p:txBody>
      </p:sp>
      <p:sp>
        <p:nvSpPr>
          <p:cNvPr id="39939" name="Rectangle 1028"/>
          <p:cNvSpPr>
            <a:spLocks noGrp="1" noChangeArrowheads="1"/>
          </p:cNvSpPr>
          <p:nvPr>
            <p:ph idx="1"/>
          </p:nvPr>
        </p:nvSpPr>
        <p:spPr>
          <a:xfrm>
            <a:off x="43815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test may include: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functionality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specific non-functional characteristics, such as resource-behaviour (e.g. memory leaks) or robustness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Structural testing (Structure-based techniques)</a:t>
            </a:r>
          </a:p>
          <a:p>
            <a:pPr lvl="1" eaLnBrk="1" hangingPunct="1"/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206F62-93E9-47DD-8AB2-6BBE51889D4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ja-JP" sz="1400"/>
          </a:p>
        </p:txBody>
      </p:sp>
      <p:pic>
        <p:nvPicPr>
          <p:cNvPr id="3994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4533900" cy="229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Integration Test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Integration test: </a:t>
            </a:r>
          </a:p>
          <a:p>
            <a:pPr marL="45720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Test interfaces between components, interactions to different parts of a system such as an operating system, file system and hardware </a:t>
            </a:r>
            <a:r>
              <a:rPr altLang="en-US" smtClean="0">
                <a:ea typeface="ＭＳ Ｐゴシック" panose="020B0600070205080204" pitchFamily="50" charset="-128"/>
              </a:rPr>
              <a:t>or interfaces between systems.</a:t>
            </a:r>
          </a:p>
          <a:p>
            <a:pPr marL="45720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integration test: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Tests the interactions between software components and is done after component testing.</a:t>
            </a:r>
          </a:p>
          <a:p>
            <a:pPr marL="45720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integration test: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Tests the interactions between different systems and may be done after system testing.</a:t>
            </a:r>
          </a:p>
          <a:p>
            <a:pPr marL="914400" lvl="2" indent="0" eaLnBrk="1" hangingPunct="1">
              <a:buFontTx/>
              <a:buChar char="•"/>
            </a:pPr>
            <a:r>
              <a:rPr sz="2800" smtClean="0">
                <a:ea typeface="ＭＳ Ｐゴシック" panose="020B0600070205080204" pitchFamily="50" charset="-128"/>
              </a:rPr>
              <a:t>Doer: independent Test team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B237FF-D72F-40FC-9561-20E7C6467A2C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Integration Test</a:t>
            </a:r>
          </a:p>
        </p:txBody>
      </p:sp>
      <p:sp>
        <p:nvSpPr>
          <p:cNvPr id="41987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Integration test may include: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functionality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specific non-functional characteristics (e.g. performance)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Structural testing (Structure-based techniques)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  <a:sym typeface="Wingdings" panose="05000000000000000000" pitchFamily="2" charset="2"/>
              </a:rPr>
              <a:t>IT is only after UT/CT</a:t>
            </a: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04B18B-80F5-47A5-B305-74E5EF8487D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ja-JP" sz="1400"/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4114800"/>
            <a:ext cx="4162425" cy="10953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System Test</a:t>
            </a:r>
          </a:p>
        </p:txBody>
      </p:sp>
      <p:sp>
        <p:nvSpPr>
          <p:cNvPr id="43011" name="Rectangle 1028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test: 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ea typeface="ＭＳ Ｐゴシック" panose="020B0600070205080204" pitchFamily="50" charset="-128"/>
              </a:rPr>
              <a:t>	The process of testing an integrated system to verify that it meets specified </a:t>
            </a:r>
            <a:r>
              <a:rPr altLang="en-US" sz="2400" smtClean="0">
                <a:ea typeface="ＭＳ Ｐゴシック" panose="020B0600070205080204" pitchFamily="50" charset="-128"/>
              </a:rPr>
              <a:t>requirements.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Often using the specification-based (black-box) techniques.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98D906-60B7-4B52-B0EF-4F530F5F45D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ja-JP" sz="1400"/>
          </a:p>
        </p:txBody>
      </p:sp>
      <p:pic>
        <p:nvPicPr>
          <p:cNvPr id="430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17825"/>
            <a:ext cx="48672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System Test</a:t>
            </a:r>
          </a:p>
        </p:txBody>
      </p:sp>
      <p:sp>
        <p:nvSpPr>
          <p:cNvPr id="44035" name="Rectangle 1028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52578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test: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 environment should correspond to the final target or production environment as much as possible.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Should investigate both functional and non-functional requirements of the system</a:t>
            </a:r>
            <a:endParaRPr altLang="en-US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Independent test team often carries out system testing.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Structure-based techniques (white-box) sometimes may be used 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Doer: independent Test team</a:t>
            </a: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08CE5F-0585-4808-8F53-8868088B946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Acceptance Test</a:t>
            </a:r>
          </a:p>
        </p:txBody>
      </p:sp>
      <p:sp>
        <p:nvSpPr>
          <p:cNvPr id="45059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Acceptance test: </a:t>
            </a:r>
          </a:p>
          <a:p>
            <a:pPr marL="40005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Formal testing with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respect to user needs, requirements, and business processes</a:t>
            </a:r>
            <a:r>
              <a:rPr lang="en-GB" altLang="en-US" smtClean="0">
                <a:ea typeface="ＭＳ Ｐゴシック" panose="020B0600070205080204" pitchFamily="50" charset="-128"/>
              </a:rPr>
              <a:t> conducted to determine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whether or not a system satisfies the acceptance criteria </a:t>
            </a:r>
            <a:r>
              <a:rPr lang="en-GB" altLang="en-US" smtClean="0">
                <a:ea typeface="ＭＳ Ｐゴシック" panose="020B0600070205080204" pitchFamily="50" charset="-128"/>
              </a:rPr>
              <a:t>and to enable the user, customers or other authorized entity to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determine whether or not to </a:t>
            </a:r>
            <a:r>
              <a:rPr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accept the system</a:t>
            </a:r>
            <a:r>
              <a:rPr altLang="en-US" smtClean="0">
                <a:ea typeface="ＭＳ Ｐゴシック" panose="020B0600070205080204" pitchFamily="50" charset="-128"/>
              </a:rPr>
              <a:t>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Is often the responsibility of the customers or users of a system.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The goal is to establish confidence.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Finding defects is not the main focus </a:t>
            </a:r>
          </a:p>
          <a:p>
            <a:pPr marL="40005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in </a:t>
            </a:r>
            <a:r>
              <a:rPr altLang="en-US" smtClean="0">
                <a:ea typeface="ＭＳ Ｐゴシック" panose="020B0600070205080204" pitchFamily="50" charset="-128"/>
              </a:rPr>
              <a:t>acceptance  test. 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 Doer: Customer/independent Test team</a:t>
            </a:r>
          </a:p>
          <a:p>
            <a:pPr marL="400050" lvl="1" indent="0" eaLnBrk="1" hangingPunct="1">
              <a:buFontTx/>
              <a:buNone/>
            </a:pPr>
            <a:endParaRPr altLang="en-US" smtClean="0">
              <a:ea typeface="ＭＳ Ｐゴシック" panose="020B0600070205080204" pitchFamily="50" charset="-128"/>
            </a:endParaRPr>
          </a:p>
          <a:p>
            <a:pPr marL="400050" lvl="1" indent="0" eaLnBrk="1" hangingPunct="1"/>
            <a:endParaRPr lang="en-GB" altLang="en-US" smtClean="0">
              <a:ea typeface="ＭＳ Ｐゴシック" panose="020B0600070205080204" pitchFamily="50" charset="-128"/>
            </a:endParaRPr>
          </a:p>
          <a:p>
            <a:pPr marL="400050" lvl="1" indent="0" eaLnBrk="1" hangingPunct="1"/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E09F9-C3CF-4FEC-A398-8BE7CA456F01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/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114">
            <a:off x="6413500" y="4711700"/>
            <a:ext cx="2259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4. Test Types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53340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“what” the system does</a:t>
            </a:r>
            <a:endParaRPr sz="2400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Black-box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User Interface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Data and database integrity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Business cycle testing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Security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Interoperability testing</a:t>
            </a:r>
          </a:p>
          <a:p>
            <a:pPr lvl="1" eaLnBrk="1" hangingPunct="1"/>
            <a:r>
              <a:rPr lang="en-GB" sz="1800" smtClean="0">
                <a:ea typeface="ＭＳ Ｐゴシック" panose="020B0600070205080204" pitchFamily="50" charset="-128"/>
              </a:rPr>
              <a:t>…</a:t>
            </a:r>
            <a:endParaRPr sz="1800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 </a:t>
            </a:r>
            <a:r>
              <a:rPr smtClean="0">
                <a:ea typeface="ＭＳ Ｐゴシック" panose="020B0600070205080204" pitchFamily="50" charset="-128"/>
              </a:rPr>
              <a:t>Non-Functional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“how” the system works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Performance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Usability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Maintainability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lang="ja-JP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D84842-EF70-47F2-97E4-F6C0C2904472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4. Test Types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Non-Functional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“how” the system works </a:t>
            </a:r>
            <a:r>
              <a:rPr lang="en-GB" altLang="en-US" sz="1600" smtClean="0">
                <a:ea typeface="ＭＳ Ｐゴシック" panose="020B0600070205080204" pitchFamily="50" charset="-128"/>
              </a:rPr>
              <a:t>(cont)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Load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Stress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Reliability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Portability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Structural testing: </a:t>
            </a:r>
            <a:r>
              <a:rPr altLang="en-US" sz="2400" smtClean="0">
                <a:ea typeface="ＭＳ Ｐゴシック" panose="020B0600070205080204" pitchFamily="50" charset="-128"/>
              </a:rPr>
              <a:t>white-box testing</a:t>
            </a:r>
            <a:endParaRPr altLang="en-US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What is happening 'inside the box'</a:t>
            </a: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Testing relates to changes: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Re-testing: confirmation testing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Regression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lang="ja-JP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A935DA-2795-47CA-BEA7-7849D200BEF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After this course, students can have:</a:t>
            </a:r>
          </a:p>
          <a:p>
            <a:pPr marL="0" indent="0" eaLnBrk="1" hangingPunct="1">
              <a:buFontTx/>
              <a:buChar char="-"/>
            </a:pPr>
            <a:r>
              <a:rPr smtClean="0">
                <a:ea typeface="ＭＳ Ｐゴシック" panose="020B0600070205080204" pitchFamily="50" charset="-128"/>
              </a:rPr>
              <a:t>Basic knowledge about software testing</a:t>
            </a:r>
          </a:p>
          <a:p>
            <a:pPr marL="0" indent="0" eaLnBrk="1" hangingPunct="1">
              <a:buFontTx/>
              <a:buChar char="-"/>
            </a:pPr>
            <a:r>
              <a:rPr smtClean="0">
                <a:ea typeface="ＭＳ Ｐゴシック" panose="020B0600070205080204" pitchFamily="50" charset="-128"/>
              </a:rPr>
              <a:t>Basic concepts in software testing</a:t>
            </a:r>
          </a:p>
          <a:p>
            <a:pPr marL="0" indent="0" eaLnBrk="1" hangingPunct="1">
              <a:buFontTx/>
              <a:buChar char="-"/>
            </a:pPr>
            <a:endParaRPr smtClean="0">
              <a:ea typeface="ＭＳ Ｐゴシック" panose="020B0600070205080204" pitchFamily="50" charset="-128"/>
            </a:endParaRPr>
          </a:p>
          <a:p>
            <a:pPr marL="0" indent="0" eaLnBrk="1" hangingPunct="1">
              <a:buFont typeface="Wingdings" panose="05000000000000000000" pitchFamily="2" charset="2"/>
              <a:buChar char="v"/>
            </a:pPr>
            <a:r>
              <a:rPr smtClean="0">
                <a:ea typeface="ＭＳ Ｐゴシック" panose="020B0600070205080204" pitchFamily="50" charset="-128"/>
              </a:rPr>
              <a:t>Course Duration: 4h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396BB0-3D0F-444D-82FF-7FF84647EF6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881313" y="152400"/>
            <a:ext cx="6019800" cy="828675"/>
          </a:xfrm>
        </p:spPr>
        <p:txBody>
          <a:bodyPr/>
          <a:lstStyle/>
          <a:p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endParaRPr lang="en-US" alt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9DB07F-CB12-470C-B0E3-9669406091E4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400"/>
          </a:p>
        </p:txBody>
      </p:sp>
      <p:grpSp>
        <p:nvGrpSpPr>
          <p:cNvPr id="48132" name="Group 52"/>
          <p:cNvGrpSpPr>
            <a:grpSpLocks/>
          </p:cNvGrpSpPr>
          <p:nvPr/>
        </p:nvGrpSpPr>
        <p:grpSpPr bwMode="auto">
          <a:xfrm>
            <a:off x="246063" y="1222375"/>
            <a:ext cx="8610600" cy="4860925"/>
            <a:chOff x="96" y="864"/>
            <a:chExt cx="5568" cy="311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816" y="864"/>
              <a:ext cx="67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 b="1">
                  <a:ea typeface="ＭＳ 明朝" panose="02020609040205080304" pitchFamily="17" charset="-128"/>
                </a:rPr>
                <a:t>STATIC</a:t>
              </a: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96" y="1248"/>
              <a:ext cx="480" cy="326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Informal Reviews</a:t>
              </a:r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96" y="1680"/>
              <a:ext cx="768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Walkthroughs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528" cy="326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Technical Reviews</a:t>
              </a:r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432" y="1968"/>
              <a:ext cx="576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Inspection</a:t>
              </a: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1584" y="1248"/>
              <a:ext cx="816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Static Analysis</a:t>
              </a: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H="1">
              <a:off x="576" y="105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40" name="Text Box 15"/>
            <p:cNvSpPr txBox="1">
              <a:spLocks noChangeArrowheads="1"/>
            </p:cNvSpPr>
            <p:nvPr/>
          </p:nvSpPr>
          <p:spPr bwMode="auto">
            <a:xfrm>
              <a:off x="3600" y="864"/>
              <a:ext cx="67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 b="1">
                  <a:ea typeface="ＭＳ 明朝" panose="02020609040205080304" pitchFamily="17" charset="-128"/>
                </a:rPr>
                <a:t>DYNAMIC</a:t>
              </a:r>
            </a:p>
          </p:txBody>
        </p:sp>
        <p:sp>
          <p:nvSpPr>
            <p:cNvPr id="48141" name="Text Box 16"/>
            <p:cNvSpPr txBox="1">
              <a:spLocks noChangeArrowheads="1"/>
            </p:cNvSpPr>
            <p:nvPr/>
          </p:nvSpPr>
          <p:spPr bwMode="auto">
            <a:xfrm>
              <a:off x="3120" y="1728"/>
              <a:ext cx="1008" cy="19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Experience-based</a:t>
              </a:r>
            </a:p>
          </p:txBody>
        </p:sp>
        <p:sp>
          <p:nvSpPr>
            <p:cNvPr id="48142" name="Text Box 17"/>
            <p:cNvSpPr txBox="1">
              <a:spLocks noChangeArrowheads="1"/>
            </p:cNvSpPr>
            <p:nvPr/>
          </p:nvSpPr>
          <p:spPr bwMode="auto">
            <a:xfrm>
              <a:off x="4224" y="1248"/>
              <a:ext cx="1056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Specification-based</a:t>
              </a:r>
            </a:p>
          </p:txBody>
        </p:sp>
        <p:sp>
          <p:nvSpPr>
            <p:cNvPr id="48143" name="Text Box 18"/>
            <p:cNvSpPr txBox="1">
              <a:spLocks noChangeArrowheads="1"/>
            </p:cNvSpPr>
            <p:nvPr/>
          </p:nvSpPr>
          <p:spPr bwMode="auto">
            <a:xfrm>
              <a:off x="1728" y="2352"/>
              <a:ext cx="864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Structure-based</a:t>
              </a:r>
            </a:p>
          </p:txBody>
        </p:sp>
        <p:sp>
          <p:nvSpPr>
            <p:cNvPr id="48144" name="Text Box 19"/>
            <p:cNvSpPr txBox="1">
              <a:spLocks noChangeArrowheads="1"/>
            </p:cNvSpPr>
            <p:nvPr/>
          </p:nvSpPr>
          <p:spPr bwMode="auto">
            <a:xfrm>
              <a:off x="2160" y="2832"/>
              <a:ext cx="576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Statement</a:t>
              </a:r>
            </a:p>
          </p:txBody>
        </p:sp>
        <p:sp>
          <p:nvSpPr>
            <p:cNvPr id="48145" name="Text Box 20"/>
            <p:cNvSpPr txBox="1">
              <a:spLocks noChangeArrowheads="1"/>
            </p:cNvSpPr>
            <p:nvPr/>
          </p:nvSpPr>
          <p:spPr bwMode="auto">
            <a:xfrm>
              <a:off x="1728" y="3168"/>
              <a:ext cx="576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Decision</a:t>
              </a:r>
            </a:p>
          </p:txBody>
        </p:sp>
        <p:sp>
          <p:nvSpPr>
            <p:cNvPr id="48146" name="Text Box 21"/>
            <p:cNvSpPr txBox="1">
              <a:spLocks noChangeArrowheads="1"/>
            </p:cNvSpPr>
            <p:nvPr/>
          </p:nvSpPr>
          <p:spPr bwMode="auto">
            <a:xfrm>
              <a:off x="1056" y="3456"/>
              <a:ext cx="528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Condition</a:t>
              </a:r>
            </a:p>
          </p:txBody>
        </p:sp>
        <p:sp>
          <p:nvSpPr>
            <p:cNvPr id="48147" name="Text Box 22"/>
            <p:cNvSpPr txBox="1">
              <a:spLocks noChangeArrowheads="1"/>
            </p:cNvSpPr>
            <p:nvPr/>
          </p:nvSpPr>
          <p:spPr bwMode="auto">
            <a:xfrm>
              <a:off x="192" y="3648"/>
              <a:ext cx="528" cy="3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Multiple Condition</a:t>
              </a:r>
            </a:p>
          </p:txBody>
        </p:sp>
        <p:sp>
          <p:nvSpPr>
            <p:cNvPr id="48148" name="Text Box 23"/>
            <p:cNvSpPr txBox="1">
              <a:spLocks noChangeArrowheads="1"/>
            </p:cNvSpPr>
            <p:nvPr/>
          </p:nvSpPr>
          <p:spPr bwMode="auto">
            <a:xfrm>
              <a:off x="2784" y="2112"/>
              <a:ext cx="528" cy="32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Error Guessing</a:t>
              </a:r>
            </a:p>
          </p:txBody>
        </p:sp>
        <p:sp>
          <p:nvSpPr>
            <p:cNvPr id="48149" name="Text Box 24"/>
            <p:cNvSpPr txBox="1">
              <a:spLocks noChangeArrowheads="1"/>
            </p:cNvSpPr>
            <p:nvPr/>
          </p:nvSpPr>
          <p:spPr bwMode="auto">
            <a:xfrm>
              <a:off x="2976" y="2544"/>
              <a:ext cx="624" cy="32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Exploratory Testing</a:t>
              </a:r>
            </a:p>
          </p:txBody>
        </p:sp>
        <p:sp>
          <p:nvSpPr>
            <p:cNvPr id="48150" name="Text Box 25"/>
            <p:cNvSpPr txBox="1">
              <a:spLocks noChangeArrowheads="1"/>
            </p:cNvSpPr>
            <p:nvPr/>
          </p:nvSpPr>
          <p:spPr bwMode="auto">
            <a:xfrm>
              <a:off x="4992" y="1776"/>
              <a:ext cx="672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Equivalence Partitioning </a:t>
              </a:r>
            </a:p>
          </p:txBody>
        </p:sp>
        <p:sp>
          <p:nvSpPr>
            <p:cNvPr id="48151" name="Text Box 26"/>
            <p:cNvSpPr txBox="1">
              <a:spLocks noChangeArrowheads="1"/>
            </p:cNvSpPr>
            <p:nvPr/>
          </p:nvSpPr>
          <p:spPr bwMode="auto">
            <a:xfrm>
              <a:off x="4608" y="2352"/>
              <a:ext cx="864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Boundary Value Analysis </a:t>
              </a:r>
            </a:p>
          </p:txBody>
        </p:sp>
        <p:sp>
          <p:nvSpPr>
            <p:cNvPr id="48152" name="Text Box 27"/>
            <p:cNvSpPr txBox="1">
              <a:spLocks noChangeArrowheads="1"/>
            </p:cNvSpPr>
            <p:nvPr/>
          </p:nvSpPr>
          <p:spPr bwMode="auto">
            <a:xfrm>
              <a:off x="4176" y="2832"/>
              <a:ext cx="864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Decision Tables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3600" y="3168"/>
              <a:ext cx="864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State Transition 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2784" y="3504"/>
              <a:ext cx="864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Use case testing </a:t>
              </a:r>
            </a:p>
          </p:txBody>
        </p:sp>
        <p:sp>
          <p:nvSpPr>
            <p:cNvPr id="48155" name="Text Box 30"/>
            <p:cNvSpPr txBox="1">
              <a:spLocks noChangeArrowheads="1"/>
            </p:cNvSpPr>
            <p:nvPr/>
          </p:nvSpPr>
          <p:spPr bwMode="auto">
            <a:xfrm>
              <a:off x="1968" y="1680"/>
              <a:ext cx="672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Data Flow</a:t>
              </a:r>
            </a:p>
          </p:txBody>
        </p:sp>
        <p:sp>
          <p:nvSpPr>
            <p:cNvPr id="48156" name="Text Box 31"/>
            <p:cNvSpPr txBox="1">
              <a:spLocks noChangeArrowheads="1"/>
            </p:cNvSpPr>
            <p:nvPr/>
          </p:nvSpPr>
          <p:spPr bwMode="auto">
            <a:xfrm>
              <a:off x="1248" y="1968"/>
              <a:ext cx="768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Control Flow</a:t>
              </a:r>
            </a:p>
          </p:txBody>
        </p:sp>
        <p:sp>
          <p:nvSpPr>
            <p:cNvPr id="48157" name="Line 32"/>
            <p:cNvSpPr>
              <a:spLocks noChangeShapeType="1"/>
            </p:cNvSpPr>
            <p:nvPr/>
          </p:nvSpPr>
          <p:spPr bwMode="auto">
            <a:xfrm flipH="1">
              <a:off x="672" y="1056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58" name="Line 33"/>
            <p:cNvSpPr>
              <a:spLocks noChangeShapeType="1"/>
            </p:cNvSpPr>
            <p:nvPr/>
          </p:nvSpPr>
          <p:spPr bwMode="auto">
            <a:xfrm flipH="1">
              <a:off x="912" y="1056"/>
              <a:ext cx="24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59" name="Line 34"/>
            <p:cNvSpPr>
              <a:spLocks noChangeShapeType="1"/>
            </p:cNvSpPr>
            <p:nvPr/>
          </p:nvSpPr>
          <p:spPr bwMode="auto">
            <a:xfrm>
              <a:off x="1152" y="10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0" name="Line 35"/>
            <p:cNvSpPr>
              <a:spLocks noChangeShapeType="1"/>
            </p:cNvSpPr>
            <p:nvPr/>
          </p:nvSpPr>
          <p:spPr bwMode="auto">
            <a:xfrm>
              <a:off x="1152" y="105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1" name="Line 36"/>
            <p:cNvSpPr>
              <a:spLocks noChangeShapeType="1"/>
            </p:cNvSpPr>
            <p:nvPr/>
          </p:nvSpPr>
          <p:spPr bwMode="auto">
            <a:xfrm>
              <a:off x="1968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2" name="Line 37"/>
            <p:cNvSpPr>
              <a:spLocks noChangeShapeType="1"/>
            </p:cNvSpPr>
            <p:nvPr/>
          </p:nvSpPr>
          <p:spPr bwMode="auto">
            <a:xfrm flipH="1">
              <a:off x="1632" y="144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3" name="Line 38"/>
            <p:cNvSpPr>
              <a:spLocks noChangeShapeType="1"/>
            </p:cNvSpPr>
            <p:nvPr/>
          </p:nvSpPr>
          <p:spPr bwMode="auto">
            <a:xfrm flipH="1">
              <a:off x="480" y="2544"/>
              <a:ext cx="163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4" name="Line 39"/>
            <p:cNvSpPr>
              <a:spLocks noChangeShapeType="1"/>
            </p:cNvSpPr>
            <p:nvPr/>
          </p:nvSpPr>
          <p:spPr bwMode="auto">
            <a:xfrm flipH="1">
              <a:off x="1248" y="2544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5" name="Line 40"/>
            <p:cNvSpPr>
              <a:spLocks noChangeShapeType="1"/>
            </p:cNvSpPr>
            <p:nvPr/>
          </p:nvSpPr>
          <p:spPr bwMode="auto">
            <a:xfrm flipH="1">
              <a:off x="1920" y="2544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6" name="Line 41"/>
            <p:cNvSpPr>
              <a:spLocks noChangeShapeType="1"/>
            </p:cNvSpPr>
            <p:nvPr/>
          </p:nvSpPr>
          <p:spPr bwMode="auto">
            <a:xfrm>
              <a:off x="2112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7" name="Line 42"/>
            <p:cNvSpPr>
              <a:spLocks noChangeShapeType="1"/>
            </p:cNvSpPr>
            <p:nvPr/>
          </p:nvSpPr>
          <p:spPr bwMode="auto">
            <a:xfrm flipH="1">
              <a:off x="2208" y="1056"/>
              <a:ext cx="168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8" name="Line 43"/>
            <p:cNvSpPr>
              <a:spLocks noChangeShapeType="1"/>
            </p:cNvSpPr>
            <p:nvPr/>
          </p:nvSpPr>
          <p:spPr bwMode="auto">
            <a:xfrm flipH="1">
              <a:off x="3264" y="1440"/>
              <a:ext cx="144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9" name="Line 44"/>
            <p:cNvSpPr>
              <a:spLocks noChangeShapeType="1"/>
            </p:cNvSpPr>
            <p:nvPr/>
          </p:nvSpPr>
          <p:spPr bwMode="auto">
            <a:xfrm flipH="1">
              <a:off x="3840" y="1440"/>
              <a:ext cx="864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0" name="Line 45"/>
            <p:cNvSpPr>
              <a:spLocks noChangeShapeType="1"/>
            </p:cNvSpPr>
            <p:nvPr/>
          </p:nvSpPr>
          <p:spPr bwMode="auto">
            <a:xfrm flipH="1">
              <a:off x="4416" y="1440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1" name="Line 46"/>
            <p:cNvSpPr>
              <a:spLocks noChangeShapeType="1"/>
            </p:cNvSpPr>
            <p:nvPr/>
          </p:nvSpPr>
          <p:spPr bwMode="auto">
            <a:xfrm>
              <a:off x="4704" y="1440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2" name="Line 47"/>
            <p:cNvSpPr>
              <a:spLocks noChangeShapeType="1"/>
            </p:cNvSpPr>
            <p:nvPr/>
          </p:nvSpPr>
          <p:spPr bwMode="auto">
            <a:xfrm>
              <a:off x="4704" y="1440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3" name="Line 48"/>
            <p:cNvSpPr>
              <a:spLocks noChangeShapeType="1"/>
            </p:cNvSpPr>
            <p:nvPr/>
          </p:nvSpPr>
          <p:spPr bwMode="auto">
            <a:xfrm>
              <a:off x="3888" y="105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4" name="Line 49"/>
            <p:cNvSpPr>
              <a:spLocks noChangeShapeType="1"/>
            </p:cNvSpPr>
            <p:nvPr/>
          </p:nvSpPr>
          <p:spPr bwMode="auto">
            <a:xfrm flipH="1">
              <a:off x="3600" y="1056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5" name="Line 50"/>
            <p:cNvSpPr>
              <a:spLocks noChangeShapeType="1"/>
            </p:cNvSpPr>
            <p:nvPr/>
          </p:nvSpPr>
          <p:spPr bwMode="auto">
            <a:xfrm flipH="1">
              <a:off x="3312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6" name="Line 51"/>
            <p:cNvSpPr>
              <a:spLocks noChangeShapeType="1"/>
            </p:cNvSpPr>
            <p:nvPr/>
          </p:nvSpPr>
          <p:spPr bwMode="auto">
            <a:xfrm flipH="1">
              <a:off x="3408" y="1920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White Box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24800" cy="50212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White Box Testing: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Structural or structure-based techniques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Base on an analysis of the structure of the component or system.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4915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EF862F-04C7-41FF-8023-9E3781BEAE9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ja-JP" sz="14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429000"/>
            <a:ext cx="6934200" cy="2590800"/>
            <a:chOff x="720" y="2400"/>
            <a:chExt cx="4368" cy="1392"/>
          </a:xfrm>
        </p:grpSpPr>
        <p:sp>
          <p:nvSpPr>
            <p:cNvPr id="49158" name="AutoShape 5"/>
            <p:cNvSpPr>
              <a:spLocks noChangeArrowheads="1"/>
            </p:cNvSpPr>
            <p:nvPr/>
          </p:nvSpPr>
          <p:spPr bwMode="auto">
            <a:xfrm>
              <a:off x="720" y="3408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59" name="AutoShape 6"/>
            <p:cNvSpPr>
              <a:spLocks noChangeArrowheads="1"/>
            </p:cNvSpPr>
            <p:nvPr/>
          </p:nvSpPr>
          <p:spPr bwMode="auto">
            <a:xfrm>
              <a:off x="3120" y="2832"/>
              <a:ext cx="1056" cy="240"/>
            </a:xfrm>
            <a:prstGeom prst="rightArrow">
              <a:avLst>
                <a:gd name="adj1" fmla="val 50000"/>
                <a:gd name="adj2" fmla="val 11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1008" y="36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Y</a:t>
              </a:r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4176" y="2832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/>
                <a:t>Z = X + Y</a:t>
              </a:r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1872" y="2448"/>
              <a:ext cx="1104" cy="1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600" b="1">
                <a:solidFill>
                  <a:srgbClr val="8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9163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7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public int (x, y)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int sum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sum = x + 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return sum;}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0"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49164" name="AutoShape 11"/>
            <p:cNvSpPr>
              <a:spLocks noChangeArrowheads="1"/>
            </p:cNvSpPr>
            <p:nvPr/>
          </p:nvSpPr>
          <p:spPr bwMode="auto">
            <a:xfrm>
              <a:off x="720" y="2592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5" name="Rectangle 12"/>
            <p:cNvSpPr>
              <a:spLocks noChangeArrowheads="1"/>
            </p:cNvSpPr>
            <p:nvPr/>
          </p:nvSpPr>
          <p:spPr bwMode="auto">
            <a:xfrm>
              <a:off x="960" y="24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Black Box Testing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76350"/>
            <a:ext cx="7924800" cy="50212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Black Box Testing: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Specification-based techniques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Base on an analysis of the test basis documentation without reference to its internal structure.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018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559187-DCF2-481F-AF5B-285D5C07D6D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ja-JP" sz="1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84275" y="3344863"/>
            <a:ext cx="6705600" cy="2209800"/>
            <a:chOff x="960" y="2400"/>
            <a:chExt cx="4224" cy="1392"/>
          </a:xfrm>
        </p:grpSpPr>
        <p:sp>
          <p:nvSpPr>
            <p:cNvPr id="50182" name="AutoShape 5"/>
            <p:cNvSpPr>
              <a:spLocks noChangeArrowheads="1"/>
            </p:cNvSpPr>
            <p:nvPr/>
          </p:nvSpPr>
          <p:spPr bwMode="auto">
            <a:xfrm>
              <a:off x="960" y="3235"/>
              <a:ext cx="1230" cy="279"/>
            </a:xfrm>
            <a:prstGeom prst="rightArrow">
              <a:avLst>
                <a:gd name="adj1" fmla="val 50000"/>
                <a:gd name="adj2" fmla="val 11021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3" name="AutoShape 6"/>
            <p:cNvSpPr>
              <a:spLocks noChangeArrowheads="1"/>
            </p:cNvSpPr>
            <p:nvPr/>
          </p:nvSpPr>
          <p:spPr bwMode="auto">
            <a:xfrm>
              <a:off x="3526" y="2883"/>
              <a:ext cx="1177" cy="348"/>
            </a:xfrm>
            <a:prstGeom prst="rightArrow">
              <a:avLst>
                <a:gd name="adj1" fmla="val 50000"/>
                <a:gd name="adj2" fmla="val 8455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4" name="AutoShape 7"/>
            <p:cNvSpPr>
              <a:spLocks noChangeArrowheads="1"/>
            </p:cNvSpPr>
            <p:nvPr/>
          </p:nvSpPr>
          <p:spPr bwMode="auto">
            <a:xfrm>
              <a:off x="960" y="2678"/>
              <a:ext cx="1230" cy="279"/>
            </a:xfrm>
            <a:prstGeom prst="rightArrow">
              <a:avLst>
                <a:gd name="adj1" fmla="val 50000"/>
                <a:gd name="adj2" fmla="val 11021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5" name="Rectangle 8"/>
            <p:cNvSpPr>
              <a:spLocks noChangeArrowheads="1"/>
            </p:cNvSpPr>
            <p:nvPr/>
          </p:nvSpPr>
          <p:spPr bwMode="auto">
            <a:xfrm>
              <a:off x="1281" y="3514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2</a:t>
              </a:r>
            </a:p>
          </p:txBody>
        </p:sp>
        <p:sp>
          <p:nvSpPr>
            <p:cNvPr id="50186" name="Rectangle 9"/>
            <p:cNvSpPr>
              <a:spLocks noChangeArrowheads="1"/>
            </p:cNvSpPr>
            <p:nvPr/>
          </p:nvSpPr>
          <p:spPr bwMode="auto">
            <a:xfrm>
              <a:off x="1281" y="2400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5</a:t>
              </a:r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4756" y="2898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3600" b="1">
                  <a:latin typeface="VNI-Swiss-Condense" pitchFamily="2" charset="0"/>
                </a:rPr>
                <a:t>7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97" y="2678"/>
              <a:ext cx="1069" cy="975"/>
            </a:xfrm>
            <a:prstGeom prst="rect">
              <a:avLst/>
            </a:prstGeom>
            <a:gradFill rotWithShape="1">
              <a:gsLst>
                <a:gs pos="0">
                  <a:srgbClr val="333300"/>
                </a:gs>
                <a:gs pos="50000">
                  <a:srgbClr val="333300">
                    <a:gamma/>
                    <a:tint val="69020"/>
                    <a:invGamma/>
                  </a:srgbClr>
                </a:gs>
                <a:gs pos="100000">
                  <a:srgbClr val="333300"/>
                </a:gs>
              </a:gsLst>
              <a:lin ang="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00"/>
              </a:extrusionClr>
            </a:sp3d>
          </p:spPr>
          <p:txBody>
            <a:bodyPr wrap="none" lIns="92075" tIns="46038" rIns="92075" bIns="46038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4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r>
              <a:rPr lang="en-US" altLang="ja-JP" sz="2400" smtClean="0">
                <a:ea typeface="ＭＳ Ｐゴシック" panose="020B0600070205080204" pitchFamily="50" charset="-128"/>
              </a:rPr>
              <a:t/>
            </a:r>
            <a:br>
              <a:rPr lang="en-US" altLang="ja-JP" sz="2400" smtClean="0">
                <a:ea typeface="ＭＳ Ｐゴシック" panose="020B0600070205080204" pitchFamily="50" charset="-128"/>
              </a:rPr>
            </a:br>
            <a:r>
              <a:rPr lang="en-US" altLang="en-US" smtClean="0"/>
              <a:t>Experience Testing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24800" cy="5021263"/>
          </a:xfrm>
        </p:spPr>
        <p:txBody>
          <a:bodyPr/>
          <a:lstStyle/>
          <a:p>
            <a:pPr eaLnBrk="1" hangingPunct="1"/>
            <a:r>
              <a:rPr altLang="en-US" smtClean="0"/>
              <a:t>Experience Testing:</a:t>
            </a:r>
          </a:p>
          <a:p>
            <a:pPr lvl="1" eaLnBrk="1" hangingPunct="1"/>
            <a:r>
              <a:rPr lang="en-GB" altLang="en-US" smtClean="0"/>
              <a:t>Tests are derived from the </a:t>
            </a:r>
            <a:r>
              <a:rPr lang="en-GB" altLang="en-US" b="1" smtClean="0"/>
              <a:t>tester’s skill </a:t>
            </a:r>
            <a:r>
              <a:rPr lang="en-GB" altLang="en-US" smtClean="0"/>
              <a:t>and </a:t>
            </a:r>
            <a:r>
              <a:rPr lang="en-GB" altLang="en-US" b="1" smtClean="0"/>
              <a:t>intuition</a:t>
            </a:r>
            <a:r>
              <a:rPr lang="en-GB" altLang="en-US" smtClean="0"/>
              <a:t> and their </a:t>
            </a:r>
            <a:r>
              <a:rPr lang="en-GB" altLang="en-US" b="1" smtClean="0"/>
              <a:t>experience</a:t>
            </a:r>
            <a:r>
              <a:rPr lang="en-GB" altLang="en-US" smtClean="0"/>
              <a:t> with similar applications and technologies</a:t>
            </a:r>
          </a:p>
          <a:p>
            <a:pPr lvl="1" eaLnBrk="1" hangingPunct="1"/>
            <a:r>
              <a:rPr lang="en-GB" altLang="en-US" smtClean="0"/>
              <a:t>Effectiveness of this technique depended on the testers’ experience</a:t>
            </a:r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4D7186-202E-48C3-80DA-1A48F4BC16B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ja-JP" sz="1400"/>
          </a:p>
        </p:txBody>
      </p:sp>
      <p:pic>
        <p:nvPicPr>
          <p:cNvPr id="51205" name="Picture 3" descr="cm-dave-lyon-configuration-manage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19463"/>
            <a:ext cx="342265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Plan</a:t>
            </a:r>
            <a:endParaRPr lang="en-US" altLang="ja-JP" sz="3200" smtClean="0">
              <a:ea typeface="ＭＳ Ｐゴシック" panose="020B0600070205080204" pitchFamily="50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077200" cy="5105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Plan to define: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Scope of test: levels and types of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Risks may affect testing: </a:t>
            </a:r>
            <a:r>
              <a:rPr sz="2000" smtClean="0">
                <a:ea typeface="ＭＳ Ｐゴシック" panose="020B0600070205080204" pitchFamily="50" charset="-128"/>
              </a:rPr>
              <a:t>quantify the loss of the risk</a:t>
            </a:r>
            <a:r>
              <a:rPr smtClean="0">
                <a:ea typeface="ＭＳ Ｐゴシック" panose="020B0600070205080204" pitchFamily="50" charset="-128"/>
              </a:rPr>
              <a:t> 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Training needs for testers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Requirements to test: what will be tested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Testing strategy: how will the test be performed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Completion criteria (Pass/Fail)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Tools to be used for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Testing environment and testing resource assignment </a:t>
            </a:r>
            <a:r>
              <a:rPr sz="2000" smtClean="0">
                <a:ea typeface="ＭＳ Ｐゴシック" panose="020B0600070205080204" pitchFamily="50" charset="-128"/>
              </a:rPr>
              <a:t>(Responsibilities of testers)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Milestone: schedule of testing activities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E7B95-826E-4D4C-811C-237B9F9B3B5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ja-JP" sz="1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Plan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Plan to define: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deliverables: outputs of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Decide test metrics &amp; manage through metrics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Criteria to stop testing: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Not good Unit Test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Low quality of code,…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Meet requested Test coverage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All Test cases are tested and passed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06C53B-3C71-423F-AD1E-37D955CAF042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ja-JP" sz="1400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76513"/>
            <a:ext cx="25146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53400" cy="5132388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Specifications: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Basic flow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Alternative flow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Design: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All test cases should be traceable to requirements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Design framework and rules for test cases (large/average items)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Plan number of test cases for normal, abnormal &amp; boundary data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Assign testers for module/function/large items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23A96-8DEE-4462-B5D3-566809D571A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Design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Structure/Framework for Test cases (TC):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Modules or functions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Large items 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GUI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Functional cases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Non-functional cases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Number of TC: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Total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each module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each type: GUI/Function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normal/abnormal/boundary cases 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D72856-1AF9-4E67-9342-30FB8082B94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Case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066800"/>
            <a:ext cx="8677275" cy="5486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a test case?</a:t>
            </a:r>
          </a:p>
          <a:p>
            <a:pPr marL="400050" lvl="1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A test case consists of a set of input values, execution preconditions, expected results and execution post-conditions, developed to cover certain test condition(s).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case Sample:</a:t>
            </a: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case management tools: </a:t>
            </a:r>
            <a:r>
              <a:rPr sz="2400" smtClean="0">
                <a:ea typeface="ＭＳ Ｐゴシック" panose="020B0600070205080204" pitchFamily="50" charset="-128"/>
              </a:rPr>
              <a:t>Test Link, Mercury,…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sz="2200" smtClean="0">
              <a:ea typeface="ＭＳ Ｐゴシック" panose="020B0600070205080204" pitchFamily="50" charset="-128"/>
            </a:endParaRP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FEBD7-2665-45E9-A942-B64CA584FE2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ja-JP" sz="140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76600"/>
            <a:ext cx="8588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Case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How is a good test case: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Should be accurate and tests what it is intended to test.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No unnecessary steps should be included in it.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reasonable and reusable.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closed to requirements.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compliant to regulations.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independent i.e. You should be able to execute it in any order without any dependency on other test cases.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simple and clear, any tester should be able to understand it by reading once.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Cover all of cases that can occur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3E6565-8DCB-452F-9E96-DC38834D5B3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Definition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Process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Levels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Types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Techniques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Documents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Defect Concepts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Measurements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Tester Attitudes and Skills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A781EE-DB11-45ED-A730-25BE40A2A3BC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763000" cy="53340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defect?</a:t>
            </a:r>
          </a:p>
          <a:p>
            <a:pPr marL="400050" lvl="1" indent="0" eaLnBrk="1" hangingPunct="1">
              <a:buFontTx/>
              <a:buNone/>
            </a:pPr>
            <a:r>
              <a:rPr sz="2000" smtClean="0">
                <a:ea typeface="ＭＳ Ｐゴシック" panose="020B0600070205080204" pitchFamily="50" charset="-128"/>
              </a:rPr>
              <a:t>A defect is any error found by testing and reviewing activities (all errors found by internal reviewer, external reviewer and customer).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Where defects come from?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Products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SRS, DD, Source code, Test cases, etc.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Quality Control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Review, Test, Audit, Inspection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Processes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Requirements, Design, Coding, Test, etc.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Other sources: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Change requests, misunderstanding, carelessness, planning, etc.</a:t>
            </a: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892DB-046B-49BB-BF1D-248D8975A71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ja-JP" sz="1400"/>
          </a:p>
        </p:txBody>
      </p:sp>
      <p:pic>
        <p:nvPicPr>
          <p:cNvPr id="583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Cost of defects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3D7126-B52B-4D6D-AB59-FF35D207B3E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ja-JP" sz="1400"/>
          </a:p>
        </p:txBody>
      </p:sp>
      <p:pic>
        <p:nvPicPr>
          <p:cNvPr id="59396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143000"/>
            <a:ext cx="79121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14400" y="1219200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561975" y="76200"/>
            <a:ext cx="83820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Defect Life Cycle</a:t>
            </a:r>
            <a:endParaRPr lang="en-US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394954-F820-4942-B79E-8751369DD38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ja-JP" sz="1400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38250"/>
            <a:ext cx="5438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85775" y="10668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Main items in a defect: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title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Component/Function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description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Step to reproduce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Actual result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Expected result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Screen shot if any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Priority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Severity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Test case ID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type</a:t>
            </a: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058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Defect Content</a:t>
            </a:r>
            <a:endParaRPr lang="en-US" altLang="en-US" smtClean="0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75F169-22DD-4E1F-9410-DFC31E93A81D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04800" y="11430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status: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Opened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Assigned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Fixed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Deferred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Re-opened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Closed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Reject (works as per Requirements, wont fix, works for me) </a:t>
            </a: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058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Defect Content</a:t>
            </a:r>
            <a:endParaRPr lang="en-US" altLang="en-US" smtClean="0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B775E8-8546-45E4-B5E6-42D2E44CB0E4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90525" y="11430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anose="020B0600070205080204" pitchFamily="50" charset="-128"/>
              </a:rPr>
              <a:t>How to write a good defect report:</a:t>
            </a:r>
          </a:p>
          <a:p>
            <a:pPr lvl="1"/>
            <a:r>
              <a:rPr lang="en-US" altLang="en-US"/>
              <a:t>General outline of a bug report:</a:t>
            </a:r>
          </a:p>
          <a:p>
            <a:pPr lvl="2">
              <a:buFontTx/>
              <a:buAutoNum type="arabicPeriod"/>
            </a:pPr>
            <a:r>
              <a:rPr lang="en-US" altLang="en-US"/>
              <a:t>Summary/Title</a:t>
            </a:r>
          </a:p>
          <a:p>
            <a:pPr lvl="2">
              <a:buFontTx/>
              <a:buAutoNum type="arabicPeriod"/>
            </a:pPr>
            <a:r>
              <a:rPr lang="en-US" altLang="en-US"/>
              <a:t>Component/Function Name</a:t>
            </a:r>
          </a:p>
          <a:p>
            <a:pPr lvl="2">
              <a:buFontTx/>
              <a:buAutoNum type="arabicPeriod"/>
            </a:pPr>
            <a:r>
              <a:rPr lang="en-US" altLang="en-US"/>
              <a:t>OS </a:t>
            </a:r>
            <a:r>
              <a:rPr lang="en-US" altLang="en-US" i="1"/>
              <a:t>(optional)</a:t>
            </a:r>
          </a:p>
          <a:p>
            <a:pPr lvl="2">
              <a:buFontTx/>
              <a:buAutoNum type="arabicPeriod"/>
            </a:pPr>
            <a:r>
              <a:rPr lang="en-US" altLang="en-US"/>
              <a:t>Description</a:t>
            </a:r>
          </a:p>
          <a:p>
            <a:pPr lvl="2">
              <a:buFontTx/>
              <a:buAutoNum type="arabicPeriod"/>
            </a:pPr>
            <a:r>
              <a:rPr lang="en-US" altLang="en-US"/>
              <a:t>Steps to Reproduce</a:t>
            </a:r>
          </a:p>
          <a:p>
            <a:pPr lvl="2">
              <a:buFontTx/>
              <a:buAutoNum type="arabicPeriod"/>
            </a:pPr>
            <a:r>
              <a:rPr lang="en-US" altLang="en-US"/>
              <a:t>Actual Results</a:t>
            </a:r>
          </a:p>
          <a:p>
            <a:pPr lvl="2">
              <a:buFontTx/>
              <a:buAutoNum type="arabicPeriod"/>
            </a:pPr>
            <a:r>
              <a:rPr lang="en-US" altLang="en-US"/>
              <a:t>Expected Results</a:t>
            </a:r>
          </a:p>
          <a:p>
            <a:pPr lvl="2">
              <a:buFontTx/>
              <a:buAutoNum type="arabicPeriod"/>
            </a:pPr>
            <a:r>
              <a:rPr lang="en-US" altLang="en-US"/>
              <a:t>Attachments OS </a:t>
            </a:r>
            <a:r>
              <a:rPr lang="en-US" altLang="en-US" i="1"/>
              <a:t>(optional)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summary: </a:t>
            </a:r>
            <a:r>
              <a:rPr lang="en-US" altLang="en-US" b="1"/>
              <a:t>Problem + Action + Location</a:t>
            </a:r>
            <a:endParaRPr lang="en-US" altLang="en-US"/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management tools: Bugzilla, Mercury,…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19125" y="152400"/>
            <a:ext cx="83058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endParaRPr lang="en-US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C1513-5FE4-4E00-959A-B3E2B1CB0A1E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8. Test Measurements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Test Measurements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05800" cy="51816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Measurements: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Defects: </a:t>
            </a:r>
            <a:r>
              <a:rPr sz="2000" smtClean="0">
                <a:ea typeface="ＭＳ Ｐゴシック" panose="020B0600070205080204" pitchFamily="50" charset="-128"/>
              </a:rPr>
              <a:t>number, severity, type of defects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effort: </a:t>
            </a:r>
            <a:r>
              <a:rPr sz="2000" smtClean="0">
                <a:ea typeface="ＭＳ Ｐゴシック" panose="020B0600070205080204" pitchFamily="50" charset="-128"/>
              </a:rPr>
              <a:t>time spend for testing activities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coverage: </a:t>
            </a:r>
            <a:r>
              <a:rPr sz="2000" smtClean="0">
                <a:ea typeface="ＭＳ Ｐゴシック" panose="020B0600070205080204" pitchFamily="50" charset="-128"/>
              </a:rPr>
              <a:t>number of executed test cases/ Total number of TCs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successful coverage: </a:t>
            </a:r>
            <a:r>
              <a:rPr sz="2000" smtClean="0">
                <a:ea typeface="ＭＳ Ｐゴシック" panose="020B0600070205080204" pitchFamily="50" charset="-128"/>
              </a:rPr>
              <a:t>number of test cases executed pass/total number of test cases</a:t>
            </a:r>
            <a:endParaRPr smtClean="0">
              <a:ea typeface="ＭＳ Ｐゴシック" panose="020B0600070205080204" pitchFamily="50" charset="-128"/>
            </a:endParaRPr>
          </a:p>
          <a:p>
            <a:pPr lvl="2" eaLnBrk="1" hangingPunct="1"/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4C001B-F6D4-41B1-A5DB-644ADE8C686B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9. </a:t>
            </a:r>
            <a:r>
              <a:rPr lang="en-US" altLang="en-US" smtClean="0"/>
              <a:t>Tester Attitudes and Skills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BA3871-5FCE-4F55-BB70-4013DA40A73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ja-JP" sz="1400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695325" y="1295400"/>
            <a:ext cx="7991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b="1"/>
              <a:t>Attitudes: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Careful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Patient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In details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Ethic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663575" y="3505200"/>
            <a:ext cx="7620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b="1"/>
              <a:t>Skills: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Communication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Reading Comprehension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Problem Solving 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Documentation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Self-organization</a:t>
            </a:r>
          </a:p>
        </p:txBody>
      </p:sp>
      <p:pic>
        <p:nvPicPr>
          <p:cNvPr id="6554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07645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Recommendation for Testers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A05BA7-6DDF-4468-92EE-84A5E3034A1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ja-JP" sz="1400"/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2933700" y="2243138"/>
            <a:ext cx="62103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Improve your foreign language skills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Self study software testing techniques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Improve the five skills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Attend software testing class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Take testing certificates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en-US" sz="18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en-US" sz="1800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81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Question - Answer</a:t>
            </a:r>
          </a:p>
          <a:p>
            <a:pPr algn="ctr" eaLnBrk="1" hangingPunct="1"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38F80D-FC09-4C8C-82E4-A9222618DF97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ja-JP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66"/>
                </a:solidFill>
              </a:rPr>
              <a:t>1. Test Definition</a:t>
            </a:r>
            <a:br>
              <a:rPr lang="en-US" altLang="en-US" smtClean="0">
                <a:solidFill>
                  <a:srgbClr val="FF0066"/>
                </a:solidFill>
              </a:rPr>
            </a:br>
            <a:r>
              <a:rPr lang="en-US" altLang="en-US" smtClean="0">
                <a:solidFill>
                  <a:srgbClr val="FF0066"/>
                </a:solidFill>
              </a:rPr>
              <a:t>What is Testing 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47675" y="1219200"/>
            <a:ext cx="8229600" cy="52578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Testing ?</a:t>
            </a:r>
          </a:p>
          <a:p>
            <a:pPr marL="400050" lvl="1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The process of exercising or evaluating a system or system component by manual or automated means to verify that it satisfies specified requirements - (IEEE 83a)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Objectives:</a:t>
            </a:r>
          </a:p>
          <a:p>
            <a:pPr marL="400050" lvl="1" indent="0" eaLnBrk="1" hangingPunct="1"/>
            <a:r>
              <a:rPr i="1" smtClean="0">
                <a:ea typeface="ＭＳ Ｐゴシック" panose="020B0600070205080204" pitchFamily="50" charset="-128"/>
              </a:rPr>
              <a:t> Primary:</a:t>
            </a:r>
            <a:r>
              <a:rPr smtClean="0">
                <a:ea typeface="ＭＳ Ｐゴシック" panose="020B0600070205080204" pitchFamily="50" charset="-128"/>
              </a:rPr>
              <a:t> Execute a program with the intent of finding defects to:</a:t>
            </a:r>
          </a:p>
          <a:p>
            <a:pPr lvl="2" eaLnBrk="1" hangingPunct="1"/>
            <a:r>
              <a:rPr sz="2400" smtClean="0">
                <a:ea typeface="ＭＳ Ｐゴシック" panose="020B0600070205080204" pitchFamily="50" charset="-128"/>
              </a:rPr>
              <a:t>Determine whether system meets specifications</a:t>
            </a:r>
          </a:p>
          <a:p>
            <a:pPr lvl="2" eaLnBrk="1" hangingPunct="1"/>
            <a:r>
              <a:rPr sz="2400" smtClean="0">
                <a:ea typeface="ＭＳ Ｐゴシック" panose="020B0600070205080204" pitchFamily="50" charset="-128"/>
              </a:rPr>
              <a:t>Determine whether system meets user’s needs</a:t>
            </a:r>
          </a:p>
          <a:p>
            <a:pPr marL="400050" lvl="1" indent="0" eaLnBrk="1" hangingPunct="1"/>
            <a:r>
              <a:rPr i="1" smtClean="0">
                <a:ea typeface="ＭＳ Ｐゴシック" panose="020B0600070205080204" pitchFamily="50" charset="-128"/>
              </a:rPr>
              <a:t> Secondary:</a:t>
            </a:r>
            <a:r>
              <a:rPr smtClean="0">
                <a:ea typeface="ＭＳ Ｐゴシック" panose="020B0600070205080204" pitchFamily="50" charset="-128"/>
              </a:rPr>
              <a:t> gain confidence about the level of quality, providing information, continuous improve test process</a:t>
            </a:r>
          </a:p>
          <a:p>
            <a:pPr marL="400050" lvl="1" indent="0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1748" name="Slide Number Placeholder 6"/>
          <p:cNvSpPr txBox="1">
            <a:spLocks/>
          </p:cNvSpPr>
          <p:nvPr/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9A2D5AB-D758-402F-982B-92983766BFAE}" type="slidenum">
              <a:rPr kumimoji="0" lang="en-US" altLang="ja-JP" sz="14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Reference: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http://istqbexamcertification.com/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http://istqb.org/</a:t>
            </a: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(Syllabus Foundation Level)</a:t>
            </a:r>
            <a:endParaRPr kumimoji="0" lang="en-US" altLang="en-US" sz="32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5"/>
              </a:rPr>
              <a:t>http://www.qatutorial.com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6"/>
              </a:rPr>
              <a:t>http://www.softwaretestingmentor.com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B59F34-2944-41B8-A624-C5A3E62B866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ja-JP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22238" y="1276350"/>
            <a:ext cx="8890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en-US"/>
              <a:t>6 phases in every SDLC:</a:t>
            </a:r>
          </a:p>
          <a:p>
            <a:pPr eaLnBrk="1" hangingPunct="1"/>
            <a:endParaRPr kumimoji="0" lang="en-US" altLang="en-US"/>
          </a:p>
          <a:p>
            <a:pPr eaLnBrk="1" hangingPunct="1"/>
            <a:endParaRPr kumimoji="0" lang="en-US" altLang="en-US"/>
          </a:p>
          <a:p>
            <a:pPr eaLnBrk="1" hangingPunct="1">
              <a:buFontTx/>
              <a:buNone/>
            </a:pPr>
            <a:endParaRPr kumimoji="0" lang="en-US" altLang="en-US"/>
          </a:p>
          <a:p>
            <a:pPr eaLnBrk="1" hangingPunct="1"/>
            <a:endParaRPr kumimoji="0" lang="en-US" altLang="en-US"/>
          </a:p>
          <a:p>
            <a:pPr eaLnBrk="1" hangingPunct="1"/>
            <a:endParaRPr kumimoji="0" lang="en-US" altLang="en-US" sz="2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GB" altLang="en-US" smtClean="0">
                <a:ea typeface="ＭＳ Ｐゴシック" panose="020B0600070205080204" pitchFamily="50" charset="-128"/>
              </a:rPr>
              <a:t>Testing within a life cycle model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20487" name="Rectangle 39"/>
          <p:cNvSpPr>
            <a:spLocks noChangeArrowheads="1"/>
          </p:cNvSpPr>
          <p:nvPr/>
        </p:nvSpPr>
        <p:spPr bwMode="auto">
          <a:xfrm>
            <a:off x="1004888" y="3675063"/>
            <a:ext cx="865187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88" name="Text Box 38"/>
          <p:cNvSpPr txBox="1">
            <a:spLocks noChangeArrowheads="1"/>
          </p:cNvSpPr>
          <p:nvPr/>
        </p:nvSpPr>
        <p:spPr bwMode="auto">
          <a:xfrm>
            <a:off x="1028700" y="3846513"/>
            <a:ext cx="81597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Design</a:t>
            </a:r>
          </a:p>
        </p:txBody>
      </p:sp>
      <p:sp>
        <p:nvSpPr>
          <p:cNvPr id="20489" name="Rectangle 40"/>
          <p:cNvSpPr>
            <a:spLocks noChangeArrowheads="1"/>
          </p:cNvSpPr>
          <p:nvPr/>
        </p:nvSpPr>
        <p:spPr bwMode="auto">
          <a:xfrm>
            <a:off x="2725738" y="3690938"/>
            <a:ext cx="172085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75" name="Rectangle 42"/>
          <p:cNvSpPr>
            <a:spLocks noChangeArrowheads="1"/>
          </p:cNvSpPr>
          <p:nvPr/>
        </p:nvSpPr>
        <p:spPr bwMode="auto">
          <a:xfrm>
            <a:off x="5480050" y="3675063"/>
            <a:ext cx="1758950" cy="7112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92" name="Text Box 43"/>
          <p:cNvSpPr txBox="1">
            <a:spLocks noChangeArrowheads="1"/>
          </p:cNvSpPr>
          <p:nvPr/>
        </p:nvSpPr>
        <p:spPr bwMode="auto">
          <a:xfrm>
            <a:off x="5638800" y="3789363"/>
            <a:ext cx="144780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Testing</a:t>
            </a:r>
          </a:p>
        </p:txBody>
      </p:sp>
      <p:sp>
        <p:nvSpPr>
          <p:cNvPr id="20493" name="Rectangle 44"/>
          <p:cNvSpPr>
            <a:spLocks noChangeArrowheads="1"/>
          </p:cNvSpPr>
          <p:nvPr/>
        </p:nvSpPr>
        <p:spPr bwMode="auto">
          <a:xfrm>
            <a:off x="6357938" y="5053013"/>
            <a:ext cx="1457325" cy="72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78" name="Text Box 45"/>
          <p:cNvSpPr txBox="1">
            <a:spLocks noChangeArrowheads="1"/>
          </p:cNvSpPr>
          <p:nvPr/>
        </p:nvSpPr>
        <p:spPr bwMode="auto">
          <a:xfrm>
            <a:off x="6362700" y="5230813"/>
            <a:ext cx="1457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Deployment</a:t>
            </a:r>
          </a:p>
        </p:txBody>
      </p:sp>
      <p:sp>
        <p:nvSpPr>
          <p:cNvPr id="20495" name="Rectangle 48"/>
          <p:cNvSpPr>
            <a:spLocks noChangeArrowheads="1"/>
          </p:cNvSpPr>
          <p:nvPr/>
        </p:nvSpPr>
        <p:spPr bwMode="auto">
          <a:xfrm>
            <a:off x="4038600" y="5065713"/>
            <a:ext cx="16002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96" name="Text Box 49"/>
          <p:cNvSpPr txBox="1">
            <a:spLocks noChangeArrowheads="1"/>
          </p:cNvSpPr>
          <p:nvPr/>
        </p:nvSpPr>
        <p:spPr bwMode="auto">
          <a:xfrm>
            <a:off x="4127500" y="5237163"/>
            <a:ext cx="14224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Maintenance</a:t>
            </a:r>
          </a:p>
        </p:txBody>
      </p:sp>
      <p:sp>
        <p:nvSpPr>
          <p:cNvPr id="32781" name="Line 50"/>
          <p:cNvSpPr>
            <a:spLocks noChangeShapeType="1"/>
          </p:cNvSpPr>
          <p:nvPr/>
        </p:nvSpPr>
        <p:spPr bwMode="auto">
          <a:xfrm>
            <a:off x="1876425" y="4094163"/>
            <a:ext cx="8620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51"/>
          <p:cNvSpPr>
            <a:spLocks noChangeShapeType="1"/>
          </p:cNvSpPr>
          <p:nvPr/>
        </p:nvSpPr>
        <p:spPr bwMode="auto">
          <a:xfrm>
            <a:off x="4446588" y="4094163"/>
            <a:ext cx="10334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52"/>
          <p:cNvSpPr>
            <a:spLocks noChangeShapeType="1"/>
          </p:cNvSpPr>
          <p:nvPr/>
        </p:nvSpPr>
        <p:spPr bwMode="auto">
          <a:xfrm>
            <a:off x="7000875" y="4386263"/>
            <a:ext cx="0" cy="666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54"/>
          <p:cNvSpPr>
            <a:spLocks noChangeArrowheads="1"/>
          </p:cNvSpPr>
          <p:nvPr/>
        </p:nvSpPr>
        <p:spPr bwMode="auto">
          <a:xfrm>
            <a:off x="522288" y="2163763"/>
            <a:ext cx="2644775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85" name="Line 56"/>
          <p:cNvSpPr>
            <a:spLocks noChangeShapeType="1"/>
          </p:cNvSpPr>
          <p:nvPr/>
        </p:nvSpPr>
        <p:spPr bwMode="auto">
          <a:xfrm>
            <a:off x="1295400" y="2886075"/>
            <a:ext cx="0" cy="8016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6"/>
          <p:cNvSpPr>
            <a:spLocks noChangeArrowheads="1"/>
          </p:cNvSpPr>
          <p:nvPr/>
        </p:nvSpPr>
        <p:spPr bwMode="auto">
          <a:xfrm>
            <a:off x="655638" y="2197100"/>
            <a:ext cx="240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Requirement gathering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and Analysis</a:t>
            </a:r>
          </a:p>
        </p:txBody>
      </p:sp>
      <p:sp>
        <p:nvSpPr>
          <p:cNvPr id="32787" name="Rectangle 7"/>
          <p:cNvSpPr>
            <a:spLocks noChangeArrowheads="1"/>
          </p:cNvSpPr>
          <p:nvPr/>
        </p:nvSpPr>
        <p:spPr bwMode="auto">
          <a:xfrm>
            <a:off x="2738438" y="3776663"/>
            <a:ext cx="176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Coding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Implementation</a:t>
            </a:r>
          </a:p>
        </p:txBody>
      </p:sp>
      <p:sp>
        <p:nvSpPr>
          <p:cNvPr id="32788" name="Line 52"/>
          <p:cNvSpPr>
            <a:spLocks noChangeShapeType="1"/>
          </p:cNvSpPr>
          <p:nvPr/>
        </p:nvSpPr>
        <p:spPr bwMode="auto">
          <a:xfrm flipH="1">
            <a:off x="5638800" y="5418138"/>
            <a:ext cx="7239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Slide Number Placeholder 6"/>
          <p:cNvSpPr txBox="1">
            <a:spLocks/>
          </p:cNvSpPr>
          <p:nvPr/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648C51-7165-4B1C-A3D4-5D68D67E2128}" type="slidenum">
              <a:rPr kumimoji="0" lang="en-US" altLang="ja-JP" sz="14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ja-JP" sz="1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1. Testing Definition</a:t>
            </a:r>
            <a:br>
              <a:rPr lang="en-US" altLang="en-US" smtClean="0"/>
            </a:br>
            <a:r>
              <a:rPr lang="en-US" altLang="en-US" smtClean="0"/>
              <a:t>Where are testing tasks?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0E0C5F-8505-4BD0-9EF6-0BFAE504842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ja-JP" sz="140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endParaRPr lang="en-US" altLang="en-US" smtClean="0"/>
          </a:p>
        </p:txBody>
      </p:sp>
      <p:sp>
        <p:nvSpPr>
          <p:cNvPr id="5" name="Pentagon 4"/>
          <p:cNvSpPr/>
          <p:nvPr/>
        </p:nvSpPr>
        <p:spPr>
          <a:xfrm>
            <a:off x="743259" y="3425017"/>
            <a:ext cx="1514982" cy="566177"/>
          </a:xfrm>
          <a:prstGeom prst="homePlate">
            <a:avLst>
              <a:gd name="adj" fmla="val 4829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Planning and Control</a:t>
            </a:r>
          </a:p>
        </p:txBody>
      </p:sp>
      <p:sp>
        <p:nvSpPr>
          <p:cNvPr id="6" name="Pentagon 5"/>
          <p:cNvSpPr/>
          <p:nvPr/>
        </p:nvSpPr>
        <p:spPr>
          <a:xfrm>
            <a:off x="2268718" y="3425014"/>
            <a:ext cx="1515302" cy="58813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Analysis and Design</a:t>
            </a:r>
          </a:p>
        </p:txBody>
      </p:sp>
      <p:sp>
        <p:nvSpPr>
          <p:cNvPr id="7" name="Pentagon 6"/>
          <p:cNvSpPr/>
          <p:nvPr/>
        </p:nvSpPr>
        <p:spPr>
          <a:xfrm>
            <a:off x="3794494" y="3425015"/>
            <a:ext cx="1540235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Implementation and Execution</a:t>
            </a:r>
          </a:p>
        </p:txBody>
      </p:sp>
      <p:sp>
        <p:nvSpPr>
          <p:cNvPr id="8" name="Pentagon 7"/>
          <p:cNvSpPr/>
          <p:nvPr/>
        </p:nvSpPr>
        <p:spPr>
          <a:xfrm>
            <a:off x="5334730" y="3425015"/>
            <a:ext cx="1525457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Test Report and Evaluation</a:t>
            </a:r>
          </a:p>
        </p:txBody>
      </p:sp>
      <p:sp>
        <p:nvSpPr>
          <p:cNvPr id="9" name="Pentagon 8"/>
          <p:cNvSpPr/>
          <p:nvPr/>
        </p:nvSpPr>
        <p:spPr>
          <a:xfrm>
            <a:off x="6860185" y="3425015"/>
            <a:ext cx="1595042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Test Closure</a:t>
            </a:r>
          </a:p>
        </p:txBody>
      </p:sp>
      <p:sp>
        <p:nvSpPr>
          <p:cNvPr id="34834" name="TextBox 9"/>
          <p:cNvSpPr txBox="1">
            <a:spLocks noChangeArrowheads="1"/>
          </p:cNvSpPr>
          <p:nvPr/>
        </p:nvSpPr>
        <p:spPr bwMode="auto">
          <a:xfrm>
            <a:off x="688975" y="2125663"/>
            <a:ext cx="15700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Business Requirements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Functional Specification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User Stories (Draft)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Project Plan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Solution Document</a:t>
            </a:r>
            <a:endParaRPr kumimoji="0" lang="en-US" altLang="en-US" sz="900"/>
          </a:p>
        </p:txBody>
      </p:sp>
      <p:sp>
        <p:nvSpPr>
          <p:cNvPr id="34835" name="TextBox 10"/>
          <p:cNvSpPr txBox="1">
            <a:spLocks noChangeArrowheads="1"/>
          </p:cNvSpPr>
          <p:nvPr/>
        </p:nvSpPr>
        <p:spPr bwMode="auto">
          <a:xfrm>
            <a:off x="688975" y="4483100"/>
            <a:ext cx="1319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Plan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kumimoji="0" lang="en-US" altLang="en-US" sz="900"/>
          </a:p>
        </p:txBody>
      </p:sp>
      <p:sp>
        <p:nvSpPr>
          <p:cNvPr id="34836" name="TextBox 11"/>
          <p:cNvSpPr txBox="1">
            <a:spLocks noChangeArrowheads="1"/>
          </p:cNvSpPr>
          <p:nvPr/>
        </p:nvSpPr>
        <p:spPr bwMode="auto">
          <a:xfrm>
            <a:off x="2268538" y="1982788"/>
            <a:ext cx="16176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Business Requirements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Functional Specification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User Stories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Project Plan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Solution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Test Plan</a:t>
            </a:r>
            <a:endParaRPr kumimoji="0" lang="en-US" altLang="en-US" sz="900"/>
          </a:p>
        </p:txBody>
      </p:sp>
      <p:sp>
        <p:nvSpPr>
          <p:cNvPr id="34837" name="TextBox 12"/>
          <p:cNvSpPr txBox="1">
            <a:spLocks noChangeArrowheads="1"/>
          </p:cNvSpPr>
          <p:nvPr/>
        </p:nvSpPr>
        <p:spPr bwMode="auto">
          <a:xfrm>
            <a:off x="2268538" y="4446588"/>
            <a:ext cx="131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Designs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cases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Procedures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Data</a:t>
            </a:r>
          </a:p>
        </p:txBody>
      </p:sp>
      <p:sp>
        <p:nvSpPr>
          <p:cNvPr id="34838" name="TextBox 13"/>
          <p:cNvSpPr txBox="1">
            <a:spLocks noChangeArrowheads="1"/>
          </p:cNvSpPr>
          <p:nvPr/>
        </p:nvSpPr>
        <p:spPr bwMode="auto">
          <a:xfrm>
            <a:off x="3760788" y="2260600"/>
            <a:ext cx="1389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Designs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Cases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Procedures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Data</a:t>
            </a:r>
          </a:p>
        </p:txBody>
      </p:sp>
      <p:sp>
        <p:nvSpPr>
          <p:cNvPr id="34839" name="TextBox 14"/>
          <p:cNvSpPr txBox="1">
            <a:spLocks noChangeArrowheads="1"/>
          </p:cNvSpPr>
          <p:nvPr/>
        </p:nvSpPr>
        <p:spPr bwMode="auto">
          <a:xfrm>
            <a:off x="3702050" y="4483100"/>
            <a:ext cx="13192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Results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Scripts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Defects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98500" y="2946400"/>
            <a:ext cx="1320800" cy="23653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88975" y="4241800"/>
            <a:ext cx="1319213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320925" y="2938463"/>
            <a:ext cx="1266825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794125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320925" y="4241800"/>
            <a:ext cx="1319213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794125" y="42418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46" name="TextBox 21"/>
          <p:cNvSpPr txBox="1">
            <a:spLocks noChangeArrowheads="1"/>
          </p:cNvSpPr>
          <p:nvPr/>
        </p:nvSpPr>
        <p:spPr bwMode="auto">
          <a:xfrm>
            <a:off x="5378450" y="2600325"/>
            <a:ext cx="129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Results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Scripts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356225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48" name="TextBox 23"/>
          <p:cNvSpPr txBox="1">
            <a:spLocks noChangeArrowheads="1"/>
          </p:cNvSpPr>
          <p:nvPr/>
        </p:nvSpPr>
        <p:spPr bwMode="auto">
          <a:xfrm>
            <a:off x="5356225" y="4486275"/>
            <a:ext cx="1320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Exit Criteria Evaluation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5356225" y="42418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50" name="TextBox 25"/>
          <p:cNvSpPr txBox="1">
            <a:spLocks noChangeArrowheads="1"/>
          </p:cNvSpPr>
          <p:nvPr/>
        </p:nvSpPr>
        <p:spPr bwMode="auto">
          <a:xfrm>
            <a:off x="6900863" y="4554538"/>
            <a:ext cx="1319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 Summary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6900863" y="4241800"/>
            <a:ext cx="1319212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52" name="TextBox 27"/>
          <p:cNvSpPr txBox="1">
            <a:spLocks noChangeArrowheads="1"/>
          </p:cNvSpPr>
          <p:nvPr/>
        </p:nvSpPr>
        <p:spPr bwMode="auto">
          <a:xfrm>
            <a:off x="6859588" y="2600325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Plan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Reports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859588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 eaLnBrk="1" hangingPunct="1"/>
            <a:r>
              <a:rPr lang="vi-VN" smtClean="0"/>
              <a:t>Test Planning: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  <a:cs typeface="Calibri" panose="020F0502020204030204" pitchFamily="34" charset="0"/>
              </a:rPr>
              <a:t>Input: Project plan, Customer Requirement &amp; </a:t>
            </a:r>
            <a:r>
              <a:rPr smtClean="0">
                <a:ea typeface="ＭＳ Ｐゴシック" panose="020B0600070205080204" pitchFamily="50" charset="-128"/>
              </a:rPr>
              <a:t>Acceptance criteria</a:t>
            </a:r>
            <a:r>
              <a:rPr lang="vi-VN" smtClean="0">
                <a:ea typeface="ＭＳ Ｐゴシック" panose="020B0600070205080204" pitchFamily="50" charset="-128"/>
              </a:rPr>
              <a:t>/SRS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</a:t>
            </a:r>
            <a:r>
              <a:rPr smtClean="0">
                <a:ea typeface="ＭＳ Ｐゴシック" panose="020B0600070205080204" pitchFamily="50" charset="-128"/>
              </a:rPr>
              <a:t>est </a:t>
            </a:r>
            <a:r>
              <a:rPr lang="vi-VN" smtClean="0">
                <a:ea typeface="ＭＳ Ｐゴシック" panose="020B0600070205080204" pitchFamily="50" charset="-128"/>
              </a:rPr>
              <a:t>P</a:t>
            </a:r>
            <a:r>
              <a:rPr smtClean="0">
                <a:ea typeface="ＭＳ Ｐゴシック" panose="020B0600070205080204" pitchFamily="50" charset="-128"/>
              </a:rPr>
              <a:t>lan</a:t>
            </a:r>
            <a:r>
              <a:rPr lang="vi-VN" smtClean="0">
                <a:ea typeface="ＭＳ Ｐゴシック" panose="020B0600070205080204" pitchFamily="50" charset="-128"/>
              </a:rPr>
              <a:t> document</a:t>
            </a:r>
          </a:p>
          <a:p>
            <a:pPr eaLnBrk="1" hangingPunct="1"/>
            <a:r>
              <a:rPr lang="vi-VN" smtClean="0"/>
              <a:t>Test </a:t>
            </a:r>
            <a:r>
              <a:rPr smtClean="0">
                <a:ea typeface="ＭＳ Ｐゴシック" panose="020B0600070205080204" pitchFamily="50" charset="-128"/>
              </a:rPr>
              <a:t>Design</a:t>
            </a:r>
            <a:r>
              <a:rPr lang="vi-VN" smtClean="0"/>
              <a:t>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Input: Test plan, </a:t>
            </a:r>
            <a:r>
              <a:rPr smtClean="0">
                <a:ea typeface="ＭＳ Ｐゴシック" panose="020B0600070205080204" pitchFamily="50" charset="-128"/>
              </a:rPr>
              <a:t>Requirement</a:t>
            </a:r>
            <a:r>
              <a:rPr lang="vi-VN" smtClean="0">
                <a:ea typeface="ＭＳ Ｐゴシック" panose="020B0600070205080204" pitchFamily="50" charset="-128"/>
              </a:rPr>
              <a:t>, detail design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Test cases, test scripts, test data</a:t>
            </a:r>
            <a:r>
              <a:rPr smtClean="0">
                <a:ea typeface="ＭＳ Ｐゴシック" panose="020B0600070205080204" pitchFamily="50" charset="-128"/>
              </a:rPr>
              <a:t> in high level</a:t>
            </a:r>
            <a:endParaRPr lang="vi-VN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lang="vi-VN" smtClean="0"/>
              <a:t>Test </a:t>
            </a:r>
            <a:r>
              <a:rPr smtClean="0">
                <a:ea typeface="ＭＳ Ｐゴシック" panose="020B0600070205080204" pitchFamily="50" charset="-128"/>
              </a:rPr>
              <a:t>Implementation and </a:t>
            </a:r>
            <a:r>
              <a:rPr lang="vi-VN" smtClean="0"/>
              <a:t>Execution: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Input:  Test cases, test data, test scripts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Test report, Defect list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A3719F-F83C-4140-AB41-D7A8E9FDB32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ja-JP" sz="1400"/>
          </a:p>
        </p:txBody>
      </p:sp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7620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cs typeface="Tahoma" panose="020B0604030504040204" pitchFamily="34" charset="0"/>
              </a:rPr>
              <a:t>2. Test Process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b="1">
                <a:solidFill>
                  <a:srgbClr val="FF0066"/>
                </a:solidFill>
                <a:ea typeface="ＭＳ Ｐゴシック" panose="020B0600070205080204" pitchFamily="50" charset="-128"/>
              </a:rPr>
              <a:t>Common Inputs and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Test Resources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7620000" cy="5334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Guideline: </a:t>
            </a:r>
            <a:r>
              <a:rPr sz="2400" smtClean="0">
                <a:ea typeface="ＭＳ Ｐゴシック" panose="020B0600070205080204" pitchFamily="50" charset="-128"/>
              </a:rPr>
              <a:t>Test process</a:t>
            </a:r>
          </a:p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Templates for test documents: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Plan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case specification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report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Defect analysis report</a:t>
            </a:r>
            <a:endParaRPr sz="2000" smtClean="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tools: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Defect tracking tool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Effort tracking tool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schedule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automation tools</a:t>
            </a:r>
          </a:p>
          <a:p>
            <a:pPr lvl="3" eaLnBrk="1" hangingPunct="1">
              <a:lnSpc>
                <a:spcPct val="90000"/>
              </a:lnSpc>
            </a:pPr>
            <a:r>
              <a:rPr i="1" smtClean="0">
                <a:ea typeface="ＭＳ Ｐゴシック" panose="020B0600070205080204" pitchFamily="50" charset="-128"/>
              </a:rPr>
              <a:t>Rational Robot (Functional &amp; Performance test)</a:t>
            </a:r>
          </a:p>
          <a:p>
            <a:pPr lvl="3" eaLnBrk="1" hangingPunct="1">
              <a:lnSpc>
                <a:spcPct val="90000"/>
              </a:lnSpc>
            </a:pPr>
            <a:r>
              <a:rPr i="1" smtClean="0">
                <a:ea typeface="ＭＳ Ｐゴシック" panose="020B0600070205080204" pitchFamily="50" charset="-128"/>
              </a:rPr>
              <a:t>OpenSTA (Open source), Witir (Open source)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00213E-E96E-4EB3-A856-0AAEC0CF2C1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3420</TotalTime>
  <Words>2068</Words>
  <Application>Microsoft Office PowerPoint</Application>
  <PresentationFormat>On-screen Show (4:3)</PresentationFormat>
  <Paragraphs>490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69" baseType="lpstr">
      <vt:lpstr>ＭＳ 明朝</vt:lpstr>
      <vt:lpstr>ＭＳ Ｐゴシック</vt:lpstr>
      <vt:lpstr>PMingLiU</vt:lpstr>
      <vt:lpstr>Arial</vt:lpstr>
      <vt:lpstr>Calibri</vt:lpstr>
      <vt:lpstr>Comic Sans MS</vt:lpstr>
      <vt:lpstr>Courier New</vt:lpstr>
      <vt:lpstr>Monotype Sorts</vt:lpstr>
      <vt:lpstr>SEOptimist</vt:lpstr>
      <vt:lpstr>Tahoma</vt:lpstr>
      <vt:lpstr>Times New Roman</vt:lpstr>
      <vt:lpstr>VNI-Swiss-Condense</vt:lpstr>
      <vt:lpstr>Wingdings</vt:lpstr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Software Testing Basics</vt:lpstr>
      <vt:lpstr>Objectives</vt:lpstr>
      <vt:lpstr>Agenda</vt:lpstr>
      <vt:lpstr>1. Test Definition What is Testing ?</vt:lpstr>
      <vt:lpstr>2. Test Process Testing within a life cycle model</vt:lpstr>
      <vt:lpstr>1. Testing Definition Where are testing tasks?</vt:lpstr>
      <vt:lpstr>2. Test Process</vt:lpstr>
      <vt:lpstr>PowerPoint Presentation</vt:lpstr>
      <vt:lpstr>2. Test Process Common Test Resources</vt:lpstr>
      <vt:lpstr>3. Test Levels</vt:lpstr>
      <vt:lpstr>3. Test Levels  Unit Test/Component Test</vt:lpstr>
      <vt:lpstr>3. Test Levels  Unit Test/Component Test</vt:lpstr>
      <vt:lpstr>3. Test Levels Integration Test</vt:lpstr>
      <vt:lpstr>3. Test Levels Integration Test</vt:lpstr>
      <vt:lpstr>3. Test Levels System Test</vt:lpstr>
      <vt:lpstr>3. Test Levels System Test</vt:lpstr>
      <vt:lpstr>3. Test Levels Acceptance Test</vt:lpstr>
      <vt:lpstr>4. Test Types</vt:lpstr>
      <vt:lpstr>4. Test Types</vt:lpstr>
      <vt:lpstr>5. Test Techniques</vt:lpstr>
      <vt:lpstr>5. Test Techniques White Box Testing</vt:lpstr>
      <vt:lpstr>5. Test Techniques Black Box Testing</vt:lpstr>
      <vt:lpstr>5. Test Techniques Experience Testing</vt:lpstr>
      <vt:lpstr>6. Test Documents Test Plan</vt:lpstr>
      <vt:lpstr>6. Test Documents Test Plan</vt:lpstr>
      <vt:lpstr>6. Test Documents  Test Design</vt:lpstr>
      <vt:lpstr>6. Test Documents Test Design</vt:lpstr>
      <vt:lpstr>6. Test Documents Test Case</vt:lpstr>
      <vt:lpstr>6. Test Documents Test Case</vt:lpstr>
      <vt:lpstr>7. Defect Concepts</vt:lpstr>
      <vt:lpstr>7. Defect Concepts Cost of defects</vt:lpstr>
      <vt:lpstr>7. Defect Concepts Common Defect Life Cycle</vt:lpstr>
      <vt:lpstr>7. Defect Concepts Defect Content</vt:lpstr>
      <vt:lpstr>7. Defect Concepts Defect Content</vt:lpstr>
      <vt:lpstr>7. Defect Concepts</vt:lpstr>
      <vt:lpstr>8. Test Measurements Common Test Measurements</vt:lpstr>
      <vt:lpstr>9. Tester Attitudes and Skills</vt:lpstr>
      <vt:lpstr>Recommendation for Testers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</dc:title>
  <dc:creator>Linh Vo</dc:creator>
  <cp:lastModifiedBy>Admin</cp:lastModifiedBy>
  <cp:revision>660</cp:revision>
  <dcterms:created xsi:type="dcterms:W3CDTF">2006-08-16T00:00:00Z</dcterms:created>
  <dcterms:modified xsi:type="dcterms:W3CDTF">2015-06-17T03:02:15Z</dcterms:modified>
</cp:coreProperties>
</file>