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slideLayouts/slideLayout247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61.xml" ContentType="application/vnd.openxmlformats-officedocument.presentationml.slide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theme/themeOverride6.xml" ContentType="application/vnd.openxmlformats-officedocument.themeOverride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Default Extension="emf" ContentType="image/x-emf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Override14.xml" ContentType="application/vnd.openxmlformats-officedocument.themeOverride+xml"/>
  <Override PartName="/ppt/notesSlides/notesSlide4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Default Extension="wmf" ContentType="image/x-wmf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Override8.xml" ContentType="application/vnd.openxmlformats-officedocument.themeOverride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Override13.xml" ContentType="application/vnd.openxmlformats-officedocument.themeOverride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vml" ContentType="application/vnd.openxmlformats-officedocument.vmlDrawing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Override7.xml" ContentType="application/vnd.openxmlformats-officedocument.themeOverride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Override10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theme/theme2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Override9.xml" ContentType="application/vnd.openxmlformats-officedocument.themeOverride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Override12.xml" ContentType="application/vnd.openxmlformats-officedocument.themeOverride+xml"/>
  <Override PartName="/ppt/notesSlides/notesSlide2.xml" ContentType="application/vnd.openxmlformats-officedocument.presentationml.notes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4"/>
    <p:sldMasterId id="2147483676" r:id="rId5"/>
    <p:sldMasterId id="2147483688" r:id="rId6"/>
    <p:sldMasterId id="2147483700" r:id="rId7"/>
    <p:sldMasterId id="2147483712" r:id="rId8"/>
    <p:sldMasterId id="2147483751" r:id="rId9"/>
    <p:sldMasterId id="2147483763" r:id="rId10"/>
    <p:sldMasterId id="2147483775" r:id="rId11"/>
    <p:sldMasterId id="2147483787" r:id="rId12"/>
    <p:sldMasterId id="2147483799" r:id="rId13"/>
    <p:sldMasterId id="2147483811" r:id="rId14"/>
    <p:sldMasterId id="2147483823" r:id="rId15"/>
    <p:sldMasterId id="2147485684" r:id="rId16"/>
    <p:sldMasterId id="2147485699" r:id="rId17"/>
    <p:sldMasterId id="2147485711" r:id="rId18"/>
    <p:sldMasterId id="2147485723" r:id="rId19"/>
    <p:sldMasterId id="2147485735" r:id="rId20"/>
    <p:sldMasterId id="2147485747" r:id="rId21"/>
    <p:sldMasterId id="2147485750" r:id="rId22"/>
    <p:sldMasterId id="2147485765" r:id="rId23"/>
    <p:sldMasterId id="2147485777" r:id="rId24"/>
    <p:sldMasterId id="2147485789" r:id="rId25"/>
    <p:sldMasterId id="2147485801" r:id="rId26"/>
    <p:sldMasterId id="2147485813" r:id="rId27"/>
    <p:sldMasterId id="2147485825" r:id="rId28"/>
    <p:sldMasterId id="2147485837" r:id="rId29"/>
  </p:sldMasterIdLst>
  <p:notesMasterIdLst>
    <p:notesMasterId r:id="rId48"/>
  </p:notesMasterIdLst>
  <p:handoutMasterIdLst>
    <p:handoutMasterId r:id="rId49"/>
  </p:handoutMasterIdLst>
  <p:sldIdLst>
    <p:sldId id="344" r:id="rId30"/>
    <p:sldId id="347" r:id="rId31"/>
    <p:sldId id="373" r:id="rId32"/>
    <p:sldId id="362" r:id="rId33"/>
    <p:sldId id="372" r:id="rId34"/>
    <p:sldId id="365" r:id="rId35"/>
    <p:sldId id="352" r:id="rId36"/>
    <p:sldId id="369" r:id="rId37"/>
    <p:sldId id="367" r:id="rId38"/>
    <p:sldId id="364" r:id="rId39"/>
    <p:sldId id="354" r:id="rId40"/>
    <p:sldId id="357" r:id="rId41"/>
    <p:sldId id="366" r:id="rId42"/>
    <p:sldId id="359" r:id="rId43"/>
    <p:sldId id="361" r:id="rId44"/>
    <p:sldId id="370" r:id="rId45"/>
    <p:sldId id="264" r:id="rId46"/>
    <p:sldId id="375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99FF"/>
    <a:srgbClr val="FFFFFF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73" autoAdjust="0"/>
    <p:restoredTop sz="84098" autoAdjust="0"/>
  </p:normalViewPr>
  <p:slideViewPr>
    <p:cSldViewPr>
      <p:cViewPr varScale="1">
        <p:scale>
          <a:sx n="92" d="100"/>
          <a:sy n="92" d="100"/>
        </p:scale>
        <p:origin x="-642" y="-96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30" y="-11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slide" Target="slides/slide18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" Target="slides/slide7.xml"/><Relationship Id="rId49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slide" Target="slides/slide14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491C58A2-1B85-45B7-8ECD-B06123EED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89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2681DAD6-3514-40E4-92CE-308A6BFAF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8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E5198C-2486-4DA9-B185-1780D9F48488}" type="slidenum">
              <a:rPr kumimoji="0" lang="en-US" sz="1200"/>
              <a:pPr/>
              <a:t>1</a:t>
            </a:fld>
            <a:endParaRPr kumimoji="0"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9588" y="698500"/>
            <a:ext cx="5989637" cy="4491038"/>
          </a:xfrm>
          <a:ln w="12700"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5500688"/>
            <a:ext cx="5027613" cy="29432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8855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0F2E34-E2F0-4587-A470-E87C1607299F}" type="slidenum">
              <a:rPr kumimoji="0" lang="en-US" sz="1200"/>
              <a:pPr/>
              <a:t>2</a:t>
            </a:fld>
            <a:endParaRPr kumimoji="0"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xmlns="" val="296371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sz="1900" dirty="0" smtClean="0"/>
              <a:t>Functional requirement: a number of use cases, functions, present for business of the system. </a:t>
            </a:r>
          </a:p>
          <a:p>
            <a:pPr lvl="2" eaLnBrk="1" hangingPunct="1"/>
            <a:r>
              <a:rPr lang="en-US" sz="1900" dirty="0" smtClean="0"/>
              <a:t>Administration use cases: functions to manage reference/look up data.</a:t>
            </a:r>
          </a:p>
          <a:p>
            <a:pPr lvl="2" eaLnBrk="1" hangingPunct="1"/>
            <a:r>
              <a:rPr lang="en-US" sz="1900" dirty="0" smtClean="0"/>
              <a:t>Business use cases: individual functions of the system</a:t>
            </a:r>
          </a:p>
          <a:p>
            <a:pPr lvl="2" eaLnBrk="1" hangingPunct="1"/>
            <a:r>
              <a:rPr lang="en-US" sz="1900" dirty="0" smtClean="0"/>
              <a:t>Reports/Views</a:t>
            </a:r>
          </a:p>
          <a:p>
            <a:pPr lvl="2" eaLnBrk="1" hangingPunct="1"/>
            <a:r>
              <a:rPr lang="en-US" sz="1900" dirty="0" smtClean="0"/>
              <a:t>Agents/time schedule</a:t>
            </a:r>
          </a:p>
          <a:p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A288AE-2560-4851-87BC-1116B2D8FB2C}" type="slidenum">
              <a:rPr kumimoji="0" lang="en-US" sz="1200"/>
              <a:pPr/>
              <a:t>4</a:t>
            </a:fld>
            <a:endParaRPr kumimoji="0" lang="en-US" sz="1200"/>
          </a:p>
        </p:txBody>
      </p:sp>
    </p:spTree>
    <p:extLst>
      <p:ext uri="{BB962C8B-B14F-4D97-AF65-F5344CB8AC3E}">
        <p14:creationId xmlns:p14="http://schemas.microsoft.com/office/powerpoint/2010/main" xmlns="" val="350830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Clr>
                <a:schemeClr val="tx1"/>
              </a:buClr>
              <a:buSzPct val="62000"/>
              <a:buFont typeface="Monotype Sorts"/>
              <a:buNone/>
            </a:pPr>
            <a:r>
              <a:rPr lang="en-US" sz="1800" dirty="0" smtClean="0"/>
              <a:t>Test cases for a views/reports</a:t>
            </a:r>
          </a:p>
          <a:p>
            <a:pPr lvl="1" eaLnBrk="1" hangingPunct="1"/>
            <a:r>
              <a:rPr lang="en-US" dirty="0" smtClean="0"/>
              <a:t>	Verify filter condition for a view/report</a:t>
            </a:r>
          </a:p>
          <a:p>
            <a:pPr lvl="1" eaLnBrk="1" hangingPunct="1"/>
            <a:r>
              <a:rPr lang="en-US" dirty="0" smtClean="0"/>
              <a:t>	Verify data in view/report</a:t>
            </a:r>
          </a:p>
          <a:p>
            <a:pPr lvl="1" eaLnBrk="1" hangingPunct="1"/>
            <a:r>
              <a:rPr lang="en-US" dirty="0" smtClean="0"/>
              <a:t>	Verify grouping and verify collapse/expand</a:t>
            </a:r>
          </a:p>
          <a:p>
            <a:pPr lvl="1" eaLnBrk="1" hangingPunct="1"/>
            <a:r>
              <a:rPr lang="en-US" dirty="0" smtClean="0"/>
              <a:t>	Verify sorting</a:t>
            </a:r>
          </a:p>
          <a:p>
            <a:pPr lvl="1" eaLnBrk="1" hangingPunct="1"/>
            <a:r>
              <a:rPr lang="en-US" dirty="0" smtClean="0"/>
              <a:t>	Verify pagination</a:t>
            </a:r>
          </a:p>
          <a:p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6770E5-C85D-4F77-8BD6-898309A9BAD9}" type="slidenum">
              <a:rPr kumimoji="0" lang="en-US" sz="1200"/>
              <a:pPr/>
              <a:t>6</a:t>
            </a:fld>
            <a:endParaRPr kumimoji="0" lang="en-US" sz="1200"/>
          </a:p>
        </p:txBody>
      </p:sp>
    </p:spTree>
    <p:extLst>
      <p:ext uri="{BB962C8B-B14F-4D97-AF65-F5344CB8AC3E}">
        <p14:creationId xmlns:p14="http://schemas.microsoft.com/office/powerpoint/2010/main" xmlns="" val="3399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accelerator key: phim tat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8BF75E-1C23-46C0-AF2F-80B04EA2C84B}" type="slidenum">
              <a:rPr kumimoji="0" lang="en-US" sz="120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kumimoji="0"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4D1A5B-E1B3-407B-83B4-8946124BEA1D}" type="slidenum">
              <a:rPr kumimoji="0" lang="en-US" sz="1200"/>
              <a:pPr/>
              <a:t>12</a:t>
            </a:fld>
            <a:endParaRPr kumimoji="0" lang="en-US" sz="1200"/>
          </a:p>
        </p:txBody>
      </p:sp>
    </p:spTree>
    <p:extLst>
      <p:ext uri="{BB962C8B-B14F-4D97-AF65-F5344CB8AC3E}">
        <p14:creationId xmlns:p14="http://schemas.microsoft.com/office/powerpoint/2010/main" xmlns="" val="32474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56AE77-719F-49B2-9F86-9A833AD224D2}" type="slidenum">
              <a:rPr kumimoji="0" lang="en-US" sz="1200"/>
              <a:pPr/>
              <a:t>17</a:t>
            </a:fld>
            <a:endParaRPr kumimoji="0"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xmlns="" val="27031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2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02373488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58334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0065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6475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kumimoji="0" lang="en-US" altLang="ja-JP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215047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900313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47C6B-FE7C-417C-A25D-2879EE49F90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55566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50192-EBAB-4C00-86AD-A5248D3FB01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8951090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24D60-5D4A-425B-BFBF-171FEBB72AE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257670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F4551-2B4B-4547-AF31-1E1A3E288A9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6335528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B38F8-44CF-4DD2-B2D3-D748E87DFE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7245099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6B923-D239-490D-AB71-B68C83E9A1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75028625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AB40A-C898-4E21-BE97-E82B73E6076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0222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62439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C6668-6F58-4060-BE12-BECEE4C0753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868572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91E34-E544-4EB7-A1C9-BE57FE8A00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8843740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2AC2E-7837-45DA-861F-ECA9C9C895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8942462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164102-4D65-45E7-8171-1159E5556D6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5501413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A217-38DA-452A-9147-E24C52BF536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84217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C9B8F-4FC4-4785-B264-5AF1CC4DC0B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3753744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E10B2-99E7-4ED5-BBFB-8584A44769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5440568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02D7E-82BC-452D-AF6E-3C2453F1F0E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6247373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1771D-5A2C-4E9E-8494-5DCF13F2A54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2574775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145C6-381E-46E9-BE38-37B616FFA1C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6802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085718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4E95F-5636-41F6-A378-544710D66AA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5926431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B68E2-3DA0-4BA5-9704-B5599C9BC7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7565472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1467A-158C-4C13-8BCC-B08C6FA64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3880848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2DA5E-576D-4C75-AD2D-A6BAA73694A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501415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7706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78102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0617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4183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032010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7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410866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429533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158839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144218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38245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75263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35085343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12936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979239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94861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20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30784682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5341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37752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46121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019853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81995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2991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7940135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277261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57471617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7691711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95779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9961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6963704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5897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7044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86699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224876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5215410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7090656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55692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79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311907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946193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30178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891915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62773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02739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15629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203079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3473437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283886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8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905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78383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50006010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0784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0914355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53491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3489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83272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01483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9735752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5677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40777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12274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31256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041196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02573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3183689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34654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606253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04936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009635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55691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97282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743242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15539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4143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212155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823529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4371381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732828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1304941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9214101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2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089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9680251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5482879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575606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264390874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95538158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8288718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185493315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17432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53836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72394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108975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722574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23104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1793791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83990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08614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30081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5354003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279909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648728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5300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952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8727981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3133579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21014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5437302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48417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72869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99490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978371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3124511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574654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864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46071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811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0481591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1127976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0633194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16494056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8429896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76682319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87453855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7110670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73826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1647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5249440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43895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81084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15507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5390436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8493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24748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9858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253201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7580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90410662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47916819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04135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04847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217091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0685584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D515-B768-44FE-9B2B-2FBF6A6B7E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734187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509F-0F37-4ABA-9C7D-DC7688FA3D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8013224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D16-A886-4F15-AC42-90F7B5F09F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4259237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02AB-93EF-4964-9B1F-2498C3C6AB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97466257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6157-4DD8-469C-8A34-66A697E64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8223408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4B59-D9B5-4621-B393-2ACE6EF4D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72051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91784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9938-0AF8-4552-B308-F4B5B04806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07768365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4696-2B22-454A-AF0A-A5A22F5E43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3808047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794-D6FD-4F05-865C-8E441F04A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44728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EAB3-6EB4-47A3-8772-C2C580C50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9100568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065692-9A2B-403D-BEB6-9CDC5E7DC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329885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D0F-31A4-4129-A593-72920D3FDA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3723329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404E-7F62-4B58-8B7B-4963AF9020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0716179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AA19-7570-4E7E-BE69-F6928A375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9715176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69E7-AEB9-4A24-91D7-9C0AA3F969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02705226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7ED1-2919-457B-8D78-F312F170B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13436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8198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4E6B-5F25-4ECC-892E-715EDC22B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2696335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3416-4048-41CE-B929-1ED268892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94033485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7B4-5153-41D5-8EAE-F39805A4F9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3222702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DA1C0-0BCB-48C6-9865-E6669CC102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06734863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F5F4-0C2F-412A-A4C4-074F4F205D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501212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94353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637787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1227432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110572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41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764284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326121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094640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48246934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8093771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9511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692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51879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902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20704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32120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54956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668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0805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404681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31548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1956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52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3399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790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23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875788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310142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12120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9789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25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5014429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6803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698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453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9497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433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488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0307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508248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8989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7771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3091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0" lang="en-US" altLang="ja-JP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ja-JP" sz="1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161687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03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9535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696948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251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628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0133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42319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185547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785364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8938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6427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kumimoji="0" lang="en-US" altLang="ja-JP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ja-JP" sz="1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414334749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06122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2488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706146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1495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4936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9393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184337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535381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85386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9641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92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091857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3062865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978466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1350928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5944275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5662260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1690015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96573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5786447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9749411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74040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437995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229862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5820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6250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8663356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10064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0011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3516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31466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425152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7612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6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7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6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9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99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image" Target="../media/image6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9C57F6-3D1D-4A4E-9E9F-F91522525F29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125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/>
              <a:t>04e-BM/NS/HDCV/FSOFT v2/3</a:t>
            </a:r>
          </a:p>
        </p:txBody>
      </p:sp>
      <p:pic>
        <p:nvPicPr>
          <p:cNvPr id="5128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60" descr="BackGroun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/>
              <a:t>04e-BM/NS/HDCV/FSOFT v2/3</a:t>
            </a:r>
          </a:p>
        </p:txBody>
      </p:sp>
      <p:pic>
        <p:nvPicPr>
          <p:cNvPr id="5132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kumimoji="0" lang="en-US" altLang="ja-JP" sz="1400">
              <a:ea typeface="MS PGothic" panose="020B0600070205080204" pitchFamily="34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 userDrawn="1"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algn="r" defTabSz="873125">
              <a:defRPr/>
            </a:pPr>
            <a:r>
              <a:rPr kumimoji="0" lang="ja-JP" altLang="en-US" sz="12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© </a:t>
            </a:r>
            <a:r>
              <a:rPr kumimoji="0" lang="en-US" altLang="ja-JP" sz="12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endParaRPr kumimoji="0" lang="en-US" altLang="ja-JP" sz="1400">
              <a:ea typeface="MS PGothic" panose="020B0600070205080204" pitchFamily="34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kumimoji="0" lang="en-US" sz="1400">
              <a:latin typeface="Arial" panose="020B0604020202020204" pitchFamily="34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 userDrawn="1"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F3DA67AA-8BC7-497C-B5FB-76BDBFC58570}" type="slidenum">
              <a:rPr kumimoji="0" lang="en-US" sz="1000">
                <a:latin typeface="Arial" panose="020B0604020202020204" pitchFamily="34" charset="0"/>
              </a:rPr>
              <a:pPr algn="r" eaLnBrk="1" hangingPunct="1"/>
              <a:t>‹#›</a:t>
            </a:fld>
            <a:endParaRPr kumimoji="0" lang="en-US" sz="1000">
              <a:latin typeface="Arial" panose="020B0604020202020204" pitchFamily="34" charset="0"/>
            </a:endParaRPr>
          </a:p>
        </p:txBody>
      </p:sp>
      <p:sp>
        <p:nvSpPr>
          <p:cNvPr id="18" name="Line 105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 Box 1058"/>
          <p:cNvSpPr txBox="1">
            <a:spLocks noChangeArrowheads="1"/>
          </p:cNvSpPr>
          <p:nvPr userDrawn="1"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0" lang="en-US" sz="1200">
                <a:latin typeface="Arial" panose="020B0604020202020204" pitchFamily="34" charset="0"/>
              </a:rPr>
              <a:t>©</a:t>
            </a:r>
            <a:r>
              <a:rPr kumimoji="0" lang="en-US" sz="1000">
                <a:latin typeface="Arial" panose="020B0604020202020204" pitchFamily="34" charset="0"/>
              </a:rPr>
              <a:t> FPT SOFTWARE – TRAINING MATERIAL</a:t>
            </a:r>
            <a:r>
              <a:rPr kumimoji="0" lang="en-US" altLang="ja-JP" sz="1000">
                <a:latin typeface="Arial" panose="020B0604020202020204" pitchFamily="34" charset="0"/>
                <a:ea typeface="MS PGothic" panose="020B0600070205080204" pitchFamily="34" charset="-128"/>
              </a:rPr>
              <a:t> – Int</a:t>
            </a:r>
            <a:r>
              <a:rPr kumimoji="0" lang="en-US" sz="1000">
                <a:latin typeface="Arial" panose="020B0604020202020204" pitchFamily="34" charset="0"/>
              </a:rPr>
              <a:t>er</a:t>
            </a:r>
            <a:r>
              <a:rPr kumimoji="0" lang="en-US" altLang="ja-JP" sz="1000">
                <a:latin typeface="Arial" panose="020B0604020202020204" pitchFamily="34" charset="0"/>
                <a:ea typeface="MS PGothic" panose="020B0600070205080204" pitchFamily="34" charset="-128"/>
              </a:rPr>
              <a:t>nal </a:t>
            </a:r>
            <a:r>
              <a:rPr kumimoji="0" lang="en-US" sz="1000">
                <a:latin typeface="Arial" panose="020B0604020202020204" pitchFamily="34" charset="0"/>
              </a:rPr>
              <a:t>us</a:t>
            </a:r>
            <a:r>
              <a:rPr kumimoji="0" lang="en-US" altLang="ja-JP" sz="1000">
                <a:latin typeface="Arial" panose="020B0604020202020204" pitchFamily="34" charset="0"/>
                <a:ea typeface="MS PGothic" panose="020B0600070205080204" pitchFamily="34" charset="-128"/>
              </a:rPr>
              <a:t>e</a:t>
            </a:r>
            <a:endParaRPr kumimoji="0" lang="en-US" sz="1000">
              <a:latin typeface="Arial" panose="020B0604020202020204" pitchFamily="34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 userDrawn="1"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0" lang="en-US" sz="1000">
                <a:latin typeface="Arial" pitchFamily="34" charset="0"/>
              </a:rPr>
              <a:t>04e-BM/</a:t>
            </a:r>
            <a:r>
              <a:rPr kumimoji="0" lang="en-US" altLang="ja-JP" sz="1000">
                <a:latin typeface="Arial" pitchFamily="34" charset="0"/>
                <a:ea typeface="MS PGothic" pitchFamily="34" charset="-128"/>
              </a:rPr>
              <a:t>NS</a:t>
            </a:r>
            <a:r>
              <a:rPr kumimoji="0" lang="en-US" sz="1000">
                <a:latin typeface="Arial" pitchFamily="34" charset="0"/>
              </a:rPr>
              <a:t>/HDCV/FSOFT v2</a:t>
            </a:r>
            <a:r>
              <a:rPr kumimoji="0" lang="en-US" altLang="ja-JP" sz="1000">
                <a:latin typeface="Arial" pitchFamily="34" charset="0"/>
                <a:ea typeface="MS PGothic" pitchFamily="34" charset="-128"/>
              </a:rPr>
              <a:t>/</a:t>
            </a:r>
            <a:r>
              <a:rPr kumimoji="0" lang="en-US" sz="1000">
                <a:latin typeface="Arial" pitchFamily="34" charset="0"/>
              </a:rPr>
              <a:t>2</a:t>
            </a:r>
          </a:p>
        </p:txBody>
      </p:sp>
      <p:pic>
        <p:nvPicPr>
          <p:cNvPr id="5141" name="Picture 1060" descr="BackGroun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61" descr="Logo_Software_khongSLOGAN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75" r:id="rId1"/>
    <p:sldLayoutId id="2147485525" r:id="rId2"/>
    <p:sldLayoutId id="2147485526" r:id="rId3"/>
    <p:sldLayoutId id="2147485527" r:id="rId4"/>
    <p:sldLayoutId id="2147485528" r:id="rId5"/>
    <p:sldLayoutId id="2147485529" r:id="rId6"/>
    <p:sldLayoutId id="2147485530" r:id="rId7"/>
    <p:sldLayoutId id="2147485531" r:id="rId8"/>
    <p:sldLayoutId id="2147485532" r:id="rId9"/>
    <p:sldLayoutId id="2147485533" r:id="rId10"/>
    <p:sldLayoutId id="2147485534" r:id="rId11"/>
    <p:sldLayoutId id="2147485535" r:id="rId12"/>
    <p:sldLayoutId id="214748553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9AE17A0F-B744-450A-BDF5-2161A69A7B1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kumimoji="0" lang="en-US" altLang="ja-JP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1037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5682" r:id="rId1"/>
    <p:sldLayoutId id="2147485644" r:id="rId2"/>
    <p:sldLayoutId id="2147485645" r:id="rId3"/>
    <p:sldLayoutId id="2147485646" r:id="rId4"/>
    <p:sldLayoutId id="2147485647" r:id="rId5"/>
    <p:sldLayoutId id="2147485648" r:id="rId6"/>
    <p:sldLayoutId id="2147485649" r:id="rId7"/>
    <p:sldLayoutId id="2147485650" r:id="rId8"/>
    <p:sldLayoutId id="2147485651" r:id="rId9"/>
    <p:sldLayoutId id="2147485652" r:id="rId10"/>
    <p:sldLayoutId id="214748565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639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0" lang="en-US" altLang="ja-JP">
                  <a:solidFill>
                    <a:schemeClr val="bg2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1639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0" lang="en-US" altLang="ja-JP">
                  <a:solidFill>
                    <a:schemeClr val="bg2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kumimoji="0" lang="en-US" altLang="ja-JP">
                  <a:solidFill>
                    <a:schemeClr val="bg2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38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E4E1E060-07D9-4A84-99F0-CE02C34D2F7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3" r:id="rId1"/>
    <p:sldLayoutId id="2147485654" r:id="rId2"/>
    <p:sldLayoutId id="2147485655" r:id="rId3"/>
    <p:sldLayoutId id="2147485656" r:id="rId4"/>
    <p:sldLayoutId id="2147485657" r:id="rId5"/>
    <p:sldLayoutId id="2147485658" r:id="rId6"/>
    <p:sldLayoutId id="2147485659" r:id="rId7"/>
    <p:sldLayoutId id="2147485660" r:id="rId8"/>
    <p:sldLayoutId id="2147485661" r:id="rId9"/>
    <p:sldLayoutId id="2147485662" r:id="rId10"/>
    <p:sldLayoutId id="214748566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64" r:id="rId1"/>
    <p:sldLayoutId id="2147485665" r:id="rId2"/>
    <p:sldLayoutId id="2147485666" r:id="rId3"/>
    <p:sldLayoutId id="2147485667" r:id="rId4"/>
    <p:sldLayoutId id="2147485668" r:id="rId5"/>
    <p:sldLayoutId id="2147485669" r:id="rId6"/>
    <p:sldLayoutId id="2147485670" r:id="rId7"/>
    <p:sldLayoutId id="2147485671" r:id="rId8"/>
    <p:sldLayoutId id="2147485672" r:id="rId9"/>
    <p:sldLayoutId id="2147485673" r:id="rId10"/>
    <p:sldLayoutId id="21474856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D7A86BA-9DBC-4C79-B5C5-95A6133F491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469FAB01-BE65-4797-8CFA-BB8D416ADECA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85" r:id="rId1"/>
    <p:sldLayoutId id="2147485686" r:id="rId2"/>
    <p:sldLayoutId id="2147485687" r:id="rId3"/>
    <p:sldLayoutId id="2147485688" r:id="rId4"/>
    <p:sldLayoutId id="2147485689" r:id="rId5"/>
    <p:sldLayoutId id="2147485690" r:id="rId6"/>
    <p:sldLayoutId id="2147485691" r:id="rId7"/>
    <p:sldLayoutId id="2147485692" r:id="rId8"/>
    <p:sldLayoutId id="2147485693" r:id="rId9"/>
    <p:sldLayoutId id="2147485694" r:id="rId10"/>
    <p:sldLayoutId id="2147485695" r:id="rId11"/>
    <p:sldLayoutId id="2147485696" r:id="rId12"/>
    <p:sldLayoutId id="2147485697" r:id="rId13"/>
    <p:sldLayoutId id="214748569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A29CF0F-07E1-4BE9-A9AD-FBE2DA38C6E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7EFA10C-9DE7-4060-9697-477FB0359A7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2" r:id="rId1"/>
    <p:sldLayoutId id="2147485713" r:id="rId2"/>
    <p:sldLayoutId id="2147485714" r:id="rId3"/>
    <p:sldLayoutId id="2147485715" r:id="rId4"/>
    <p:sldLayoutId id="2147485716" r:id="rId5"/>
    <p:sldLayoutId id="2147485717" r:id="rId6"/>
    <p:sldLayoutId id="2147485718" r:id="rId7"/>
    <p:sldLayoutId id="2147485719" r:id="rId8"/>
    <p:sldLayoutId id="2147485720" r:id="rId9"/>
    <p:sldLayoutId id="2147485721" r:id="rId10"/>
    <p:sldLayoutId id="214748572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5535DE-E391-4F02-A061-303EAE499747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4" r:id="rId1"/>
    <p:sldLayoutId id="2147485725" r:id="rId2"/>
    <p:sldLayoutId id="2147485726" r:id="rId3"/>
    <p:sldLayoutId id="2147485727" r:id="rId4"/>
    <p:sldLayoutId id="2147485728" r:id="rId5"/>
    <p:sldLayoutId id="2147485729" r:id="rId6"/>
    <p:sldLayoutId id="2147485730" r:id="rId7"/>
    <p:sldLayoutId id="2147485731" r:id="rId8"/>
    <p:sldLayoutId id="2147485732" r:id="rId9"/>
    <p:sldLayoutId id="2147485733" r:id="rId10"/>
    <p:sldLayoutId id="214748573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9A6B261-DB35-4CD0-AE2B-6DC41344706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36" r:id="rId1"/>
    <p:sldLayoutId id="2147485737" r:id="rId2"/>
    <p:sldLayoutId id="2147485738" r:id="rId3"/>
    <p:sldLayoutId id="2147485739" r:id="rId4"/>
    <p:sldLayoutId id="2147485740" r:id="rId5"/>
    <p:sldLayoutId id="2147485741" r:id="rId6"/>
    <p:sldLayoutId id="2147485742" r:id="rId7"/>
    <p:sldLayoutId id="2147485743" r:id="rId8"/>
    <p:sldLayoutId id="2147485744" r:id="rId9"/>
    <p:sldLayoutId id="2147485745" r:id="rId10"/>
    <p:sldLayoutId id="21474857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48" r:id="rId1"/>
    <p:sldLayoutId id="214748574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51" r:id="rId1"/>
    <p:sldLayoutId id="2147485752" r:id="rId2"/>
    <p:sldLayoutId id="2147485753" r:id="rId3"/>
    <p:sldLayoutId id="2147485754" r:id="rId4"/>
    <p:sldLayoutId id="2147485755" r:id="rId5"/>
    <p:sldLayoutId id="2147485756" r:id="rId6"/>
    <p:sldLayoutId id="2147485757" r:id="rId7"/>
    <p:sldLayoutId id="2147485758" r:id="rId8"/>
    <p:sldLayoutId id="2147485759" r:id="rId9"/>
    <p:sldLayoutId id="2147485760" r:id="rId10"/>
    <p:sldLayoutId id="2147485761" r:id="rId11"/>
    <p:sldLayoutId id="2147485762" r:id="rId12"/>
    <p:sldLayoutId id="2147485763" r:id="rId13"/>
    <p:sldLayoutId id="214748576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AC2673-FD96-430C-8BC7-E8E4B09F0521}" type="slidenum">
              <a:rPr kumimoji="0" lang="fr-FR" altLang="ja-JP" sz="800">
                <a:solidFill>
                  <a:schemeClr val="bg2"/>
                </a:solidFill>
                <a:latin typeface="SEOptimist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SEOptimis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63A7A2D-1ADC-4B5D-B5CA-136C64C5AB8C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66" r:id="rId1"/>
    <p:sldLayoutId id="2147485767" r:id="rId2"/>
    <p:sldLayoutId id="2147485768" r:id="rId3"/>
    <p:sldLayoutId id="2147485769" r:id="rId4"/>
    <p:sldLayoutId id="2147485770" r:id="rId5"/>
    <p:sldLayoutId id="2147485771" r:id="rId6"/>
    <p:sldLayoutId id="2147485772" r:id="rId7"/>
    <p:sldLayoutId id="2147485773" r:id="rId8"/>
    <p:sldLayoutId id="2147485774" r:id="rId9"/>
    <p:sldLayoutId id="2147485775" r:id="rId10"/>
    <p:sldLayoutId id="214748577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327BB8-11AB-4758-9AAC-AF177916745D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8" r:id="rId1"/>
    <p:sldLayoutId id="2147485779" r:id="rId2"/>
    <p:sldLayoutId id="2147485780" r:id="rId3"/>
    <p:sldLayoutId id="2147485781" r:id="rId4"/>
    <p:sldLayoutId id="2147485782" r:id="rId5"/>
    <p:sldLayoutId id="2147485783" r:id="rId6"/>
    <p:sldLayoutId id="2147485784" r:id="rId7"/>
    <p:sldLayoutId id="2147485785" r:id="rId8"/>
    <p:sldLayoutId id="2147485786" r:id="rId9"/>
    <p:sldLayoutId id="2147485787" r:id="rId10"/>
    <p:sldLayoutId id="214748578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90" r:id="rId1"/>
    <p:sldLayoutId id="2147485791" r:id="rId2"/>
    <p:sldLayoutId id="2147485792" r:id="rId3"/>
    <p:sldLayoutId id="2147485793" r:id="rId4"/>
    <p:sldLayoutId id="2147485794" r:id="rId5"/>
    <p:sldLayoutId id="2147485795" r:id="rId6"/>
    <p:sldLayoutId id="2147485796" r:id="rId7"/>
    <p:sldLayoutId id="2147485797" r:id="rId8"/>
    <p:sldLayoutId id="2147485798" r:id="rId9"/>
    <p:sldLayoutId id="2147485799" r:id="rId10"/>
    <p:sldLayoutId id="21474858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7D328E2-D4B7-40FF-86A9-F429DC21659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2" r:id="rId1"/>
    <p:sldLayoutId id="2147485803" r:id="rId2"/>
    <p:sldLayoutId id="2147485804" r:id="rId3"/>
    <p:sldLayoutId id="2147485805" r:id="rId4"/>
    <p:sldLayoutId id="2147485806" r:id="rId5"/>
    <p:sldLayoutId id="2147485807" r:id="rId6"/>
    <p:sldLayoutId id="2147485808" r:id="rId7"/>
    <p:sldLayoutId id="2147485809" r:id="rId8"/>
    <p:sldLayoutId id="2147485810" r:id="rId9"/>
    <p:sldLayoutId id="2147485811" r:id="rId10"/>
    <p:sldLayoutId id="214748581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6D1937EB-E71D-474E-89CA-0FE4C6A77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216067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5814" r:id="rId1"/>
    <p:sldLayoutId id="2147485815" r:id="rId2"/>
    <p:sldLayoutId id="2147485816" r:id="rId3"/>
    <p:sldLayoutId id="2147485817" r:id="rId4"/>
    <p:sldLayoutId id="2147485818" r:id="rId5"/>
    <p:sldLayoutId id="2147485819" r:id="rId6"/>
    <p:sldLayoutId id="2147485820" r:id="rId7"/>
    <p:sldLayoutId id="2147485821" r:id="rId8"/>
    <p:sldLayoutId id="2147485822" r:id="rId9"/>
    <p:sldLayoutId id="2147485823" r:id="rId10"/>
    <p:sldLayoutId id="214748582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827A394-2FD4-421D-AB05-6F6DFD9BDF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6" r:id="rId1"/>
    <p:sldLayoutId id="2147485827" r:id="rId2"/>
    <p:sldLayoutId id="2147485828" r:id="rId3"/>
    <p:sldLayoutId id="2147485829" r:id="rId4"/>
    <p:sldLayoutId id="2147485830" r:id="rId5"/>
    <p:sldLayoutId id="2147485831" r:id="rId6"/>
    <p:sldLayoutId id="2147485832" r:id="rId7"/>
    <p:sldLayoutId id="2147485833" r:id="rId8"/>
    <p:sldLayoutId id="2147485834" r:id="rId9"/>
    <p:sldLayoutId id="2147485835" r:id="rId10"/>
    <p:sldLayoutId id="2147485836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38" r:id="rId1"/>
    <p:sldLayoutId id="2147485839" r:id="rId2"/>
    <p:sldLayoutId id="2147485840" r:id="rId3"/>
    <p:sldLayoutId id="2147485841" r:id="rId4"/>
    <p:sldLayoutId id="2147485842" r:id="rId5"/>
    <p:sldLayoutId id="2147485843" r:id="rId6"/>
    <p:sldLayoutId id="2147485844" r:id="rId7"/>
    <p:sldLayoutId id="2147485845" r:id="rId8"/>
    <p:sldLayoutId id="2147485846" r:id="rId9"/>
    <p:sldLayoutId id="2147485847" r:id="rId10"/>
    <p:sldLayoutId id="214748584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C731E8-85AA-4FD8-BBDB-AC69005619EC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7" r:id="rId1"/>
    <p:sldLayoutId id="2147485547" r:id="rId2"/>
    <p:sldLayoutId id="2147485548" r:id="rId3"/>
    <p:sldLayoutId id="2147485549" r:id="rId4"/>
    <p:sldLayoutId id="2147485550" r:id="rId5"/>
    <p:sldLayoutId id="2147485551" r:id="rId6"/>
    <p:sldLayoutId id="2147485552" r:id="rId7"/>
    <p:sldLayoutId id="2147485553" r:id="rId8"/>
    <p:sldLayoutId id="2147485554" r:id="rId9"/>
    <p:sldLayoutId id="2147485555" r:id="rId10"/>
    <p:sldLayoutId id="214748555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E18921-3E0A-46C9-B837-83197A9CD7FC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8" r:id="rId1"/>
    <p:sldLayoutId id="2147485557" r:id="rId2"/>
    <p:sldLayoutId id="2147485558" r:id="rId3"/>
    <p:sldLayoutId id="2147485559" r:id="rId4"/>
    <p:sldLayoutId id="2147485560" r:id="rId5"/>
    <p:sldLayoutId id="2147485561" r:id="rId6"/>
    <p:sldLayoutId id="2147485562" r:id="rId7"/>
    <p:sldLayoutId id="2147485563" r:id="rId8"/>
    <p:sldLayoutId id="2147485564" r:id="rId9"/>
    <p:sldLayoutId id="2147485565" r:id="rId10"/>
    <p:sldLayoutId id="214748556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2F3514-108C-4F19-9422-7EDC67E1E3DF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9" r:id="rId1"/>
    <p:sldLayoutId id="2147485567" r:id="rId2"/>
    <p:sldLayoutId id="2147485568" r:id="rId3"/>
    <p:sldLayoutId id="2147485569" r:id="rId4"/>
    <p:sldLayoutId id="2147485570" r:id="rId5"/>
    <p:sldLayoutId id="2147485571" r:id="rId6"/>
    <p:sldLayoutId id="2147485572" r:id="rId7"/>
    <p:sldLayoutId id="2147485573" r:id="rId8"/>
    <p:sldLayoutId id="2147485574" r:id="rId9"/>
    <p:sldLayoutId id="2147485575" r:id="rId10"/>
    <p:sldLayoutId id="214748557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84FB55-ACD6-4844-8A06-366BA9E9211F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0" r:id="rId1"/>
    <p:sldLayoutId id="2147485602" r:id="rId2"/>
    <p:sldLayoutId id="2147485603" r:id="rId3"/>
    <p:sldLayoutId id="2147485604" r:id="rId4"/>
    <p:sldLayoutId id="2147485605" r:id="rId5"/>
    <p:sldLayoutId id="2147485606" r:id="rId6"/>
    <p:sldLayoutId id="2147485607" r:id="rId7"/>
    <p:sldLayoutId id="2147485608" r:id="rId8"/>
    <p:sldLayoutId id="2147485609" r:id="rId9"/>
    <p:sldLayoutId id="2147485610" r:id="rId10"/>
    <p:sldLayoutId id="214748561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E4FCCC-7A8D-44C1-B1D9-61C48C2EF049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ja-JP" sz="14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1" r:id="rId1"/>
    <p:sldLayoutId id="2147485612" r:id="rId2"/>
    <p:sldLayoutId id="2147485613" r:id="rId3"/>
    <p:sldLayoutId id="2147485614" r:id="rId4"/>
    <p:sldLayoutId id="2147485615" r:id="rId5"/>
    <p:sldLayoutId id="2147485616" r:id="rId6"/>
    <p:sldLayoutId id="2147485617" r:id="rId7"/>
    <p:sldLayoutId id="2147485618" r:id="rId8"/>
    <p:sldLayoutId id="2147485619" r:id="rId9"/>
    <p:sldLayoutId id="2147485620" r:id="rId10"/>
    <p:sldLayoutId id="214748562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22" r:id="rId1"/>
    <p:sldLayoutId id="2147485623" r:id="rId2"/>
    <p:sldLayoutId id="2147485624" r:id="rId3"/>
    <p:sldLayoutId id="2147485625" r:id="rId4"/>
    <p:sldLayoutId id="2147485626" r:id="rId5"/>
    <p:sldLayoutId id="2147485627" r:id="rId6"/>
    <p:sldLayoutId id="2147485628" r:id="rId7"/>
    <p:sldLayoutId id="2147485629" r:id="rId8"/>
    <p:sldLayoutId id="2147485630" r:id="rId9"/>
    <p:sldLayoutId id="2147485631" r:id="rId10"/>
    <p:sldLayoutId id="214748563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D948B0-105B-4FCE-A643-316EF5D2971D}" type="slidenum">
              <a:rPr kumimoji="0" lang="fr-FR" altLang="ja-JP" sz="8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/>
              <a:t>‹#›</a:t>
            </a:fld>
            <a:endParaRPr kumimoji="0" lang="fr-FR" altLang="ja-JP" sz="800">
              <a:solidFill>
                <a:schemeClr val="bg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3" r:id="rId1"/>
    <p:sldLayoutId id="2147485634" r:id="rId2"/>
    <p:sldLayoutId id="2147485635" r:id="rId3"/>
    <p:sldLayoutId id="2147485636" r:id="rId4"/>
    <p:sldLayoutId id="2147485637" r:id="rId5"/>
    <p:sldLayoutId id="2147485638" r:id="rId6"/>
    <p:sldLayoutId id="2147485639" r:id="rId7"/>
    <p:sldLayoutId id="2147485640" r:id="rId8"/>
    <p:sldLayoutId id="2147485641" r:id="rId9"/>
    <p:sldLayoutId id="2147485642" r:id="rId10"/>
    <p:sldLayoutId id="214748564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196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371600"/>
            <a:ext cx="7772400" cy="1981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ja-JP" sz="4600" smtClean="0">
                <a:solidFill>
                  <a:srgbClr val="0000FF"/>
                </a:solidFill>
                <a:ea typeface="MS PGothic" panose="020B0600070205080204" pitchFamily="34" charset="-128"/>
              </a:rPr>
              <a:t/>
            </a:r>
            <a:br>
              <a:rPr lang="en-US" altLang="ja-JP" sz="4600" smtClean="0">
                <a:solidFill>
                  <a:srgbClr val="0000FF"/>
                </a:solidFill>
                <a:ea typeface="MS PGothic" panose="020B0600070205080204" pitchFamily="34" charset="-128"/>
              </a:rPr>
            </a:br>
            <a:r>
              <a:rPr lang="en-US" altLang="ja-JP" sz="4600" smtClean="0">
                <a:solidFill>
                  <a:srgbClr val="0000FF"/>
                </a:solidFill>
                <a:ea typeface="MS PGothic" panose="020B0600070205080204" pitchFamily="34" charset="-128"/>
              </a:rPr>
              <a:t>Test Design</a:t>
            </a:r>
            <a:r>
              <a:rPr lang="en-US" altLang="ja-JP" sz="3200" smtClean="0">
                <a:solidFill>
                  <a:srgbClr val="0000FF"/>
                </a:solidFill>
                <a:ea typeface="MS PGothic" panose="020B0600070205080204" pitchFamily="34" charset="-128"/>
              </a:rPr>
              <a:t/>
            </a:r>
            <a:br>
              <a:rPr lang="en-US" altLang="ja-JP" sz="3200" smtClean="0">
                <a:solidFill>
                  <a:srgbClr val="0000FF"/>
                </a:solidFill>
                <a:ea typeface="MS PGothic" panose="020B0600070205080204" pitchFamily="34" charset="-128"/>
              </a:rPr>
            </a:br>
            <a:r>
              <a:rPr lang="en-US" altLang="ja-JP" sz="3200" smtClean="0">
                <a:solidFill>
                  <a:srgbClr val="0000FF"/>
                </a:solidFill>
                <a:ea typeface="MS PGothic" panose="020B0600070205080204" pitchFamily="34" charset="-128"/>
              </a:rPr>
              <a:t/>
            </a:r>
            <a:br>
              <a:rPr lang="en-US" altLang="ja-JP" sz="3200" smtClean="0">
                <a:solidFill>
                  <a:srgbClr val="0000FF"/>
                </a:solidFill>
                <a:ea typeface="MS PGothic" panose="020B0600070205080204" pitchFamily="34" charset="-128"/>
              </a:rPr>
            </a:br>
            <a:endParaRPr lang="en-US" altLang="ja-JP" sz="3200" smtClean="0">
              <a:solidFill>
                <a:srgbClr val="993300"/>
              </a:solidFill>
              <a:ea typeface="MS PGothic" panose="020B0600070205080204" pitchFamily="34" charset="-128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8900" y="3124200"/>
            <a:ext cx="6400800" cy="2743200"/>
          </a:xfrm>
        </p:spPr>
        <p:txBody>
          <a:bodyPr lIns="92075" tIns="46038" rIns="92075" bIns="46038"/>
          <a:lstStyle/>
          <a:p>
            <a:pPr eaLnBrk="1" hangingPunct="1"/>
            <a:endParaRPr lang="ja-JP" altLang="en-US" sz="3200" dirty="0" smtClean="0">
              <a:ea typeface="MS PGothic" panose="020B0600070205080204" pitchFamily="34" charset="-128"/>
            </a:endParaRPr>
          </a:p>
          <a:p>
            <a:pPr eaLnBrk="1" hangingPunct="1"/>
            <a:endParaRPr lang="ja-JP" altLang="en-US" sz="3200" dirty="0" smtClean="0">
              <a:ea typeface="MS PGothic" panose="020B0600070205080204" pitchFamily="34" charset="-128"/>
            </a:endParaRPr>
          </a:p>
          <a:p>
            <a:pPr eaLnBrk="1" hangingPunct="1"/>
            <a:endParaRPr lang="ja-JP" altLang="en-US" sz="3200" dirty="0" smtClean="0">
              <a:ea typeface="MS PGothic" panose="020B0600070205080204" pitchFamily="34" charset="-128"/>
            </a:endParaRPr>
          </a:p>
          <a:p>
            <a:pPr eaLnBrk="1" hangingPunct="1"/>
            <a:r>
              <a:rPr lang="en-US" b="1" dirty="0" smtClean="0"/>
              <a:t>Instructor: &lt;I</a:t>
            </a:r>
            <a:r>
              <a:rPr lang="vi-VN" b="1" dirty="0" smtClean="0"/>
              <a:t>nstructor </a:t>
            </a:r>
            <a:r>
              <a:rPr lang="en-US" b="1" dirty="0" smtClean="0"/>
              <a:t>N</a:t>
            </a:r>
            <a:r>
              <a:rPr lang="vi-VN" b="1" dirty="0" smtClean="0"/>
              <a:t>ame</a:t>
            </a:r>
            <a:r>
              <a:rPr lang="en-US" b="1" smtClean="0"/>
              <a:t>&gt;</a:t>
            </a:r>
            <a:endParaRPr lang="en-US" altLang="ja-JP" b="1" dirty="0" smtClean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3. Test Case Design: Functional test cases </a:t>
            </a:r>
            <a:br>
              <a:rPr lang="en-US" dirty="0" smtClean="0"/>
            </a:br>
            <a:r>
              <a:rPr lang="en-US" dirty="0" smtClean="0"/>
              <a:t>Field validation: Combo box fields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Verify list values of look up field/ combo box field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Verify default value of combo box field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Verify sorting in look up fields (normally order by alphabet)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Verify selecting values in combo box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3. Test Case Design: Functional test cases </a:t>
            </a:r>
            <a:r>
              <a:rPr lang="en-US" altLang="ja-JP" dirty="0" smtClean="0">
                <a:ea typeface="MS PGothic" panose="020B0600070205080204" pitchFamily="34" charset="-128"/>
              </a:rPr>
              <a:t/>
            </a:r>
            <a:br>
              <a:rPr lang="en-US" altLang="ja-JP" dirty="0" smtClean="0">
                <a:ea typeface="MS PGothic" panose="020B0600070205080204" pitchFamily="34" charset="-128"/>
              </a:rPr>
            </a:br>
            <a:r>
              <a:rPr lang="en-US" altLang="ja-JP" dirty="0" smtClean="0">
                <a:ea typeface="MS PGothic" panose="020B0600070205080204" pitchFamily="34" charset="-128"/>
              </a:rPr>
              <a:t>Field Validation: Text Fields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AU" dirty="0" smtClean="0"/>
              <a:t>Single line of text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mandatory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auto trim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encode (input </a:t>
            </a:r>
            <a:r>
              <a:rPr lang="en-US" dirty="0" smtClean="0"/>
              <a:t>the text with html tag)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Verify max length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case-sensitive (text field in searching)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AU" dirty="0" smtClean="0"/>
              <a:t>Multi line of text / Rich text fields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mandatory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displaying of vertical scroll bar when input multi line of text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inputting multi line of text with format text (bold, italic, colour, link, attachment) to rich text fields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wrap text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table, link, image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AU" dirty="0" smtClean="0"/>
              <a:t>Verify links, attachments</a:t>
            </a:r>
          </a:p>
          <a:p>
            <a:pPr lvl="1" eaLnBrk="1" hangingPunct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3. Test Case Design: Functional test cases </a:t>
            </a:r>
            <a:r>
              <a:rPr lang="en-US" altLang="ja-JP" dirty="0" smtClean="0">
                <a:ea typeface="MS PGothic" panose="020B0600070205080204" pitchFamily="34" charset="-128"/>
              </a:rPr>
              <a:t/>
            </a:r>
            <a:br>
              <a:rPr lang="en-US" altLang="ja-JP" dirty="0" smtClean="0">
                <a:ea typeface="MS PGothic" panose="020B0600070205080204" pitchFamily="34" charset="-128"/>
              </a:rPr>
            </a:br>
            <a:r>
              <a:rPr lang="en-US" altLang="ja-JP" dirty="0" smtClean="0">
                <a:ea typeface="MS PGothic" panose="020B0600070205080204" pitchFamily="34" charset="-128"/>
              </a:rPr>
              <a:t>Field Validation: Date Fields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AU" dirty="0" smtClean="0"/>
              <a:t>Check mandatory fields</a:t>
            </a:r>
            <a:endParaRPr lang="en-AU" altLang="ja-JP" dirty="0" smtClean="0">
              <a:ea typeface="MS PGothic" panose="020B0600070205080204" pitchFamily="34" charset="-128"/>
            </a:endParaRP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dirty="0" smtClean="0"/>
              <a:t>Check date picker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dirty="0" smtClean="0"/>
              <a:t>Check date format (inputted date, conversion of inputted date)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dirty="0" smtClean="0"/>
              <a:t>Compare inputted date to current date (if required)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dirty="0" smtClean="0"/>
              <a:t>Compare “From Date” to “To Date” (if required)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dirty="0" smtClean="0"/>
              <a:t>Compare dates based on business rules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dirty="0" smtClean="0"/>
              <a:t>Display of date field when change Regional setting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Date &lt; min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3. Test Case Design: Functional test cases </a:t>
            </a:r>
            <a:r>
              <a:rPr lang="en-US" altLang="ja-JP" dirty="0" smtClean="0">
                <a:ea typeface="MS PGothic" panose="020B0600070205080204" pitchFamily="34" charset="-128"/>
              </a:rPr>
              <a:t/>
            </a:r>
            <a:br>
              <a:rPr lang="en-US" altLang="ja-JP" dirty="0" smtClean="0">
                <a:ea typeface="MS PGothic" panose="020B0600070205080204" pitchFamily="34" charset="-128"/>
              </a:rPr>
            </a:br>
            <a:r>
              <a:rPr lang="en-US" altLang="ja-JP" dirty="0" smtClean="0">
                <a:ea typeface="MS PGothic" panose="020B0600070205080204" pitchFamily="34" charset="-128"/>
              </a:rPr>
              <a:t>Field Validation: Numeric Fields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AU" altLang="ja-JP" smtClean="0">
                <a:ea typeface="HGP明朝E"/>
                <a:cs typeface="HGP明朝E"/>
              </a:rPr>
              <a:t>Check mandatory fields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smtClean="0"/>
              <a:t>Check max value/min value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sz="1800" smtClean="0"/>
              <a:t>Check integer/decimal number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altLang="ja-JP" sz="1800" smtClean="0">
                <a:ea typeface="HGP明朝E"/>
                <a:cs typeface="HGP明朝E"/>
              </a:rPr>
              <a:t>Check positive/negative number</a:t>
            </a:r>
          </a:p>
          <a:p>
            <a:pPr marL="742950" lvl="2" indent="-342900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altLang="ja-JP" sz="1800" smtClean="0">
                <a:ea typeface="HGP明朝E"/>
                <a:cs typeface="HGP明朝E"/>
              </a:rPr>
              <a:t>Check conversion of format (decimal symbol, digit grouping symbol, display leading zero)</a:t>
            </a:r>
            <a:endParaRPr lang="en-US" altLang="ja-JP" sz="1800" smtClean="0">
              <a:ea typeface="HGP明朝E"/>
              <a:cs typeface="HGP明朝E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SzPct val="62000"/>
              <a:buFont typeface="Monotype Sorts"/>
              <a:buChar char="o"/>
            </a:pPr>
            <a:endParaRPr lang="en-AU" smtClean="0"/>
          </a:p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endParaRPr lang="en-US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3. Test Case Design: Functional test cases </a:t>
            </a:r>
            <a:r>
              <a:rPr lang="en-US" altLang="ja-JP" dirty="0" smtClean="0">
                <a:ea typeface="MS PGothic" panose="020B0600070205080204" pitchFamily="34" charset="-128"/>
              </a:rPr>
              <a:t/>
            </a:r>
            <a:br>
              <a:rPr lang="en-US" altLang="ja-JP" dirty="0" smtClean="0">
                <a:ea typeface="MS PGothic" panose="020B0600070205080204" pitchFamily="34" charset="-128"/>
              </a:rPr>
            </a:br>
            <a:r>
              <a:rPr lang="en-US" altLang="ja-JP" dirty="0" smtClean="0">
                <a:ea typeface="MS PGothic" panose="020B0600070205080204" pitchFamily="34" charset="-128"/>
              </a:rPr>
              <a:t>Field Validation: Attach Fields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Attachment with various file types </a:t>
            </a:r>
            <a:r>
              <a:rPr lang="en-AU" altLang="ja-JP" sz="1800" dirty="0" smtClean="0">
                <a:ea typeface="HGP明朝E"/>
                <a:cs typeface="HGP明朝E"/>
              </a:rPr>
              <a:t>(.doc, .</a:t>
            </a:r>
            <a:r>
              <a:rPr lang="en-AU" altLang="ja-JP" sz="1800" dirty="0" err="1" smtClean="0">
                <a:ea typeface="HGP明朝E"/>
                <a:cs typeface="HGP明朝E"/>
              </a:rPr>
              <a:t>xls</a:t>
            </a:r>
            <a:r>
              <a:rPr lang="en-AU" altLang="ja-JP" sz="1800" dirty="0" smtClean="0">
                <a:ea typeface="HGP明朝E"/>
                <a:cs typeface="HGP明朝E"/>
              </a:rPr>
              <a:t>, .</a:t>
            </a:r>
            <a:r>
              <a:rPr lang="en-AU" altLang="ja-JP" sz="1800" dirty="0" err="1" smtClean="0">
                <a:ea typeface="HGP明朝E"/>
                <a:cs typeface="HGP明朝E"/>
              </a:rPr>
              <a:t>pdf</a:t>
            </a:r>
            <a:r>
              <a:rPr lang="en-AU" altLang="ja-JP" sz="1800" dirty="0" smtClean="0">
                <a:ea typeface="HGP明朝E"/>
                <a:cs typeface="HGP明朝E"/>
              </a:rPr>
              <a:t>, etc.)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Attachment with  file size &gt; 50Mb</a:t>
            </a:r>
            <a:endParaRPr lang="en-AU" altLang="ja-JP" sz="1800" dirty="0" smtClean="0">
              <a:ea typeface="HGP明朝E"/>
              <a:cs typeface="HGP明朝E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AU" altLang="ja-JP" sz="1800" dirty="0" smtClean="0">
                <a:ea typeface="HGP明朝E"/>
                <a:cs typeface="HGP明朝E"/>
              </a:rPr>
              <a:t>Cancel adding attachment</a:t>
            </a:r>
            <a:r>
              <a:rPr lang="en-US" altLang="ja-JP" sz="1800" dirty="0" smtClean="0">
                <a:ea typeface="HGP明朝E"/>
                <a:cs typeface="HGP明朝E"/>
              </a:rPr>
              <a:t> (by clicking [Cancel] button on browser page)</a:t>
            </a:r>
            <a:endParaRPr lang="en-AU" altLang="ja-JP" sz="1800" dirty="0" smtClean="0">
              <a:ea typeface="HGP明朝E"/>
              <a:cs typeface="HGP明朝E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AU" altLang="ja-JP" sz="1800" dirty="0" smtClean="0">
                <a:ea typeface="HGP明朝E"/>
                <a:cs typeface="HGP明朝E"/>
              </a:rPr>
              <a:t>Remove the attachment </a:t>
            </a:r>
            <a:r>
              <a:rPr lang="en-AU" altLang="ja-JP" sz="1800" dirty="0" smtClean="0">
                <a:ea typeface="HGP明朝E"/>
                <a:cs typeface="HGP明朝E"/>
              </a:rPr>
              <a:t>files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AU" altLang="ja-JP" sz="1800" dirty="0" smtClean="0">
                <a:ea typeface="HGP明朝E"/>
                <a:cs typeface="HGP明朝E"/>
              </a:rPr>
              <a:t>Attach many files at the same time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AU" altLang="ja-JP" sz="1800" dirty="0" smtClean="0">
                <a:ea typeface="HGP明朝E"/>
                <a:cs typeface="HGP明朝E"/>
              </a:rPr>
              <a:t>Attach virus file</a:t>
            </a:r>
            <a:endParaRPr lang="en-AU" altLang="ja-JP" sz="1800" dirty="0" smtClean="0">
              <a:ea typeface="HGP明朝E"/>
              <a:cs typeface="HGP明朝E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3. Test Case Design: Functional test cases </a:t>
            </a:r>
            <a:r>
              <a:rPr lang="en-US" altLang="ja-JP" dirty="0" smtClean="0">
                <a:ea typeface="MS PGothic" panose="020B0600070205080204" pitchFamily="34" charset="-128"/>
              </a:rPr>
              <a:t/>
            </a:r>
            <a:br>
              <a:rPr lang="en-US" altLang="ja-JP" dirty="0" smtClean="0">
                <a:ea typeface="MS PGothic" panose="020B0600070205080204" pitchFamily="34" charset="-128"/>
              </a:rPr>
            </a:br>
            <a:r>
              <a:rPr lang="en-US" altLang="ja-JP" dirty="0" smtClean="0">
                <a:ea typeface="MS PGothic" panose="020B0600070205080204" pitchFamily="34" charset="-128"/>
              </a:rPr>
              <a:t>Workflow test cases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Test workflow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Define pre-condition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Define Action, Role, Status for each step in workflow.</a:t>
            </a:r>
          </a:p>
          <a:p>
            <a:pPr lvl="2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Example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9152036"/>
              </p:ext>
            </p:extLst>
          </p:nvPr>
        </p:nvGraphicFramePr>
        <p:xfrm>
          <a:off x="1371600" y="3657600"/>
          <a:ext cx="1447800" cy="1220788"/>
        </p:xfrm>
        <a:graphic>
          <a:graphicData uri="http://schemas.openxmlformats.org/presentationml/2006/ole">
            <p:oleObj spid="_x0000_s3083" name="Worksheet" showAsIcon="1" r:id="rId3" imgW="914400" imgH="77148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3. Test Case Design </a:t>
            </a:r>
            <a:br>
              <a:rPr lang="en-US" dirty="0" smtClean="0"/>
            </a:br>
            <a:r>
              <a:rPr lang="en-US" dirty="0" smtClean="0"/>
              <a:t>Performance test cases</a:t>
            </a:r>
            <a:endParaRPr lang="en-US" altLang="ja-JP" dirty="0" smtClean="0">
              <a:ea typeface="MS PGothic" panose="020B0600070205080204" pitchFamily="34" charset="-128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Verify if response time of operations in system meet customer’s expectation or web application standard or not.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Normally measure response time for 1 user using the system (not for concurrent users) but on a specific volume data.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Each test case defined for a specific functions which want to measure the performance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Functions should be measure performance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ja-JP" dirty="0" smtClean="0">
                <a:ea typeface="HGP明朝E"/>
                <a:cs typeface="HGP明朝E"/>
              </a:rPr>
              <a:t>Core functions/features of system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ja-JP" dirty="0" smtClean="0">
                <a:ea typeface="HGP明朝E"/>
                <a:cs typeface="HGP明朝E"/>
              </a:rPr>
              <a:t>View/Report which contains many data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ja-JP" dirty="0" smtClean="0">
                <a:ea typeface="HGP明朝E"/>
                <a:cs typeface="HGP明朝E"/>
              </a:rPr>
              <a:t>Search function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ja-JP" dirty="0" smtClean="0">
                <a:ea typeface="HGP明朝E"/>
                <a:cs typeface="HGP明朝E"/>
              </a:rPr>
              <a:t>Agent/Time schedule feature</a:t>
            </a:r>
            <a:endParaRPr lang="en-US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chemeClr val="tx1"/>
              </a:buClr>
              <a:buSzPct val="62000"/>
              <a:buFont typeface="Monotype Sorts"/>
              <a:buNone/>
            </a:pPr>
            <a:endParaRPr kumimoji="0" lang="en-US" sz="4400" b="1" i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>
              <a:buClr>
                <a:schemeClr val="tx1"/>
              </a:buClr>
              <a:buSzPct val="62000"/>
              <a:buFont typeface="Monotype Sorts"/>
              <a:buNone/>
            </a:pPr>
            <a:endParaRPr kumimoji="0" lang="en-US" sz="4400" b="1" i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>
              <a:buClr>
                <a:schemeClr val="tx1"/>
              </a:buClr>
              <a:buSzPct val="62000"/>
              <a:buFont typeface="Monotype Sorts"/>
              <a:buNone/>
            </a:pPr>
            <a:r>
              <a:rPr kumimoji="0" lang="en-US" altLang="en-US" sz="4400" b="1" i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QUESTIONS AND ANSWERS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2000"/>
              <a:buFont typeface="Monotype Sorts"/>
              <a:buNone/>
            </a:pPr>
            <a:endParaRPr kumimoji="0" lang="en-US" sz="440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895600"/>
          </a:xfrm>
        </p:spPr>
        <p:txBody>
          <a:bodyPr anchor="ctr"/>
          <a:lstStyle/>
          <a:p>
            <a:pPr algn="ctr">
              <a:buNone/>
            </a:pPr>
            <a:r>
              <a:rPr lang="en-US" sz="9000" dirty="0" smtClean="0">
                <a:solidFill>
                  <a:srgbClr val="0000FF"/>
                </a:solidFill>
              </a:rPr>
              <a:t>Thank you!!!</a:t>
            </a:r>
            <a:endParaRPr lang="en-US" sz="9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457200" y="13716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marL="469900" indent="-469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ja-JP" sz="2600" b="1" dirty="0">
                <a:latin typeface="Arial" panose="020B0604020202020204" pitchFamily="34" charset="0"/>
                <a:ea typeface="MS PGothic" panose="020B0600070205080204" pitchFamily="34" charset="-128"/>
              </a:rPr>
              <a:t>Duration: </a:t>
            </a:r>
            <a:r>
              <a:rPr lang="en-US" altLang="ja-JP" sz="2600" i="1" dirty="0">
                <a:latin typeface="Arial" panose="020B0604020202020204" pitchFamily="34" charset="0"/>
                <a:ea typeface="MS PGothic" panose="020B0600070205080204" pitchFamily="34" charset="-128"/>
              </a:rPr>
              <a:t> 1 Hours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ja-JP" sz="2600" b="1" dirty="0">
                <a:latin typeface="Arial" panose="020B0604020202020204" pitchFamily="34" charset="0"/>
                <a:ea typeface="MS PGothic" panose="020B0600070205080204" pitchFamily="34" charset="-128"/>
              </a:rPr>
              <a:t>Purpose: </a:t>
            </a:r>
            <a:r>
              <a:rPr lang="en-US" altLang="ja-JP" sz="2600" i="1" dirty="0">
                <a:latin typeface="Arial" panose="020B0604020202020204" pitchFamily="34" charset="0"/>
                <a:ea typeface="MS PGothic" panose="020B0600070205080204" pitchFamily="34" charset="-128"/>
              </a:rPr>
              <a:t>Introduce how to create test cases with different requirements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ja-JP" sz="2600" b="1" dirty="0">
                <a:latin typeface="Arial" panose="020B0604020202020204" pitchFamily="34" charset="0"/>
                <a:ea typeface="MS PGothic" panose="020B0600070205080204" pitchFamily="34" charset="-128"/>
              </a:rPr>
              <a:t>Audience: </a:t>
            </a:r>
            <a:r>
              <a:rPr lang="en-US" altLang="ja-JP" sz="2600" i="1" dirty="0">
                <a:latin typeface="Arial" panose="020B0604020202020204" pitchFamily="34" charset="0"/>
                <a:ea typeface="MS PGothic" panose="020B0600070205080204" pitchFamily="34" charset="-128"/>
              </a:rPr>
              <a:t>Testers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2000"/>
              <a:buFont typeface="Monotype Sorts"/>
              <a:buChar char="Ä"/>
            </a:pPr>
            <a:endParaRPr kumimoji="0" lang="en-US" i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838200" y="15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ja-JP" sz="2700" b="1" dirty="0" smtClean="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rPr>
              <a:t>Objectives</a:t>
            </a:r>
            <a:endParaRPr lang="en-US" altLang="ja-JP" sz="2700" b="1" dirty="0">
              <a:solidFill>
                <a:schemeClr val="tx2"/>
              </a:solidFill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2"/>
          <p:cNvGrpSpPr>
            <a:grpSpLocks/>
          </p:cNvGrpSpPr>
          <p:nvPr/>
        </p:nvGrpSpPr>
        <p:grpSpPr bwMode="auto">
          <a:xfrm>
            <a:off x="-1588" y="1087438"/>
            <a:ext cx="3975101" cy="517525"/>
            <a:chOff x="1152" y="1179"/>
            <a:chExt cx="3408" cy="444"/>
          </a:xfrm>
        </p:grpSpPr>
        <p:grpSp>
          <p:nvGrpSpPr>
            <p:cNvPr id="28698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2870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2870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12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96000">
                    <a:srgbClr val="C00000">
                      <a:alpha val="45000"/>
                    </a:srgbClr>
                  </a:gs>
                  <a:gs pos="100000">
                    <a:schemeClr val="hlink"/>
                  </a:gs>
                </a:gsLst>
                <a:lin ang="0" scaled="0"/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</p:grpSp>
        <p:sp>
          <p:nvSpPr>
            <p:cNvPr id="28699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2257" cy="3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lvl="2">
                <a:defRPr/>
              </a:pPr>
              <a:r>
                <a:rPr lang="en-US" altLang="ja-JP" dirty="0">
                  <a:latin typeface="+mj-lt"/>
                  <a:ea typeface="ＭＳ Ｐゴシック" pitchFamily="50" charset="-128"/>
                </a:rPr>
                <a:t>Test requirements</a:t>
              </a:r>
            </a:p>
          </p:txBody>
        </p:sp>
        <p:sp>
          <p:nvSpPr>
            <p:cNvPr id="28701" name="Text Box 13"/>
            <p:cNvSpPr txBox="1">
              <a:spLocks noChangeArrowheads="1"/>
            </p:cNvSpPr>
            <p:nvPr/>
          </p:nvSpPr>
          <p:spPr bwMode="gray">
            <a:xfrm>
              <a:off x="1276" y="1241"/>
              <a:ext cx="19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8675" name="Group 33"/>
          <p:cNvGrpSpPr>
            <a:grpSpLocks/>
          </p:cNvGrpSpPr>
          <p:nvPr/>
        </p:nvGrpSpPr>
        <p:grpSpPr bwMode="auto">
          <a:xfrm>
            <a:off x="0" y="1624013"/>
            <a:ext cx="3960813" cy="520700"/>
            <a:chOff x="1152" y="1755"/>
            <a:chExt cx="3408" cy="419"/>
          </a:xfrm>
        </p:grpSpPr>
        <p:grpSp>
          <p:nvGrpSpPr>
            <p:cNvPr id="28689" name="Group 7"/>
            <p:cNvGrpSpPr>
              <a:grpSpLocks/>
            </p:cNvGrpSpPr>
            <p:nvPr/>
          </p:nvGrpSpPr>
          <p:grpSpPr bwMode="auto">
            <a:xfrm>
              <a:off x="1152" y="1755"/>
              <a:ext cx="480" cy="419"/>
              <a:chOff x="3174" y="2656"/>
              <a:chExt cx="1549" cy="1351"/>
            </a:xfrm>
          </p:grpSpPr>
          <p:sp>
            <p:nvSpPr>
              <p:cNvPr id="2869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2869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89000">
                    <a:srgbClr val="0000FF">
                      <a:alpha val="62000"/>
                    </a:srgbClr>
                  </a:gs>
                  <a:gs pos="100000">
                    <a:schemeClr val="accent1"/>
                  </a:gs>
                </a:gsLst>
                <a:lin ang="0" scaled="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</p:grp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536" y="2139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Text Box 15"/>
            <p:cNvSpPr txBox="1">
              <a:spLocks noChangeArrowheads="1"/>
            </p:cNvSpPr>
            <p:nvPr/>
          </p:nvSpPr>
          <p:spPr bwMode="auto">
            <a:xfrm>
              <a:off x="1681" y="1804"/>
              <a:ext cx="2381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dirty="0">
                  <a:latin typeface="+mj-lt"/>
                  <a:ea typeface="ＭＳ Ｐゴシック" pitchFamily="50" charset="-128"/>
                </a:rPr>
                <a:t>Test case structure</a:t>
              </a:r>
            </a:p>
          </p:txBody>
        </p:sp>
        <p:sp>
          <p:nvSpPr>
            <p:cNvPr id="28692" name="Text Box 16"/>
            <p:cNvSpPr txBox="1">
              <a:spLocks noChangeArrowheads="1"/>
            </p:cNvSpPr>
            <p:nvPr/>
          </p:nvSpPr>
          <p:spPr bwMode="gray">
            <a:xfrm>
              <a:off x="1276" y="1817"/>
              <a:ext cx="19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MS PGothic" panose="020B0600070205080204" pitchFamily="34" charset="-128"/>
              </a:rPr>
              <a:t>Training Agenda</a:t>
            </a:r>
          </a:p>
        </p:txBody>
      </p:sp>
      <p:grpSp>
        <p:nvGrpSpPr>
          <p:cNvPr id="28677" name="Group 32"/>
          <p:cNvGrpSpPr>
            <a:grpSpLocks/>
          </p:cNvGrpSpPr>
          <p:nvPr/>
        </p:nvGrpSpPr>
        <p:grpSpPr bwMode="auto">
          <a:xfrm>
            <a:off x="9525" y="2170113"/>
            <a:ext cx="3973513" cy="519112"/>
            <a:chOff x="1152" y="1179"/>
            <a:chExt cx="3408" cy="440"/>
          </a:xfrm>
        </p:grpSpPr>
        <p:grpSp>
          <p:nvGrpSpPr>
            <p:cNvPr id="28680" name="Group 5"/>
            <p:cNvGrpSpPr>
              <a:grpSpLocks/>
            </p:cNvGrpSpPr>
            <p:nvPr/>
          </p:nvGrpSpPr>
          <p:grpSpPr bwMode="auto">
            <a:xfrm>
              <a:off x="1152" y="1179"/>
              <a:ext cx="480" cy="419"/>
              <a:chOff x="1110" y="2656"/>
              <a:chExt cx="1549" cy="1351"/>
            </a:xfrm>
          </p:grpSpPr>
          <p:sp>
            <p:nvSpPr>
              <p:cNvPr id="2868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2868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39000">
                    <a:srgbClr val="00B050">
                      <a:alpha val="53000"/>
                    </a:srgb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h-TH"/>
              </a:p>
            </p:txBody>
          </p:sp>
        </p:grpSp>
        <p:sp>
          <p:nvSpPr>
            <p:cNvPr id="28681" name="Line 11"/>
            <p:cNvSpPr>
              <a:spLocks noChangeShapeType="1"/>
            </p:cNvSpPr>
            <p:nvPr/>
          </p:nvSpPr>
          <p:spPr bwMode="auto">
            <a:xfrm>
              <a:off x="1536" y="1563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Text Box 12"/>
            <p:cNvSpPr txBox="1">
              <a:spLocks noChangeArrowheads="1"/>
            </p:cNvSpPr>
            <p:nvPr/>
          </p:nvSpPr>
          <p:spPr bwMode="auto">
            <a:xfrm>
              <a:off x="1680" y="1227"/>
              <a:ext cx="15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ja-JP">
                <a:ea typeface="MS PGothic" panose="020B0600070205080204" pitchFamily="34" charset="-128"/>
              </a:endParaRPr>
            </a:p>
          </p:txBody>
        </p:sp>
        <p:sp>
          <p:nvSpPr>
            <p:cNvPr id="28683" name="Text Box 13"/>
            <p:cNvSpPr txBox="1">
              <a:spLocks noChangeArrowheads="1"/>
            </p:cNvSpPr>
            <p:nvPr/>
          </p:nvSpPr>
          <p:spPr bwMode="gray">
            <a:xfrm>
              <a:off x="1276" y="1241"/>
              <a:ext cx="19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8678" name="Rectangle 90"/>
          <p:cNvSpPr>
            <a:spLocks noChangeArrowheads="1"/>
          </p:cNvSpPr>
          <p:nvPr/>
        </p:nvSpPr>
        <p:spPr bwMode="auto">
          <a:xfrm>
            <a:off x="609600" y="2133600"/>
            <a:ext cx="2478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ja-JP">
                <a:latin typeface="Arial" panose="020B0604020202020204" pitchFamily="34" charset="0"/>
                <a:ea typeface="MS PGothic" panose="020B0600070205080204" pitchFamily="34" charset="-128"/>
              </a:rPr>
              <a:t>Test case design</a:t>
            </a:r>
            <a:endParaRPr 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dirty="0" smtClean="0"/>
              <a:t>1. Test Requirements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638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A system normally includes</a:t>
            </a:r>
            <a:r>
              <a:rPr lang="en-US" sz="2400" dirty="0" smtClean="0"/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b="1" dirty="0" smtClean="0"/>
              <a:t>Functional requirement</a:t>
            </a:r>
            <a:r>
              <a:rPr lang="en-US" dirty="0" smtClean="0"/>
              <a:t>: a number of use cases, functions, present for business of the system.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b="1" dirty="0" smtClean="0"/>
              <a:t>Workflow</a:t>
            </a:r>
            <a:r>
              <a:rPr lang="en-US" dirty="0" smtClean="0"/>
              <a:t>: the relationship of use cases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b="1" dirty="0" smtClean="0"/>
              <a:t>Non functional requirement</a:t>
            </a:r>
            <a:r>
              <a:rPr lang="en-US" dirty="0" smtClean="0"/>
              <a:t>: </a:t>
            </a:r>
          </a:p>
          <a:p>
            <a:pPr lvl="2" eaLnBrk="1" hangingPunct="1"/>
            <a:r>
              <a:rPr lang="en-US" dirty="0" smtClean="0"/>
              <a:t>Performance</a:t>
            </a:r>
          </a:p>
          <a:p>
            <a:pPr lvl="2" eaLnBrk="1" hangingPunct="1"/>
            <a:r>
              <a:rPr lang="en-US" dirty="0" smtClean="0"/>
              <a:t>Usability…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System Test Case Structure</a:t>
            </a:r>
          </a:p>
        </p:txBody>
      </p:sp>
      <p:sp>
        <p:nvSpPr>
          <p:cNvPr id="30723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mtClean="0"/>
              <a:t>GUI test cases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mtClean="0"/>
              <a:t>Functional test cases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mtClean="0"/>
              <a:t>Non-Functional test cases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609600" y="2971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endParaRPr lang="en-US" sz="2500">
              <a:latin typeface="Arial" panose="020B0604020202020204" pitchFamily="34" charset="0"/>
            </a:endParaRPr>
          </a:p>
        </p:txBody>
      </p:sp>
      <p:pic>
        <p:nvPicPr>
          <p:cNvPr id="3072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018463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Test Case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1 use case </a:t>
            </a:r>
            <a:r>
              <a:rPr lang="en-US" dirty="0" smtClean="0">
                <a:sym typeface="Wingdings" panose="05000000000000000000" pitchFamily="2" charset="2"/>
              </a:rPr>
              <a:t> 1 function  1 screen/window  1 group of test cases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Test cases for 1 function include: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User interface test cases</a:t>
            </a:r>
          </a:p>
          <a:p>
            <a:pPr lvl="2" eaLnBrk="1" hangingPunct="1"/>
            <a:r>
              <a:rPr lang="en-US" dirty="0" smtClean="0"/>
              <a:t>Form, View, Browser compatibility test cases…</a:t>
            </a:r>
            <a:endParaRPr lang="en-US" dirty="0" smtClean="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Functional test cases</a:t>
            </a:r>
          </a:p>
          <a:p>
            <a:pPr lvl="2" eaLnBrk="1" hangingPunct="1"/>
            <a:r>
              <a:rPr lang="en-US" dirty="0" smtClean="0">
                <a:sym typeface="Wingdings" panose="05000000000000000000" pitchFamily="2" charset="2"/>
              </a:rPr>
              <a:t>Field validation test cases: </a:t>
            </a:r>
            <a:r>
              <a:rPr lang="en-US" dirty="0" smtClean="0"/>
              <a:t>validation for difference kind of data</a:t>
            </a:r>
          </a:p>
          <a:p>
            <a:pPr lvl="2" eaLnBrk="1" hangingPunct="1"/>
            <a:r>
              <a:rPr lang="en-US" altLang="ja-JP" dirty="0" smtClean="0">
                <a:ea typeface="MS PGothic" panose="020B0600070205080204" pitchFamily="34" charset="-128"/>
              </a:rPr>
              <a:t>Workflow test cases…</a:t>
            </a:r>
            <a:endParaRPr lang="en-US" dirty="0" smtClean="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Non-Functional test cases</a:t>
            </a:r>
          </a:p>
          <a:p>
            <a:pPr lvl="2" eaLnBrk="1" hangingPunct="1"/>
            <a:r>
              <a:rPr lang="en-US" dirty="0" smtClean="0"/>
              <a:t>Performance test cases…</a:t>
            </a:r>
          </a:p>
          <a:p>
            <a:pPr lvl="1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None/>
            </a:pPr>
            <a:r>
              <a:rPr lang="en-US" sz="1800" dirty="0" smtClean="0"/>
              <a:t>=&gt;Test cases are numbered and managed</a:t>
            </a:r>
          </a:p>
          <a:p>
            <a:pPr lvl="1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lvl="1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lvl="1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lvl="1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lvl="1" eaLnBrk="1" hangingPunct="1"/>
            <a:endParaRPr lang="en-US" dirty="0" smtClean="0">
              <a:sym typeface="Wingdings" panose="05000000000000000000" pitchFamily="2" charset="2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Test Case Design</a:t>
            </a:r>
            <a:r>
              <a:rPr lang="en-US" altLang="ja-JP" dirty="0" smtClean="0">
                <a:ea typeface="MS PGothic" panose="020B0600070205080204" pitchFamily="34" charset="-128"/>
              </a:rPr>
              <a:t/>
            </a:r>
            <a:br>
              <a:rPr lang="en-US" altLang="ja-JP" dirty="0" smtClean="0">
                <a:ea typeface="MS PGothic" panose="020B0600070205080204" pitchFamily="34" charset="-128"/>
              </a:rPr>
            </a:br>
            <a:r>
              <a:rPr lang="en-US" altLang="ja-JP" dirty="0" smtClean="0">
                <a:ea typeface="MS PGothic" panose="020B0600070205080204" pitchFamily="34" charset="-128"/>
              </a:rPr>
              <a:t>User Interface Test Cases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Based on screen design/ prototype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Test User interface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Interface: size, position, menu, look and feel, field alignment…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Objects: buttons, checkbox, text  box, list box, links, combo box…</a:t>
            </a:r>
          </a:p>
          <a:p>
            <a:pPr lvl="2" eaLnBrk="1" hangingPunct="1"/>
            <a:r>
              <a:rPr lang="en-US" dirty="0" smtClean="0"/>
              <a:t>Object/control type</a:t>
            </a:r>
          </a:p>
          <a:p>
            <a:pPr lvl="2" eaLnBrk="1" hangingPunct="1"/>
            <a:r>
              <a:rPr lang="en-US" dirty="0" smtClean="0"/>
              <a:t>Editable</a:t>
            </a:r>
          </a:p>
          <a:p>
            <a:pPr lvl="2" eaLnBrk="1" hangingPunct="1"/>
            <a:r>
              <a:rPr lang="en-US" dirty="0" smtClean="0"/>
              <a:t>Mandatory</a:t>
            </a:r>
          </a:p>
          <a:p>
            <a:pPr lvl="2" eaLnBrk="1" hangingPunct="1"/>
            <a:r>
              <a:rPr lang="en-US" dirty="0" smtClean="0"/>
              <a:t>Default value</a:t>
            </a:r>
          </a:p>
          <a:p>
            <a:pPr lvl="2" eaLnBrk="1" hangingPunct="1"/>
            <a:r>
              <a:rPr lang="en-US" dirty="0" smtClean="0"/>
              <a:t>Max length</a:t>
            </a:r>
          </a:p>
          <a:p>
            <a:pPr lvl="2" eaLnBrk="1" hangingPunct="1"/>
            <a:r>
              <a:rPr lang="en-US" dirty="0" smtClean="0"/>
              <a:t>Enable/disable</a:t>
            </a:r>
          </a:p>
          <a:p>
            <a:pPr lvl="2" eaLnBrk="1" hangingPunct="1"/>
            <a:r>
              <a:rPr lang="en-US" dirty="0" smtClean="0"/>
              <a:t>Hide/Un-hide…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Access methods: tab keys, mouse movements, accelerator key, tool tip…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3. Test Case Design </a:t>
            </a:r>
            <a:br>
              <a:rPr lang="en-US" dirty="0" smtClean="0"/>
            </a:br>
            <a:r>
              <a:rPr lang="en-US" dirty="0" smtClean="0"/>
              <a:t>Browser compatibility test cases</a:t>
            </a:r>
            <a:endParaRPr lang="en-US" altLang="ja-JP" dirty="0" smtClean="0">
              <a:ea typeface="MS PGothic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Define test cases for specific browser, </a:t>
            </a:r>
            <a:r>
              <a:rPr lang="en-US" altLang="ja-JP" sz="1800" dirty="0" err="1" smtClean="0">
                <a:ea typeface="HGP明朝E"/>
                <a:cs typeface="HGP明朝E"/>
              </a:rPr>
              <a:t>eg</a:t>
            </a:r>
            <a:r>
              <a:rPr lang="en-US" altLang="ja-JP" sz="1800" dirty="0" smtClean="0">
                <a:ea typeface="HGP明朝E"/>
                <a:cs typeface="HGP明朝E"/>
              </a:rPr>
              <a:t>: IE6, IE7, etc.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ja-JP" sz="1800" dirty="0" smtClean="0">
                <a:ea typeface="HGP明朝E"/>
                <a:cs typeface="HGP明朝E"/>
              </a:rPr>
              <a:t>Each test case should present for a screen/window in specific browser.</a:t>
            </a:r>
            <a:endParaRPr lang="en-AU" altLang="ja-JP" sz="1800" dirty="0" smtClean="0">
              <a:ea typeface="HGP明朝E"/>
              <a:cs typeface="HGP明朝E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Test Case Design </a:t>
            </a:r>
            <a:br>
              <a:rPr lang="en-US" dirty="0" smtClean="0"/>
            </a:br>
            <a:r>
              <a:rPr lang="en-US" dirty="0" smtClean="0"/>
              <a:t>Functional test cases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Test cases with valid/invalid data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Test cases for defined business rules in SRS</a:t>
            </a: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dirty="0" smtClean="0"/>
              <a:t>Using test techniques to design functional test cases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 smtClean="0"/>
              <a:t>Test techniques can be: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Equivalent Partition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Boundary Value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Decision Table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State Transition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Use case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eaLnBrk="1" hangingPunct="1">
              <a:buFont typeface="Monotype Sorts"/>
              <a:buNone/>
            </a:pPr>
            <a:r>
              <a:rPr lang="en-US" dirty="0" smtClean="0"/>
              <a:t>Refer to “Test Design Techniques_v1.0.ppt”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5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5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6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6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0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1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2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3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14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8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9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55B79F-C01F-4E7D-9B3C-7F89C2AE93C4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20AB0E-1719-44A8-B5A0-5CD0BC1FB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5DEE003-3574-43F7-BF54-1FAC3AB7F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5878</TotalTime>
  <Words>800</Words>
  <Application>Microsoft Office PowerPoint</Application>
  <PresentationFormat>On-screen Show (4:3)</PresentationFormat>
  <Paragraphs>148</Paragraphs>
  <Slides>18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26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47" baseType="lpstr">
      <vt:lpstr>Fs-Theme_2014</vt:lpstr>
      <vt:lpstr>ppt-model</vt:lpstr>
      <vt:lpstr>PPT08_EN</vt:lpstr>
      <vt:lpstr>blank</vt:lpstr>
      <vt:lpstr>1_Template_PPT08_EN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Fs-Theme_20140415</vt:lpstr>
      <vt:lpstr>1_ppt-model</vt:lpstr>
      <vt:lpstr>3_PPT08_EN</vt:lpstr>
      <vt:lpstr>1_blank</vt:lpstr>
      <vt:lpstr>2_Template_PPT08_EN</vt:lpstr>
      <vt:lpstr>F Theme-2014_1</vt:lpstr>
      <vt:lpstr>F Theme-2014_2</vt:lpstr>
      <vt:lpstr>4_PPT08_EN</vt:lpstr>
      <vt:lpstr>5_PPT08_EN</vt:lpstr>
      <vt:lpstr>4_1 Schneider Electric IT organization v11</vt:lpstr>
      <vt:lpstr>5_1 Schneider Electric IT organization v11</vt:lpstr>
      <vt:lpstr>6_Axis</vt:lpstr>
      <vt:lpstr>2_Capsules</vt:lpstr>
      <vt:lpstr>6_1 Schneider Electric IT organization v11</vt:lpstr>
      <vt:lpstr>CorelDRAW</vt:lpstr>
      <vt:lpstr>Chart</vt:lpstr>
      <vt:lpstr>Worksheet</vt:lpstr>
      <vt:lpstr> Test Design  </vt:lpstr>
      <vt:lpstr>Slide 2</vt:lpstr>
      <vt:lpstr>Training Agenda</vt:lpstr>
      <vt:lpstr>1. Test Requirements</vt:lpstr>
      <vt:lpstr>2. System Test Case Structure</vt:lpstr>
      <vt:lpstr>3. Test Case Design</vt:lpstr>
      <vt:lpstr>3. Test Case Design User Interface Test Cases</vt:lpstr>
      <vt:lpstr>3. Test Case Design  Browser compatibility test cases</vt:lpstr>
      <vt:lpstr>3. Test Case Design  Functional test cases</vt:lpstr>
      <vt:lpstr>3. Test Case Design: Functional test cases  Field validation: Combo box fields</vt:lpstr>
      <vt:lpstr>3. Test Case Design: Functional test cases  Field Validation: Text Fields</vt:lpstr>
      <vt:lpstr>3. Test Case Design: Functional test cases  Field Validation: Date Fields</vt:lpstr>
      <vt:lpstr>3. Test Case Design: Functional test cases  Field Validation: Numeric Fields</vt:lpstr>
      <vt:lpstr>3. Test Case Design: Functional test cases  Field Validation: Attach Fields</vt:lpstr>
      <vt:lpstr>3. Test Case Design: Functional test cases  Workflow test cases</vt:lpstr>
      <vt:lpstr>3. Test Case Design  Performance test cases</vt:lpstr>
      <vt:lpstr>Slide 17</vt:lpstr>
      <vt:lpstr>Slide 18</vt:lpstr>
    </vt:vector>
  </TitlesOfParts>
  <Manager>Hoang A Na</Manager>
  <Company>FSOFT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Planning_training material</dc:title>
  <dc:subject>v1.2</dc:subject>
  <dc:creator>Van Thi Kim Ngan</dc:creator>
  <cp:lastModifiedBy>Tran Thi Lanh</cp:lastModifiedBy>
  <cp:revision>484</cp:revision>
  <cp:lastPrinted>1999-12-23T16:17:28Z</cp:lastPrinted>
  <dcterms:created xsi:type="dcterms:W3CDTF">1999-04-14T08:42:28Z</dcterms:created>
  <dcterms:modified xsi:type="dcterms:W3CDTF">2014-06-10T09:37:18Z</dcterms:modified>
</cp:coreProperties>
</file>