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Override6.xml" ContentType="application/vnd.openxmlformats-officedocument.themeOverrid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theme/themeOverride7.xml" ContentType="application/vnd.openxmlformats-officedocument.themeOverrid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3.xml" ContentType="application/vnd.openxmlformats-officedocument.theme+xml"/>
  <Override PartName="/ppt/theme/themeOverride8.xml" ContentType="application/vnd.openxmlformats-officedocument.themeOverrid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4.xml" ContentType="application/vnd.openxmlformats-officedocument.theme+xml"/>
  <Override PartName="/ppt/theme/themeOverride9.xml" ContentType="application/vnd.openxmlformats-officedocument.themeOverrid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5.xml" ContentType="application/vnd.openxmlformats-officedocument.theme+xml"/>
  <Override PartName="/ppt/theme/themeOverride10.xml" ContentType="application/vnd.openxmlformats-officedocument.themeOverrid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6.xml" ContentType="application/vnd.openxmlformats-officedocument.theme+xml"/>
  <Override PartName="/ppt/theme/themeOverride11.xml" ContentType="application/vnd.openxmlformats-officedocument.themeOverrid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7.xml" ContentType="application/vnd.openxmlformats-officedocument.theme+xml"/>
  <Override PartName="/ppt/theme/themeOverride12.xml" ContentType="application/vnd.openxmlformats-officedocument.themeOverrid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18.xml" ContentType="application/vnd.openxmlformats-officedocument.theme+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9.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20.xml" ContentType="application/vnd.openxmlformats-officedocument.theme+xml"/>
  <Override PartName="/ppt/theme/themeOverride13.xml" ContentType="application/vnd.openxmlformats-officedocument.themeOverrid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21.xml" ContentType="application/vnd.openxmlformats-officedocument.theme+xml"/>
  <Override PartName="/ppt/theme/themeOverride14.xml" ContentType="application/vnd.openxmlformats-officedocument.themeOverride+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2.xml" ContentType="application/vnd.openxmlformats-officedocument.theme+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3.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theme/theme24.xml" ContentType="application/vnd.openxmlformats-officedocument.theme+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theme/theme25.xml" ContentType="application/vnd.openxmlformats-officedocument.theme+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theme/theme26.xml" ContentType="application/vnd.openxmlformats-officedocument.theme+xml"/>
  <Override PartName="/ppt/theme/theme2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6" r:id="rId3"/>
    <p:sldMasterId id="2147483698" r:id="rId4"/>
    <p:sldMasterId id="2147483710" r:id="rId5"/>
    <p:sldMasterId id="2147483749" r:id="rId6"/>
    <p:sldMasterId id="2147483761" r:id="rId7"/>
    <p:sldMasterId id="2147483773" r:id="rId8"/>
    <p:sldMasterId id="2147483785" r:id="rId9"/>
    <p:sldMasterId id="2147483797" r:id="rId10"/>
    <p:sldMasterId id="2147483809" r:id="rId11"/>
    <p:sldMasterId id="2147483821" r:id="rId12"/>
    <p:sldMasterId id="2147483833" r:id="rId13"/>
    <p:sldMasterId id="2147483848" r:id="rId14"/>
    <p:sldMasterId id="2147483860" r:id="rId15"/>
    <p:sldMasterId id="2147483872" r:id="rId16"/>
    <p:sldMasterId id="2147483884" r:id="rId17"/>
    <p:sldMasterId id="2147483896" r:id="rId18"/>
    <p:sldMasterId id="2147483899" r:id="rId19"/>
    <p:sldMasterId id="2147483914" r:id="rId20"/>
    <p:sldMasterId id="2147483926" r:id="rId21"/>
    <p:sldMasterId id="2147483938" r:id="rId22"/>
    <p:sldMasterId id="2147483950" r:id="rId23"/>
    <p:sldMasterId id="2147483962" r:id="rId24"/>
    <p:sldMasterId id="2147483974" r:id="rId25"/>
    <p:sldMasterId id="2147483986" r:id="rId26"/>
  </p:sldMasterIdLst>
  <p:notesMasterIdLst>
    <p:notesMasterId r:id="rId54"/>
  </p:notesMasterIdLst>
  <p:sldIdLst>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80" r:id="rId40"/>
    <p:sldId id="270" r:id="rId41"/>
    <p:sldId id="281" r:id="rId42"/>
    <p:sldId id="272" r:id="rId43"/>
    <p:sldId id="271" r:id="rId44"/>
    <p:sldId id="273" r:id="rId45"/>
    <p:sldId id="274" r:id="rId46"/>
    <p:sldId id="275" r:id="rId47"/>
    <p:sldId id="276" r:id="rId48"/>
    <p:sldId id="277" r:id="rId49"/>
    <p:sldId id="283" r:id="rId50"/>
    <p:sldId id="282" r:id="rId51"/>
    <p:sldId id="278" r:id="rId52"/>
    <p:sldId id="27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568" y="-10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3.xml"/><Relationship Id="rId21" Type="http://schemas.openxmlformats.org/officeDocument/2006/relationships/slideMaster" Target="slideMasters/slideMaster21.xml"/><Relationship Id="rId34" Type="http://schemas.openxmlformats.org/officeDocument/2006/relationships/slide" Target="slides/slide8.xml"/><Relationship Id="rId42" Type="http://schemas.openxmlformats.org/officeDocument/2006/relationships/slide" Target="slides/slide16.xml"/><Relationship Id="rId47" Type="http://schemas.openxmlformats.org/officeDocument/2006/relationships/slide" Target="slides/slide21.xml"/><Relationship Id="rId50" Type="http://schemas.openxmlformats.org/officeDocument/2006/relationships/slide" Target="slides/slide24.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slide" Target="slides/slide12.xml"/><Relationship Id="rId46"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3.xml"/><Relationship Id="rId41" Type="http://schemas.openxmlformats.org/officeDocument/2006/relationships/slide" Target="slides/slide15.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slide" Target="slides/slide14.xml"/><Relationship Id="rId45" Type="http://schemas.openxmlformats.org/officeDocument/2006/relationships/slide" Target="slides/slide19.xml"/><Relationship Id="rId53" Type="http://schemas.openxmlformats.org/officeDocument/2006/relationships/slide" Target="slides/slide27.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slide" Target="slides/slide10.xml"/><Relationship Id="rId49" Type="http://schemas.openxmlformats.org/officeDocument/2006/relationships/slide" Target="slides/slide23.xml"/><Relationship Id="rId57"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5.xml"/><Relationship Id="rId44" Type="http://schemas.openxmlformats.org/officeDocument/2006/relationships/slide" Target="slides/slide18.xml"/><Relationship Id="rId52"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43" Type="http://schemas.openxmlformats.org/officeDocument/2006/relationships/slide" Target="slides/slide17.xml"/><Relationship Id="rId48" Type="http://schemas.openxmlformats.org/officeDocument/2006/relationships/slide" Target="slides/slide22.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9779D4-3712-4421-8C9A-6BBB27C68C81}" type="datetimeFigureOut">
              <a:rPr lang="en-US" smtClean="0"/>
              <a:t>13-Jun-14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7D0F87-A070-4FDC-8082-A12A13485C4D}" type="slidenum">
              <a:rPr lang="en-US" smtClean="0"/>
              <a:t>‹#›</a:t>
            </a:fld>
            <a:endParaRPr lang="en-US"/>
          </a:p>
        </p:txBody>
      </p:sp>
    </p:spTree>
    <p:extLst>
      <p:ext uri="{BB962C8B-B14F-4D97-AF65-F5344CB8AC3E}">
        <p14:creationId xmlns:p14="http://schemas.microsoft.com/office/powerpoint/2010/main" val="2272275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kumimoji="1" sz="2400">
                <a:solidFill>
                  <a:schemeClr val="tx1"/>
                </a:solidFill>
                <a:latin typeface="Times New Roman" panose="02020603050405020304" pitchFamily="18" charset="0"/>
              </a:defRPr>
            </a:lvl1pPr>
            <a:lvl2pPr marL="729057" indent="-280406" defTabSz="914437">
              <a:defRPr kumimoji="1" sz="2400">
                <a:solidFill>
                  <a:schemeClr val="tx1"/>
                </a:solidFill>
                <a:latin typeface="Times New Roman" panose="02020603050405020304" pitchFamily="18" charset="0"/>
              </a:defRPr>
            </a:lvl2pPr>
            <a:lvl3pPr marL="1121626" indent="-224325" defTabSz="914437">
              <a:defRPr kumimoji="1" sz="2400">
                <a:solidFill>
                  <a:schemeClr val="tx1"/>
                </a:solidFill>
                <a:latin typeface="Times New Roman" panose="02020603050405020304" pitchFamily="18" charset="0"/>
              </a:defRPr>
            </a:lvl3pPr>
            <a:lvl4pPr marL="1570276" indent="-224325" defTabSz="914437">
              <a:defRPr kumimoji="1" sz="2400">
                <a:solidFill>
                  <a:schemeClr val="tx1"/>
                </a:solidFill>
                <a:latin typeface="Times New Roman" panose="02020603050405020304" pitchFamily="18" charset="0"/>
              </a:defRPr>
            </a:lvl4pPr>
            <a:lvl5pPr marL="2018927" indent="-224325" defTabSz="914437">
              <a:defRPr kumimoji="1" sz="2400">
                <a:solidFill>
                  <a:schemeClr val="tx1"/>
                </a:solidFill>
                <a:latin typeface="Times New Roman" panose="02020603050405020304" pitchFamily="18" charset="0"/>
              </a:defRPr>
            </a:lvl5pPr>
            <a:lvl6pPr marL="246757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6pPr>
            <a:lvl7pPr marL="291622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7pPr>
            <a:lvl8pPr marL="336487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8pPr>
            <a:lvl9pPr marL="381352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9pPr>
          </a:lstStyle>
          <a:p>
            <a:fld id="{8AB8D96F-9E6C-4596-8004-C85815FEF1DF}" type="slidenum">
              <a:rPr kumimoji="0" lang="en-US" sz="1200"/>
              <a:pPr/>
              <a:t>1</a:t>
            </a:fld>
            <a:endParaRPr kumimoji="0" lang="en-US" sz="1200"/>
          </a:p>
        </p:txBody>
      </p:sp>
      <p:sp>
        <p:nvSpPr>
          <p:cNvPr id="54275" name="Rectangle 2"/>
          <p:cNvSpPr>
            <a:spLocks noGrp="1" noRot="1" noChangeAspect="1" noChangeArrowheads="1" noTextEdit="1"/>
          </p:cNvSpPr>
          <p:nvPr>
            <p:ph type="sldImg"/>
          </p:nvPr>
        </p:nvSpPr>
        <p:spPr>
          <a:xfrm>
            <a:off x="484188" y="687388"/>
            <a:ext cx="5888037" cy="4416425"/>
          </a:xfrm>
          <a:ln w="12700" cap="flat"/>
        </p:spPr>
      </p:sp>
      <p:sp>
        <p:nvSpPr>
          <p:cNvPr id="54276" name="Rectangle 3"/>
          <p:cNvSpPr>
            <a:spLocks noGrp="1" noChangeArrowheads="1"/>
          </p:cNvSpPr>
          <p:nvPr>
            <p:ph type="body" idx="1"/>
          </p:nvPr>
        </p:nvSpPr>
        <p:spPr>
          <a:xfrm>
            <a:off x="1024973" y="5410513"/>
            <a:ext cx="4918317" cy="2894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12" tIns="45177" rIns="91912" bIns="45177"/>
          <a:lstStyle/>
          <a:p>
            <a:endParaRPr lang="ja-JP" altLang="en-US" smtClean="0"/>
          </a:p>
        </p:txBody>
      </p:sp>
    </p:spTree>
    <p:extLst>
      <p:ext uri="{BB962C8B-B14F-4D97-AF65-F5344CB8AC3E}">
        <p14:creationId xmlns:p14="http://schemas.microsoft.com/office/powerpoint/2010/main" val="88019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a:ln/>
        </p:spPr>
      </p:sp>
      <p:sp>
        <p:nvSpPr>
          <p:cNvPr id="6349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t>For example, in the printer copies example described earlier we identified the following boundary values: </a:t>
            </a:r>
          </a:p>
          <a:p>
            <a:pPr eaLnBrk="1" hangingPunct="1">
              <a:spcBef>
                <a:spcPct val="0"/>
              </a:spcBef>
            </a:pPr>
            <a:r>
              <a:rPr lang="en-US" smtClean="0"/>
              <a:t>Suppose we test only the valid boundary values 1 and 99 and nothing in between. If both tests pass, this seems to indicate that all the values in between should also work. However, suppose that one page prints correctly, but 99 pages do not. Now we don't know whether any set of more than one page works, so the first thing we would do would be to test for say 10 pages, i.e. a value from the equivalence partition. </a:t>
            </a:r>
          </a:p>
          <a:p>
            <a:pPr eaLnBrk="1" hangingPunct="1">
              <a:spcBef>
                <a:spcPct val="0"/>
              </a:spcBef>
            </a:pPr>
            <a:endParaRPr lang="en-US" smtClean="0"/>
          </a:p>
        </p:txBody>
      </p:sp>
    </p:spTree>
    <p:extLst>
      <p:ext uri="{BB962C8B-B14F-4D97-AF65-F5344CB8AC3E}">
        <p14:creationId xmlns:p14="http://schemas.microsoft.com/office/powerpoint/2010/main" val="176817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It is a technique that works well in conjunction with equivalence partitioning. The  combination  of  conditions  explored  may  be  combinations  of equivalence partitions</a:t>
            </a:r>
            <a:endParaRPr lang="en-US" smtClean="0">
              <a:sym typeface="Wingdings" panose="05000000000000000000" pitchFamily="2" charset="2"/>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kumimoji="1" sz="2400">
                <a:solidFill>
                  <a:schemeClr val="tx1"/>
                </a:solidFill>
                <a:latin typeface="Times New Roman" panose="02020603050405020304" pitchFamily="18" charset="0"/>
              </a:defRPr>
            </a:lvl1pPr>
            <a:lvl2pPr marL="729057" indent="-280406" defTabSz="914437">
              <a:defRPr kumimoji="1" sz="2400">
                <a:solidFill>
                  <a:schemeClr val="tx1"/>
                </a:solidFill>
                <a:latin typeface="Times New Roman" panose="02020603050405020304" pitchFamily="18" charset="0"/>
              </a:defRPr>
            </a:lvl2pPr>
            <a:lvl3pPr marL="1121626" indent="-224325" defTabSz="914437">
              <a:defRPr kumimoji="1" sz="2400">
                <a:solidFill>
                  <a:schemeClr val="tx1"/>
                </a:solidFill>
                <a:latin typeface="Times New Roman" panose="02020603050405020304" pitchFamily="18" charset="0"/>
              </a:defRPr>
            </a:lvl3pPr>
            <a:lvl4pPr marL="1570276" indent="-224325" defTabSz="914437">
              <a:defRPr kumimoji="1" sz="2400">
                <a:solidFill>
                  <a:schemeClr val="tx1"/>
                </a:solidFill>
                <a:latin typeface="Times New Roman" panose="02020603050405020304" pitchFamily="18" charset="0"/>
              </a:defRPr>
            </a:lvl4pPr>
            <a:lvl5pPr marL="2018927" indent="-224325" defTabSz="914437">
              <a:defRPr kumimoji="1" sz="2400">
                <a:solidFill>
                  <a:schemeClr val="tx1"/>
                </a:solidFill>
                <a:latin typeface="Times New Roman" panose="02020603050405020304" pitchFamily="18" charset="0"/>
              </a:defRPr>
            </a:lvl5pPr>
            <a:lvl6pPr marL="246757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6pPr>
            <a:lvl7pPr marL="291622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7pPr>
            <a:lvl8pPr marL="336487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8pPr>
            <a:lvl9pPr marL="381352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9pPr>
          </a:lstStyle>
          <a:p>
            <a:fld id="{E75DCA9D-9917-4865-82D4-78A66E8D70EB}" type="slidenum">
              <a:rPr kumimoji="0" lang="en-US" sz="1200"/>
              <a:pPr/>
              <a:t>16</a:t>
            </a:fld>
            <a:endParaRPr kumimoji="0" lang="en-US" sz="1200"/>
          </a:p>
        </p:txBody>
      </p:sp>
    </p:spTree>
    <p:extLst>
      <p:ext uri="{BB962C8B-B14F-4D97-AF65-F5344CB8AC3E}">
        <p14:creationId xmlns:p14="http://schemas.microsoft.com/office/powerpoint/2010/main" val="3199512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It is a technique that works well in conjunction with equivalence partitioning. The  combination  of  conditions  explored  may  be  combinations  of equivalence partitions</a:t>
            </a:r>
            <a:endParaRPr lang="en-US" smtClean="0">
              <a:sym typeface="Wingdings" panose="05000000000000000000" pitchFamily="2" charset="2"/>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kumimoji="1" sz="2400">
                <a:solidFill>
                  <a:schemeClr val="tx1"/>
                </a:solidFill>
                <a:latin typeface="Times New Roman" panose="02020603050405020304" pitchFamily="18" charset="0"/>
              </a:defRPr>
            </a:lvl1pPr>
            <a:lvl2pPr marL="729057" indent="-280406" defTabSz="914437">
              <a:defRPr kumimoji="1" sz="2400">
                <a:solidFill>
                  <a:schemeClr val="tx1"/>
                </a:solidFill>
                <a:latin typeface="Times New Roman" panose="02020603050405020304" pitchFamily="18" charset="0"/>
              </a:defRPr>
            </a:lvl2pPr>
            <a:lvl3pPr marL="1121626" indent="-224325" defTabSz="914437">
              <a:defRPr kumimoji="1" sz="2400">
                <a:solidFill>
                  <a:schemeClr val="tx1"/>
                </a:solidFill>
                <a:latin typeface="Times New Roman" panose="02020603050405020304" pitchFamily="18" charset="0"/>
              </a:defRPr>
            </a:lvl3pPr>
            <a:lvl4pPr marL="1570276" indent="-224325" defTabSz="914437">
              <a:defRPr kumimoji="1" sz="2400">
                <a:solidFill>
                  <a:schemeClr val="tx1"/>
                </a:solidFill>
                <a:latin typeface="Times New Roman" panose="02020603050405020304" pitchFamily="18" charset="0"/>
              </a:defRPr>
            </a:lvl4pPr>
            <a:lvl5pPr marL="2018927" indent="-224325" defTabSz="914437">
              <a:defRPr kumimoji="1" sz="2400">
                <a:solidFill>
                  <a:schemeClr val="tx1"/>
                </a:solidFill>
                <a:latin typeface="Times New Roman" panose="02020603050405020304" pitchFamily="18" charset="0"/>
              </a:defRPr>
            </a:lvl5pPr>
            <a:lvl6pPr marL="246757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6pPr>
            <a:lvl7pPr marL="291622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7pPr>
            <a:lvl8pPr marL="336487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8pPr>
            <a:lvl9pPr marL="381352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9pPr>
          </a:lstStyle>
          <a:p>
            <a:fld id="{E75DCA9D-9917-4865-82D4-78A66E8D70EB}" type="slidenum">
              <a:rPr kumimoji="0" lang="en-US" sz="1200"/>
              <a:pPr/>
              <a:t>18</a:t>
            </a:fld>
            <a:endParaRPr kumimoji="0" lang="en-US" sz="1200"/>
          </a:p>
        </p:txBody>
      </p:sp>
    </p:spTree>
    <p:extLst>
      <p:ext uri="{BB962C8B-B14F-4D97-AF65-F5344CB8AC3E}">
        <p14:creationId xmlns:p14="http://schemas.microsoft.com/office/powerpoint/2010/main" val="3199512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a:ln/>
        </p:spPr>
      </p:sp>
      <p:sp>
        <p:nvSpPr>
          <p:cNvPr id="6861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 that a transition does not need to change to a different state; it could stay in the same state. In fact, trying to input an invalid input would be likely to produce an error message as the action, but the transition would be back to the same state the system was in before. </a:t>
            </a:r>
          </a:p>
        </p:txBody>
      </p:sp>
    </p:spTree>
    <p:extLst>
      <p:ext uri="{BB962C8B-B14F-4D97-AF65-F5344CB8AC3E}">
        <p14:creationId xmlns:p14="http://schemas.microsoft.com/office/powerpoint/2010/main" val="1159158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kumimoji="1" sz="2400">
                <a:solidFill>
                  <a:schemeClr val="tx1"/>
                </a:solidFill>
                <a:latin typeface="Times New Roman" panose="02020603050405020304" pitchFamily="18" charset="0"/>
              </a:defRPr>
            </a:lvl1pPr>
            <a:lvl2pPr marL="729057" indent="-280406" defTabSz="914437">
              <a:defRPr kumimoji="1" sz="2400">
                <a:solidFill>
                  <a:schemeClr val="tx1"/>
                </a:solidFill>
                <a:latin typeface="Times New Roman" panose="02020603050405020304" pitchFamily="18" charset="0"/>
              </a:defRPr>
            </a:lvl2pPr>
            <a:lvl3pPr marL="1121626" indent="-224325" defTabSz="914437">
              <a:defRPr kumimoji="1" sz="2400">
                <a:solidFill>
                  <a:schemeClr val="tx1"/>
                </a:solidFill>
                <a:latin typeface="Times New Roman" panose="02020603050405020304" pitchFamily="18" charset="0"/>
              </a:defRPr>
            </a:lvl3pPr>
            <a:lvl4pPr marL="1570276" indent="-224325" defTabSz="914437">
              <a:defRPr kumimoji="1" sz="2400">
                <a:solidFill>
                  <a:schemeClr val="tx1"/>
                </a:solidFill>
                <a:latin typeface="Times New Roman" panose="02020603050405020304" pitchFamily="18" charset="0"/>
              </a:defRPr>
            </a:lvl4pPr>
            <a:lvl5pPr marL="2018927" indent="-224325" defTabSz="914437">
              <a:defRPr kumimoji="1" sz="2400">
                <a:solidFill>
                  <a:schemeClr val="tx1"/>
                </a:solidFill>
                <a:latin typeface="Times New Roman" panose="02020603050405020304" pitchFamily="18" charset="0"/>
              </a:defRPr>
            </a:lvl5pPr>
            <a:lvl6pPr marL="246757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6pPr>
            <a:lvl7pPr marL="291622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7pPr>
            <a:lvl8pPr marL="336487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8pPr>
            <a:lvl9pPr marL="381352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9pPr>
          </a:lstStyle>
          <a:p>
            <a:fld id="{92F11060-F845-415B-81A5-05535FB51944}" type="slidenum">
              <a:rPr kumimoji="0" lang="en-US" sz="1200"/>
              <a:pPr/>
              <a:t>26</a:t>
            </a:fld>
            <a:endParaRPr kumimoji="0" 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3224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kumimoji="1" sz="2400">
                <a:solidFill>
                  <a:schemeClr val="tx1"/>
                </a:solidFill>
                <a:latin typeface="Times New Roman" panose="02020603050405020304" pitchFamily="18" charset="0"/>
              </a:defRPr>
            </a:lvl1pPr>
            <a:lvl2pPr marL="729057" indent="-280406" defTabSz="914437">
              <a:defRPr kumimoji="1" sz="2400">
                <a:solidFill>
                  <a:schemeClr val="tx1"/>
                </a:solidFill>
                <a:latin typeface="Times New Roman" panose="02020603050405020304" pitchFamily="18" charset="0"/>
              </a:defRPr>
            </a:lvl2pPr>
            <a:lvl3pPr marL="1121626" indent="-224325" defTabSz="914437">
              <a:defRPr kumimoji="1" sz="2400">
                <a:solidFill>
                  <a:schemeClr val="tx1"/>
                </a:solidFill>
                <a:latin typeface="Times New Roman" panose="02020603050405020304" pitchFamily="18" charset="0"/>
              </a:defRPr>
            </a:lvl3pPr>
            <a:lvl4pPr marL="1570276" indent="-224325" defTabSz="914437">
              <a:defRPr kumimoji="1" sz="2400">
                <a:solidFill>
                  <a:schemeClr val="tx1"/>
                </a:solidFill>
                <a:latin typeface="Times New Roman" panose="02020603050405020304" pitchFamily="18" charset="0"/>
              </a:defRPr>
            </a:lvl4pPr>
            <a:lvl5pPr marL="2018927" indent="-224325" defTabSz="914437">
              <a:defRPr kumimoji="1" sz="2400">
                <a:solidFill>
                  <a:schemeClr val="tx1"/>
                </a:solidFill>
                <a:latin typeface="Times New Roman" panose="02020603050405020304" pitchFamily="18" charset="0"/>
              </a:defRPr>
            </a:lvl5pPr>
            <a:lvl6pPr marL="246757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6pPr>
            <a:lvl7pPr marL="291622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7pPr>
            <a:lvl8pPr marL="336487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8pPr>
            <a:lvl9pPr marL="381352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9pPr>
          </a:lstStyle>
          <a:p>
            <a:fld id="{6F214EF9-AA91-4377-80E9-0FD37965E030}" type="slidenum">
              <a:rPr kumimoji="0" lang="en-US" sz="1200"/>
              <a:pPr/>
              <a:t>2</a:t>
            </a:fld>
            <a:endParaRPr kumimoji="0"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47530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7D0F87-A070-4FDC-8082-A12A13485C4D}" type="slidenum">
              <a:rPr lang="en-US" smtClean="0"/>
              <a:t>3</a:t>
            </a:fld>
            <a:endParaRPr lang="en-US"/>
          </a:p>
        </p:txBody>
      </p:sp>
    </p:spTree>
    <p:extLst>
      <p:ext uri="{BB962C8B-B14F-4D97-AF65-F5344CB8AC3E}">
        <p14:creationId xmlns:p14="http://schemas.microsoft.com/office/powerpoint/2010/main" val="3006014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sym typeface="Wingdings" panose="05000000000000000000" pitchFamily="2" charset="2"/>
              </a:rPr>
              <a:t>This method is typically used to </a:t>
            </a:r>
            <a:r>
              <a:rPr lang="en-US" u="sng" dirty="0" smtClean="0">
                <a:sym typeface="Wingdings" panose="05000000000000000000" pitchFamily="2" charset="2"/>
              </a:rPr>
              <a:t>reduce the total number of test cases</a:t>
            </a:r>
            <a:r>
              <a:rPr lang="en-US" dirty="0" smtClean="0">
                <a:sym typeface="Wingdings" panose="05000000000000000000" pitchFamily="2" charset="2"/>
              </a:rPr>
              <a:t> to a finite set of testable test cases, still covering maximum requirements</a:t>
            </a:r>
          </a:p>
          <a:p>
            <a:endParaRPr lang="en-US" dirty="0"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kumimoji="1" sz="2400">
                <a:solidFill>
                  <a:schemeClr val="tx1"/>
                </a:solidFill>
                <a:latin typeface="Times New Roman" panose="02020603050405020304" pitchFamily="18" charset="0"/>
              </a:defRPr>
            </a:lvl1pPr>
            <a:lvl2pPr marL="729057" indent="-280406" defTabSz="914437">
              <a:defRPr kumimoji="1" sz="2400">
                <a:solidFill>
                  <a:schemeClr val="tx1"/>
                </a:solidFill>
                <a:latin typeface="Times New Roman" panose="02020603050405020304" pitchFamily="18" charset="0"/>
              </a:defRPr>
            </a:lvl2pPr>
            <a:lvl3pPr marL="1121626" indent="-224325" defTabSz="914437">
              <a:defRPr kumimoji="1" sz="2400">
                <a:solidFill>
                  <a:schemeClr val="tx1"/>
                </a:solidFill>
                <a:latin typeface="Times New Roman" panose="02020603050405020304" pitchFamily="18" charset="0"/>
              </a:defRPr>
            </a:lvl3pPr>
            <a:lvl4pPr marL="1570276" indent="-224325" defTabSz="914437">
              <a:defRPr kumimoji="1" sz="2400">
                <a:solidFill>
                  <a:schemeClr val="tx1"/>
                </a:solidFill>
                <a:latin typeface="Times New Roman" panose="02020603050405020304" pitchFamily="18" charset="0"/>
              </a:defRPr>
            </a:lvl4pPr>
            <a:lvl5pPr marL="2018927" indent="-224325" defTabSz="914437">
              <a:defRPr kumimoji="1" sz="2400">
                <a:solidFill>
                  <a:schemeClr val="tx1"/>
                </a:solidFill>
                <a:latin typeface="Times New Roman" panose="02020603050405020304" pitchFamily="18" charset="0"/>
              </a:defRPr>
            </a:lvl5pPr>
            <a:lvl6pPr marL="246757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6pPr>
            <a:lvl7pPr marL="291622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7pPr>
            <a:lvl8pPr marL="336487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8pPr>
            <a:lvl9pPr marL="381352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9pPr>
          </a:lstStyle>
          <a:p>
            <a:fld id="{AF5F74B5-6C87-4714-8170-491B22E8D3A8}" type="slidenum">
              <a:rPr kumimoji="0" lang="en-US" sz="1200"/>
              <a:pPr/>
              <a:t>5</a:t>
            </a:fld>
            <a:endParaRPr kumimoji="0" lang="en-US" sz="1200"/>
          </a:p>
        </p:txBody>
      </p:sp>
    </p:spTree>
    <p:extLst>
      <p:ext uri="{BB962C8B-B14F-4D97-AF65-F5344CB8AC3E}">
        <p14:creationId xmlns:p14="http://schemas.microsoft.com/office/powerpoint/2010/main" val="2747341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kumimoji="1" sz="2400">
                <a:solidFill>
                  <a:schemeClr val="tx1"/>
                </a:solidFill>
                <a:latin typeface="Times New Roman" panose="02020603050405020304" pitchFamily="18" charset="0"/>
              </a:defRPr>
            </a:lvl1pPr>
            <a:lvl2pPr marL="729057" indent="-280406" defTabSz="914437">
              <a:defRPr kumimoji="1" sz="2400">
                <a:solidFill>
                  <a:schemeClr val="tx1"/>
                </a:solidFill>
                <a:latin typeface="Times New Roman" panose="02020603050405020304" pitchFamily="18" charset="0"/>
              </a:defRPr>
            </a:lvl2pPr>
            <a:lvl3pPr marL="1121626" indent="-224325" defTabSz="914437">
              <a:defRPr kumimoji="1" sz="2400">
                <a:solidFill>
                  <a:schemeClr val="tx1"/>
                </a:solidFill>
                <a:latin typeface="Times New Roman" panose="02020603050405020304" pitchFamily="18" charset="0"/>
              </a:defRPr>
            </a:lvl3pPr>
            <a:lvl4pPr marL="1570276" indent="-224325" defTabSz="914437">
              <a:defRPr kumimoji="1" sz="2400">
                <a:solidFill>
                  <a:schemeClr val="tx1"/>
                </a:solidFill>
                <a:latin typeface="Times New Roman" panose="02020603050405020304" pitchFamily="18" charset="0"/>
              </a:defRPr>
            </a:lvl4pPr>
            <a:lvl5pPr marL="2018927" indent="-224325" defTabSz="914437">
              <a:defRPr kumimoji="1" sz="2400">
                <a:solidFill>
                  <a:schemeClr val="tx1"/>
                </a:solidFill>
                <a:latin typeface="Times New Roman" panose="02020603050405020304" pitchFamily="18" charset="0"/>
              </a:defRPr>
            </a:lvl5pPr>
            <a:lvl6pPr marL="246757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6pPr>
            <a:lvl7pPr marL="291622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7pPr>
            <a:lvl8pPr marL="336487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8pPr>
            <a:lvl9pPr marL="381352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9pPr>
          </a:lstStyle>
          <a:p>
            <a:fld id="{99C47721-0BB7-4B3A-9EFA-B7D3C414AE8F}" type="slidenum">
              <a:rPr kumimoji="0" lang="en-US" sz="1200">
                <a:latin typeface="Arial" panose="020B0604020202020204" pitchFamily="34" charset="0"/>
                <a:cs typeface="Arial" panose="020B0604020202020204" pitchFamily="34" charset="0"/>
              </a:rPr>
              <a:pPr/>
              <a:t>8</a:t>
            </a:fld>
            <a:endParaRPr kumimoji="0" 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62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Char char="-"/>
            </a:pPr>
            <a:r>
              <a:rPr lang="en-US" smtClean="0">
                <a:sym typeface="Wingdings" panose="05000000000000000000" pitchFamily="2" charset="2"/>
              </a:rPr>
              <a:t>Behavior at the edge of each equivalence partition is more likely to be incorrect, so boundaries are an area where testing is likely to yield defects</a:t>
            </a:r>
          </a:p>
          <a:p>
            <a:pPr eaLnBrk="1" hangingPunct="1">
              <a:spcBef>
                <a:spcPct val="0"/>
              </a:spcBef>
              <a:buFontTx/>
              <a:buChar char="-"/>
            </a:pPr>
            <a:r>
              <a:rPr lang="en-US" smtClean="0">
                <a:sym typeface="Wingdings" panose="05000000000000000000" pitchFamily="2" charset="2"/>
              </a:rPr>
              <a:t>Tests can be designed to cover both valid and invalid boundary values. When designing test cases, a test for each boundary value is chosen</a:t>
            </a:r>
          </a:p>
          <a:p>
            <a:pPr eaLnBrk="1" hangingPunct="1">
              <a:spcBef>
                <a:spcPct val="0"/>
              </a:spcBef>
              <a:buFontTx/>
              <a:buChar char="-"/>
            </a:pPr>
            <a:endParaRPr lang="en-US" smtClean="0">
              <a:sym typeface="Wingdings" panose="05000000000000000000" pitchFamily="2" charset="2"/>
            </a:endParaRPr>
          </a:p>
          <a:p>
            <a:pPr eaLnBrk="1" hangingPunct="1">
              <a:spcBef>
                <a:spcPct val="0"/>
              </a:spcBef>
            </a:pPr>
            <a:endParaRPr 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kumimoji="1" sz="2400">
                <a:solidFill>
                  <a:schemeClr val="tx1"/>
                </a:solidFill>
                <a:latin typeface="Times New Roman" panose="02020603050405020304" pitchFamily="18" charset="0"/>
              </a:defRPr>
            </a:lvl1pPr>
            <a:lvl2pPr marL="729057" indent="-280406" defTabSz="914437">
              <a:defRPr kumimoji="1" sz="2400">
                <a:solidFill>
                  <a:schemeClr val="tx1"/>
                </a:solidFill>
                <a:latin typeface="Times New Roman" panose="02020603050405020304" pitchFamily="18" charset="0"/>
              </a:defRPr>
            </a:lvl2pPr>
            <a:lvl3pPr marL="1121626" indent="-224325" defTabSz="914437">
              <a:defRPr kumimoji="1" sz="2400">
                <a:solidFill>
                  <a:schemeClr val="tx1"/>
                </a:solidFill>
                <a:latin typeface="Times New Roman" panose="02020603050405020304" pitchFamily="18" charset="0"/>
              </a:defRPr>
            </a:lvl3pPr>
            <a:lvl4pPr marL="1570276" indent="-224325" defTabSz="914437">
              <a:defRPr kumimoji="1" sz="2400">
                <a:solidFill>
                  <a:schemeClr val="tx1"/>
                </a:solidFill>
                <a:latin typeface="Times New Roman" panose="02020603050405020304" pitchFamily="18" charset="0"/>
              </a:defRPr>
            </a:lvl4pPr>
            <a:lvl5pPr marL="2018927" indent="-224325" defTabSz="914437">
              <a:defRPr kumimoji="1" sz="2400">
                <a:solidFill>
                  <a:schemeClr val="tx1"/>
                </a:solidFill>
                <a:latin typeface="Times New Roman" panose="02020603050405020304" pitchFamily="18" charset="0"/>
              </a:defRPr>
            </a:lvl5pPr>
            <a:lvl6pPr marL="246757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6pPr>
            <a:lvl7pPr marL="291622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7pPr>
            <a:lvl8pPr marL="336487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8pPr>
            <a:lvl9pPr marL="381352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9pPr>
          </a:lstStyle>
          <a:p>
            <a:fld id="{BC6459A5-E286-47DD-ABDB-EF3F7FC67442}" type="slidenum">
              <a:rPr kumimoji="0" lang="en-US" sz="1200">
                <a:latin typeface="Arial" panose="020B0604020202020204" pitchFamily="34" charset="0"/>
                <a:cs typeface="Arial" panose="020B0604020202020204" pitchFamily="34" charset="0"/>
              </a:rPr>
              <a:pPr/>
              <a:t>11</a:t>
            </a:fld>
            <a:endParaRPr kumimoji="0" 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0648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0" lvl="1">
              <a:lnSpc>
                <a:spcPct val="90000"/>
              </a:lnSpc>
            </a:pPr>
            <a:r>
              <a:rPr lang="en-US" sz="2700">
                <a:latin typeface="Tahoma" panose="020B0604030504040204" pitchFamily="34" charset="0"/>
                <a:sym typeface="Wingdings" panose="05000000000000000000" pitchFamily="2" charset="2"/>
              </a:rPr>
              <a:t>This technique is often considered as an extension of equivalence partitioning. It can be used on equivalence classes for user input on screen as well as, for example, on time ranges (e.g. time out, transactional speed requirements) or table ranges (e.g. table size is 256*256). </a:t>
            </a:r>
          </a:p>
          <a:p>
            <a:pPr>
              <a:lnSpc>
                <a:spcPct val="90000"/>
              </a:lnSpc>
            </a:pPr>
            <a:endParaRPr lang="en-US"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kumimoji="1" sz="2400">
                <a:solidFill>
                  <a:schemeClr val="tx1"/>
                </a:solidFill>
                <a:latin typeface="Times New Roman" panose="02020603050405020304" pitchFamily="18" charset="0"/>
              </a:defRPr>
            </a:lvl1pPr>
            <a:lvl2pPr marL="729057" indent="-280406" defTabSz="914437">
              <a:defRPr kumimoji="1" sz="2400">
                <a:solidFill>
                  <a:schemeClr val="tx1"/>
                </a:solidFill>
                <a:latin typeface="Times New Roman" panose="02020603050405020304" pitchFamily="18" charset="0"/>
              </a:defRPr>
            </a:lvl2pPr>
            <a:lvl3pPr marL="1121626" indent="-224325" defTabSz="914437">
              <a:defRPr kumimoji="1" sz="2400">
                <a:solidFill>
                  <a:schemeClr val="tx1"/>
                </a:solidFill>
                <a:latin typeface="Times New Roman" panose="02020603050405020304" pitchFamily="18" charset="0"/>
              </a:defRPr>
            </a:lvl3pPr>
            <a:lvl4pPr marL="1570276" indent="-224325" defTabSz="914437">
              <a:defRPr kumimoji="1" sz="2400">
                <a:solidFill>
                  <a:schemeClr val="tx1"/>
                </a:solidFill>
                <a:latin typeface="Times New Roman" panose="02020603050405020304" pitchFamily="18" charset="0"/>
              </a:defRPr>
            </a:lvl4pPr>
            <a:lvl5pPr marL="2018927" indent="-224325" defTabSz="914437">
              <a:defRPr kumimoji="1" sz="2400">
                <a:solidFill>
                  <a:schemeClr val="tx1"/>
                </a:solidFill>
                <a:latin typeface="Times New Roman" panose="02020603050405020304" pitchFamily="18" charset="0"/>
              </a:defRPr>
            </a:lvl5pPr>
            <a:lvl6pPr marL="246757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6pPr>
            <a:lvl7pPr marL="2916227"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7pPr>
            <a:lvl8pPr marL="336487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8pPr>
            <a:lvl9pPr marL="3813528" indent="-224325" defTabSz="914437" eaLnBrk="0" fontAlgn="base" hangingPunct="0">
              <a:spcBef>
                <a:spcPct val="0"/>
              </a:spcBef>
              <a:spcAft>
                <a:spcPct val="0"/>
              </a:spcAft>
              <a:defRPr kumimoji="1" sz="2400">
                <a:solidFill>
                  <a:schemeClr val="tx1"/>
                </a:solidFill>
                <a:latin typeface="Times New Roman" panose="02020603050405020304" pitchFamily="18" charset="0"/>
              </a:defRPr>
            </a:lvl9pPr>
          </a:lstStyle>
          <a:p>
            <a:fld id="{32074486-BB66-47D3-9D78-3A1988B30DA6}" type="slidenum">
              <a:rPr kumimoji="0" lang="en-US" sz="1200"/>
              <a:pPr/>
              <a:t>12</a:t>
            </a:fld>
            <a:endParaRPr kumimoji="0" lang="en-US" sz="1200"/>
          </a:p>
        </p:txBody>
      </p:sp>
    </p:spTree>
    <p:extLst>
      <p:ext uri="{BB962C8B-B14F-4D97-AF65-F5344CB8AC3E}">
        <p14:creationId xmlns:p14="http://schemas.microsoft.com/office/powerpoint/2010/main" val="9810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a:ln/>
        </p:spPr>
      </p:sp>
      <p:sp>
        <p:nvSpPr>
          <p:cNvPr id="6144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smtClean="0"/>
              <a:t>Open boundaries are more difficult to test, but there are ways to approach them. Actually the best solution to the problem is to find out what the boundary should be specified as! One approach is to go back to the specification to see if a maximum has been stated somewhere else for a balance amount. If so, then we know what our boundary value is. Another approach might be to investigate other related areas of the system. For example, the field that holds the account balance figure may be only six figures plus two decimal figures. This would give a maximum account balance of $999 999.99 so we could use that as our maximum boundary value. If we really cannot find any-thing about what this boundary should be, then we probably need to use an intuitive or experience-based approach to probe various large values trying to make it fail. </a:t>
            </a:r>
          </a:p>
          <a:p>
            <a:pPr eaLnBrk="1" hangingPunct="1">
              <a:spcBef>
                <a:spcPct val="0"/>
              </a:spcBef>
            </a:pPr>
            <a:endParaRPr lang="en-US" smtClean="0"/>
          </a:p>
        </p:txBody>
      </p:sp>
    </p:spTree>
    <p:extLst>
      <p:ext uri="{BB962C8B-B14F-4D97-AF65-F5344CB8AC3E}">
        <p14:creationId xmlns:p14="http://schemas.microsoft.com/office/powerpoint/2010/main" val="251691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a:ln/>
        </p:spPr>
      </p:sp>
      <p:sp>
        <p:nvSpPr>
          <p:cNvPr id="6144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smtClean="0"/>
              <a:t>Open boundaries are more difficult to test, but there are ways to approach them. Actually the best solution to the problem is to find out what the boundary should be specified as! One approach is to go back to the specification to see if a maximum has been stated somewhere else for a balance amount. If so, then we know what our boundary value is. Another approach might be to investigate other related areas of the system. For example, the field that holds the account balance figure may be only six figures plus two decimal figures. This would give a maximum account balance of $999 999.99 so we could use that as our maximum boundary value. If we really cannot find any-thing about what this boundary should be, then we probably need to use an intuitive or experience-based approach to probe various large values trying to make it fail. </a:t>
            </a:r>
          </a:p>
          <a:p>
            <a:pPr eaLnBrk="1" hangingPunct="1">
              <a:spcBef>
                <a:spcPct val="0"/>
              </a:spcBef>
            </a:pPr>
            <a:endParaRPr lang="en-US" smtClean="0"/>
          </a:p>
        </p:txBody>
      </p:sp>
    </p:spTree>
    <p:extLst>
      <p:ext uri="{BB962C8B-B14F-4D97-AF65-F5344CB8AC3E}">
        <p14:creationId xmlns:p14="http://schemas.microsoft.com/office/powerpoint/2010/main" val="251691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0.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3.xml"/><Relationship Id="rId1" Type="http://schemas.openxmlformats.org/officeDocument/2006/relationships/themeOverride" Target="../theme/themeOverride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4.xml"/><Relationship Id="rId1" Type="http://schemas.openxmlformats.org/officeDocument/2006/relationships/themeOverride" Target="../theme/themeOverride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5.xml"/><Relationship Id="rId1" Type="http://schemas.openxmlformats.org/officeDocument/2006/relationships/themeOverride" Target="../theme/themeOverride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6.xml"/><Relationship Id="rId1" Type="http://schemas.openxmlformats.org/officeDocument/2006/relationships/themeOverride" Target="../theme/themeOverride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7.xml"/><Relationship Id="rId1" Type="http://schemas.openxmlformats.org/officeDocument/2006/relationships/themeOverride" Target="../theme/themeOverride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2" Type="http://schemas.openxmlformats.org/officeDocument/2006/relationships/slideMaster" Target="../slideMasters/slideMaster20.xml"/><Relationship Id="rId1" Type="http://schemas.openxmlformats.org/officeDocument/2006/relationships/themeOverride" Target="../theme/themeOverride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2" Type="http://schemas.openxmlformats.org/officeDocument/2006/relationships/slideMaster" Target="../slideMasters/slideMaster21.xml"/><Relationship Id="rId1" Type="http://schemas.openxmlformats.org/officeDocument/2006/relationships/themeOverride" Target="../theme/themeOverride1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24.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endParaRPr lang="en-US"/>
          </a:p>
        </p:txBody>
      </p:sp>
    </p:spTree>
    <p:extLst>
      <p:ext uri="{BB962C8B-B14F-4D97-AF65-F5344CB8AC3E}">
        <p14:creationId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762303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49820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062"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2125145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44848411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382458645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44877951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427105589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187890184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326307981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151563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68904768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365592370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253597259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91104563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86591022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320608322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18525502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128406657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128165300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1441984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7553527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384958366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75241997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264196025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80830268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29308110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6896106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4840901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3688923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4276948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758676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93200082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422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7794244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10798257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426061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8004350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7012936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9792397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994861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6207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2285341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525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61218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6019853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881995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62991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57940135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277261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57471617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6762217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539961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6963704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145897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970447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7186699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4876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215410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7090656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55692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85794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06062161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9430178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9891915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362773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302739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515629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3079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473437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283886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9588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491895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178383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20784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914355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53491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8348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0583272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4833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735752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5677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5191519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212274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731256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302573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3183689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734654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606253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8504936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09635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55691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0662198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743242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615539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154143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212155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3529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371381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1732828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304941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9214101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3127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6702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482879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0575606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264390874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95538158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288718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185493315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9817432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1253836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472394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6115025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3623104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81793791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983990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108614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4030081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54003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279909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1648728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75300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952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3780020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221014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5437302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148417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7372869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6999490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8371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124511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3574654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238649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8102452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8811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481591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127976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633194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494056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429896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682319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7453855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110670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73826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6105875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5249440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4389541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70481084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615507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5390436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68493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24748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779858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3201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75808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4791681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904135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04847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4099"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00685584"/>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val="240734187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val="48013224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val="404259237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val="397466257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val="268822340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val="3172051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5095683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val="2077683658"/>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val="23808047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val="42447289"/>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val="129100568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val="268329885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val="1937233290"/>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val="180716179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val="69715176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val="90270522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val="9134365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589432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val="352696335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val="294033485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val="4032227020"/>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val="350673486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val="426501212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7994353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463778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1227432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11057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40413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5960242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1832612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94640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48246934"/>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18093771"/>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22895113"/>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86926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038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696531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6994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410210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718855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06410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1744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28107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2180497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8976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53193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59345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806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6326515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371450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89954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285288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087464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9737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71042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28552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6834109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828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603943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193000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504970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31267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2009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773384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776992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32682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1777705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396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5975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809834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302833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391163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274132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0964501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75232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18118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294023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24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382285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40158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109664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814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448989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8608505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956844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6694172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298567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077797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652731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82311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84812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12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297523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94579576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47989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555340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89330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0999800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583288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8599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871701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9411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vmlDrawing" Target="../drawings/vmlDrawing1.v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10.xml"/><Relationship Id="rId2" Type="http://schemas.openxmlformats.org/officeDocument/2006/relationships/slideLayout" Target="../slideLayouts/slideLayout103.xml"/><Relationship Id="rId16" Type="http://schemas.openxmlformats.org/officeDocument/2006/relationships/image" Target="../media/image4.emf"/><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oleObject" Target="../embeddings/oleObject1.bin"/><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image" Target="../media/image5.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1.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slideLayout" Target="../slideLayouts/slideLayout147.xml"/><Relationship Id="rId18" Type="http://schemas.openxmlformats.org/officeDocument/2006/relationships/image" Target="../media/image8.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image" Target="../media/image2.png"/><Relationship Id="rId2" Type="http://schemas.openxmlformats.org/officeDocument/2006/relationships/slideLayout" Target="../slideLayouts/slideLayout136.xml"/><Relationship Id="rId16" Type="http://schemas.openxmlformats.org/officeDocument/2006/relationships/image" Target="../media/image1.jpeg"/><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theme" Target="../theme/theme13.xml"/><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6.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theme" Target="../theme/theme14.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7.xml"/><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theme" Target="../theme/theme15.xml"/><Relationship Id="rId2" Type="http://schemas.openxmlformats.org/officeDocument/2006/relationships/slideLayout" Target="../slideLayouts/slideLayout161.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8.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theme" Target="../theme/theme16.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9.xml"/><Relationship Id="rId3" Type="http://schemas.openxmlformats.org/officeDocument/2006/relationships/slideLayout" Target="../slideLayouts/slideLayout184.xml"/><Relationship Id="rId7" Type="http://schemas.openxmlformats.org/officeDocument/2006/relationships/slideLayout" Target="../slideLayouts/slideLayout188.xml"/><Relationship Id="rId12" Type="http://schemas.openxmlformats.org/officeDocument/2006/relationships/theme" Target="../theme/theme17.xml"/><Relationship Id="rId2" Type="http://schemas.openxmlformats.org/officeDocument/2006/relationships/slideLayout" Target="../slideLayouts/slideLayout183.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5" Type="http://schemas.openxmlformats.org/officeDocument/2006/relationships/slideLayout" Target="../slideLayouts/slideLayout186.xml"/><Relationship Id="rId10" Type="http://schemas.openxmlformats.org/officeDocument/2006/relationships/slideLayout" Target="../slideLayouts/slideLayout191.xml"/><Relationship Id="rId4" Type="http://schemas.openxmlformats.org/officeDocument/2006/relationships/slideLayout" Target="../slideLayouts/slideLayout185.xml"/><Relationship Id="rId9" Type="http://schemas.openxmlformats.org/officeDocument/2006/relationships/slideLayout" Target="../slideLayouts/slideLayout190.xml"/></Relationships>
</file>

<file path=ppt/slideMasters/_rels/slideMaster18.xml.rels><?xml version="1.0" encoding="UTF-8" standalone="yes"?>
<Relationships xmlns="http://schemas.openxmlformats.org/package/2006/relationships"><Relationship Id="rId3" Type="http://schemas.openxmlformats.org/officeDocument/2006/relationships/theme" Target="../theme/theme18.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2.xml"/><Relationship Id="rId13" Type="http://schemas.openxmlformats.org/officeDocument/2006/relationships/slideLayout" Target="../slideLayouts/slideLayout207.xml"/><Relationship Id="rId18" Type="http://schemas.openxmlformats.org/officeDocument/2006/relationships/image" Target="../media/image13.png"/><Relationship Id="rId3" Type="http://schemas.openxmlformats.org/officeDocument/2006/relationships/slideLayout" Target="../slideLayouts/slideLayout197.xml"/><Relationship Id="rId7" Type="http://schemas.openxmlformats.org/officeDocument/2006/relationships/slideLayout" Target="../slideLayouts/slideLayout201.xml"/><Relationship Id="rId12" Type="http://schemas.openxmlformats.org/officeDocument/2006/relationships/slideLayout" Target="../slideLayouts/slideLayout206.xml"/><Relationship Id="rId17" Type="http://schemas.openxmlformats.org/officeDocument/2006/relationships/image" Target="../media/image12.png"/><Relationship Id="rId2" Type="http://schemas.openxmlformats.org/officeDocument/2006/relationships/slideLayout" Target="../slideLayouts/slideLayout196.xml"/><Relationship Id="rId16" Type="http://schemas.openxmlformats.org/officeDocument/2006/relationships/image" Target="../media/image9.png"/><Relationship Id="rId1" Type="http://schemas.openxmlformats.org/officeDocument/2006/relationships/slideLayout" Target="../slideLayouts/slideLayout195.xml"/><Relationship Id="rId6" Type="http://schemas.openxmlformats.org/officeDocument/2006/relationships/slideLayout" Target="../slideLayouts/slideLayout200.xml"/><Relationship Id="rId11" Type="http://schemas.openxmlformats.org/officeDocument/2006/relationships/slideLayout" Target="../slideLayouts/slideLayout205.xml"/><Relationship Id="rId5" Type="http://schemas.openxmlformats.org/officeDocument/2006/relationships/slideLayout" Target="../slideLayouts/slideLayout199.xml"/><Relationship Id="rId15" Type="http://schemas.openxmlformats.org/officeDocument/2006/relationships/theme" Target="../theme/theme19.xml"/><Relationship Id="rId10" Type="http://schemas.openxmlformats.org/officeDocument/2006/relationships/slideLayout" Target="../slideLayouts/slideLayout204.xml"/><Relationship Id="rId4" Type="http://schemas.openxmlformats.org/officeDocument/2006/relationships/slideLayout" Target="../slideLayouts/slideLayout198.xml"/><Relationship Id="rId9" Type="http://schemas.openxmlformats.org/officeDocument/2006/relationships/slideLayout" Target="../slideLayouts/slideLayout203.xml"/><Relationship Id="rId14" Type="http://schemas.openxmlformats.org/officeDocument/2006/relationships/slideLayout" Target="../slideLayouts/slideLayout2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6.xml"/><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theme" Target="../theme/theme20.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0" Type="http://schemas.openxmlformats.org/officeDocument/2006/relationships/slideLayout" Target="../slideLayouts/slideLayout218.xml"/><Relationship Id="rId4" Type="http://schemas.openxmlformats.org/officeDocument/2006/relationships/slideLayout" Target="../slideLayouts/slideLayout212.xml"/><Relationship Id="rId9" Type="http://schemas.openxmlformats.org/officeDocument/2006/relationships/slideLayout" Target="../slideLayouts/slideLayout21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7.xml"/><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theme" Target="../theme/theme21.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8.xml"/><Relationship Id="rId13" Type="http://schemas.openxmlformats.org/officeDocument/2006/relationships/image" Target="../media/image3.emf"/><Relationship Id="rId3" Type="http://schemas.openxmlformats.org/officeDocument/2006/relationships/slideLayout" Target="../slideLayouts/slideLayout233.xml"/><Relationship Id="rId7" Type="http://schemas.openxmlformats.org/officeDocument/2006/relationships/slideLayout" Target="../slideLayouts/slideLayout237.xml"/><Relationship Id="rId12" Type="http://schemas.openxmlformats.org/officeDocument/2006/relationships/theme" Target="../theme/theme22.xml"/><Relationship Id="rId2" Type="http://schemas.openxmlformats.org/officeDocument/2006/relationships/slideLayout" Target="../slideLayouts/slideLayout232.xml"/><Relationship Id="rId1" Type="http://schemas.openxmlformats.org/officeDocument/2006/relationships/slideLayout" Target="../slideLayouts/slideLayout231.xml"/><Relationship Id="rId6" Type="http://schemas.openxmlformats.org/officeDocument/2006/relationships/slideLayout" Target="../slideLayouts/slideLayout236.xml"/><Relationship Id="rId11" Type="http://schemas.openxmlformats.org/officeDocument/2006/relationships/slideLayout" Target="../slideLayouts/slideLayout241.xml"/><Relationship Id="rId5" Type="http://schemas.openxmlformats.org/officeDocument/2006/relationships/slideLayout" Target="../slideLayouts/slideLayout235.xml"/><Relationship Id="rId10" Type="http://schemas.openxmlformats.org/officeDocument/2006/relationships/slideLayout" Target="../slideLayouts/slideLayout240.xml"/><Relationship Id="rId4" Type="http://schemas.openxmlformats.org/officeDocument/2006/relationships/slideLayout" Target="../slideLayouts/slideLayout234.xml"/><Relationship Id="rId9" Type="http://schemas.openxmlformats.org/officeDocument/2006/relationships/slideLayout" Target="../slideLayouts/slideLayout239.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49.xml"/><Relationship Id="rId3" Type="http://schemas.openxmlformats.org/officeDocument/2006/relationships/slideLayout" Target="../slideLayouts/slideLayout244.xml"/><Relationship Id="rId7" Type="http://schemas.openxmlformats.org/officeDocument/2006/relationships/slideLayout" Target="../slideLayouts/slideLayout248.xml"/><Relationship Id="rId12" Type="http://schemas.openxmlformats.org/officeDocument/2006/relationships/theme" Target="../theme/theme23.xml"/><Relationship Id="rId2" Type="http://schemas.openxmlformats.org/officeDocument/2006/relationships/slideLayout" Target="../slideLayouts/slideLayout243.xml"/><Relationship Id="rId1" Type="http://schemas.openxmlformats.org/officeDocument/2006/relationships/slideLayout" Target="../slideLayouts/slideLayout242.xml"/><Relationship Id="rId6" Type="http://schemas.openxmlformats.org/officeDocument/2006/relationships/slideLayout" Target="../slideLayouts/slideLayout247.xml"/><Relationship Id="rId11" Type="http://schemas.openxmlformats.org/officeDocument/2006/relationships/slideLayout" Target="../slideLayouts/slideLayout252.xml"/><Relationship Id="rId5" Type="http://schemas.openxmlformats.org/officeDocument/2006/relationships/slideLayout" Target="../slideLayouts/slideLayout246.xml"/><Relationship Id="rId10" Type="http://schemas.openxmlformats.org/officeDocument/2006/relationships/slideLayout" Target="../slideLayouts/slideLayout251.xml"/><Relationship Id="rId4" Type="http://schemas.openxmlformats.org/officeDocument/2006/relationships/slideLayout" Target="../slideLayouts/slideLayout245.xml"/><Relationship Id="rId9" Type="http://schemas.openxmlformats.org/officeDocument/2006/relationships/slideLayout" Target="../slideLayouts/slideLayout250.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vmlDrawing" Target="../drawings/vmlDrawing3.v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theme" Target="../theme/theme24.xml"/><Relationship Id="rId2" Type="http://schemas.openxmlformats.org/officeDocument/2006/relationships/slideLayout" Target="../slideLayouts/slideLayout254.xml"/><Relationship Id="rId16" Type="http://schemas.openxmlformats.org/officeDocument/2006/relationships/image" Target="../media/image4.emf"/><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5" Type="http://schemas.openxmlformats.org/officeDocument/2006/relationships/oleObject" Target="../embeddings/oleObject3.bin"/><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 Id="rId14" Type="http://schemas.openxmlformats.org/officeDocument/2006/relationships/image" Target="../media/image5.jpe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1.xml"/><Relationship Id="rId3" Type="http://schemas.openxmlformats.org/officeDocument/2006/relationships/slideLayout" Target="../slideLayouts/slideLayout266.xml"/><Relationship Id="rId7" Type="http://schemas.openxmlformats.org/officeDocument/2006/relationships/slideLayout" Target="../slideLayouts/slideLayout270.xml"/><Relationship Id="rId12" Type="http://schemas.openxmlformats.org/officeDocument/2006/relationships/theme" Target="../theme/theme25.xml"/><Relationship Id="rId2" Type="http://schemas.openxmlformats.org/officeDocument/2006/relationships/slideLayout" Target="../slideLayouts/slideLayout265.xml"/><Relationship Id="rId1" Type="http://schemas.openxmlformats.org/officeDocument/2006/relationships/slideLayout" Target="../slideLayouts/slideLayout264.xml"/><Relationship Id="rId6" Type="http://schemas.openxmlformats.org/officeDocument/2006/relationships/slideLayout" Target="../slideLayouts/slideLayout269.xml"/><Relationship Id="rId11" Type="http://schemas.openxmlformats.org/officeDocument/2006/relationships/slideLayout" Target="../slideLayouts/slideLayout274.xml"/><Relationship Id="rId5" Type="http://schemas.openxmlformats.org/officeDocument/2006/relationships/slideLayout" Target="../slideLayouts/slideLayout268.xml"/><Relationship Id="rId10" Type="http://schemas.openxmlformats.org/officeDocument/2006/relationships/slideLayout" Target="../slideLayouts/slideLayout273.xml"/><Relationship Id="rId4" Type="http://schemas.openxmlformats.org/officeDocument/2006/relationships/slideLayout" Target="../slideLayouts/slideLayout267.xml"/><Relationship Id="rId9" Type="http://schemas.openxmlformats.org/officeDocument/2006/relationships/slideLayout" Target="../slideLayouts/slideLayout272.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2.xml"/><Relationship Id="rId3" Type="http://schemas.openxmlformats.org/officeDocument/2006/relationships/slideLayout" Target="../slideLayouts/slideLayout277.xml"/><Relationship Id="rId7" Type="http://schemas.openxmlformats.org/officeDocument/2006/relationships/slideLayout" Target="../slideLayouts/slideLayout281.xml"/><Relationship Id="rId12" Type="http://schemas.openxmlformats.org/officeDocument/2006/relationships/theme" Target="../theme/theme26.xml"/><Relationship Id="rId2" Type="http://schemas.openxmlformats.org/officeDocument/2006/relationships/slideLayout" Target="../slideLayouts/slideLayout276.xml"/><Relationship Id="rId1" Type="http://schemas.openxmlformats.org/officeDocument/2006/relationships/slideLayout" Target="../slideLayouts/slideLayout275.xml"/><Relationship Id="rId6" Type="http://schemas.openxmlformats.org/officeDocument/2006/relationships/slideLayout" Target="../slideLayouts/slideLayout280.xml"/><Relationship Id="rId11" Type="http://schemas.openxmlformats.org/officeDocument/2006/relationships/slideLayout" Target="../slideLayouts/slideLayout285.xml"/><Relationship Id="rId5" Type="http://schemas.openxmlformats.org/officeDocument/2006/relationships/slideLayout" Target="../slideLayouts/slideLayout279.xml"/><Relationship Id="rId10" Type="http://schemas.openxmlformats.org/officeDocument/2006/relationships/slideLayout" Target="../slideLayouts/slideLayout284.xml"/><Relationship Id="rId4" Type="http://schemas.openxmlformats.org/officeDocument/2006/relationships/slideLayout" Target="../slideLayouts/slideLayout278.xml"/><Relationship Id="rId9" Type="http://schemas.openxmlformats.org/officeDocument/2006/relationships/slideLayout" Target="../slideLayouts/slideLayout28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3.emf"/><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smtClean="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5" name="Picture 1060" descr="BackGroun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038" name="CorelDRAW" r:id="rId15" imgW="6773760" imgH="6706440" progId="">
                  <p:embed/>
                </p:oleObj>
              </mc:Choice>
              <mc:Fallback>
                <p:oleObj name="CorelDRAW" r:id="rId15" imgW="6773760" imgH="670644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9"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897" r:id="rId1"/>
    <p:sldLayoutId id="2147483898"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smtClean="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3075" name="CorelDRAW" r:id="rId15" imgW="6773760" imgH="6706440" progId="">
                  <p:embed/>
                </p:oleObj>
              </mc:Choice>
              <mc:Fallback>
                <p:oleObj name="CorelDRAW" r:id="rId15" imgW="6773760" imgH="670644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smtClean="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smtClean="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smtClean="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smtClean="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smtClean="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smtClean="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5.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1.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0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0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9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1.xml"/></Relationships>
</file>

<file path=ppt/slides/_rels/slide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96.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0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228600" y="2133600"/>
            <a:ext cx="8686800" cy="1524000"/>
          </a:xfrm>
        </p:spPr>
        <p:txBody>
          <a:bodyPr lIns="92075" tIns="46038" rIns="92075" bIns="46038">
            <a:normAutofit fontScale="90000"/>
          </a:bodyPr>
          <a:lstStyle/>
          <a:p>
            <a:pPr eaLnBrk="1" hangingPunct="1"/>
            <a:r>
              <a:rPr lang="en-US" altLang="ja-JP" sz="5600" dirty="0" smtClean="0">
                <a:solidFill>
                  <a:srgbClr val="0000FF"/>
                </a:solidFill>
                <a:ea typeface="MS PGothic" panose="020B0600070205080204" pitchFamily="34" charset="-128"/>
              </a:rPr>
              <a:t>Test Design Techniques</a:t>
            </a:r>
            <a:r>
              <a:rPr lang="en-US" altLang="ja-JP" sz="3200" dirty="0" smtClean="0">
                <a:solidFill>
                  <a:srgbClr val="0000FF"/>
                </a:solidFill>
                <a:ea typeface="MS PGothic" panose="020B0600070205080204" pitchFamily="34" charset="-128"/>
              </a:rPr>
              <a:t/>
            </a:r>
            <a:br>
              <a:rPr lang="en-US" altLang="ja-JP" sz="3200" dirty="0" smtClean="0">
                <a:solidFill>
                  <a:srgbClr val="0000FF"/>
                </a:solidFill>
                <a:ea typeface="MS PGothic" panose="020B0600070205080204" pitchFamily="34" charset="-128"/>
              </a:rPr>
            </a:br>
            <a:r>
              <a:rPr lang="en-US" altLang="ja-JP" sz="3200" dirty="0" smtClean="0">
                <a:solidFill>
                  <a:srgbClr val="0000FF"/>
                </a:solidFill>
                <a:ea typeface="MS PGothic" panose="020B0600070205080204" pitchFamily="34" charset="-128"/>
              </a:rPr>
              <a:t/>
            </a:r>
            <a:br>
              <a:rPr lang="en-US" altLang="ja-JP" sz="3200" dirty="0" smtClean="0">
                <a:solidFill>
                  <a:srgbClr val="0000FF"/>
                </a:solidFill>
                <a:ea typeface="MS PGothic" panose="020B0600070205080204" pitchFamily="34" charset="-128"/>
              </a:rPr>
            </a:br>
            <a:endParaRPr lang="en-US" altLang="ja-JP" sz="3200" dirty="0" smtClean="0">
              <a:solidFill>
                <a:srgbClr val="993300"/>
              </a:solidFill>
              <a:ea typeface="MS PGothic" panose="020B0600070205080204" pitchFamily="34" charset="-128"/>
            </a:endParaRPr>
          </a:p>
        </p:txBody>
      </p:sp>
      <p:sp>
        <p:nvSpPr>
          <p:cNvPr id="228355" name="Rectangle 3"/>
          <p:cNvSpPr>
            <a:spLocks noGrp="1" noChangeArrowheads="1"/>
          </p:cNvSpPr>
          <p:nvPr>
            <p:ph type="subTitle" idx="1"/>
          </p:nvPr>
        </p:nvSpPr>
        <p:spPr>
          <a:xfrm>
            <a:off x="1358900" y="3124200"/>
            <a:ext cx="6400800" cy="2362200"/>
          </a:xfrm>
        </p:spPr>
        <p:txBody>
          <a:bodyPr lIns="92075" tIns="46038" rIns="92075" bIns="46038"/>
          <a:lstStyle/>
          <a:p>
            <a:pPr eaLnBrk="1" hangingPunct="1"/>
            <a:endParaRPr lang="ja-JP" altLang="en-US" sz="3200" dirty="0" smtClean="0">
              <a:ea typeface="MS PGothic" panose="020B0600070205080204" pitchFamily="34" charset="-128"/>
            </a:endParaRPr>
          </a:p>
          <a:p>
            <a:pPr eaLnBrk="1" hangingPunct="1"/>
            <a:endParaRPr lang="ja-JP" altLang="en-US" sz="3200" dirty="0" smtClean="0">
              <a:ea typeface="MS PGothic" panose="020B0600070205080204" pitchFamily="34" charset="-128"/>
            </a:endParaRPr>
          </a:p>
          <a:p>
            <a:pPr eaLnBrk="1" hangingPunct="1"/>
            <a:endParaRPr lang="ja-JP" altLang="en-US" sz="3200" dirty="0" smtClean="0">
              <a:ea typeface="MS PGothic" panose="020B0600070205080204" pitchFamily="34" charset="-128"/>
            </a:endParaRPr>
          </a:p>
          <a:p>
            <a:pPr eaLnBrk="1" hangingPunct="1"/>
            <a:r>
              <a:rPr lang="en-US" b="1" dirty="0" smtClean="0"/>
              <a:t>Instructor: &lt;I</a:t>
            </a:r>
            <a:r>
              <a:rPr lang="vi-VN" b="1" dirty="0" smtClean="0"/>
              <a:t>nstructor </a:t>
            </a:r>
            <a:r>
              <a:rPr lang="en-US" b="1" dirty="0" smtClean="0"/>
              <a:t>N</a:t>
            </a:r>
            <a:r>
              <a:rPr lang="vi-VN" b="1" dirty="0" smtClean="0"/>
              <a:t>ame</a:t>
            </a:r>
            <a:r>
              <a:rPr lang="en-US" b="1" dirty="0" smtClean="0"/>
              <a:t>&gt;</a:t>
            </a:r>
            <a:endParaRPr lang="en-US" altLang="ja-JP" b="1" dirty="0" smtClean="0">
              <a:effectLst>
                <a:outerShdw blurRad="38100" dist="38100" dir="2700000" algn="tl">
                  <a:srgbClr val="C0C0C0"/>
                </a:outerShdw>
              </a:effectLst>
              <a:ea typeface="MS PGothic" panose="020B0600070205080204" pitchFamily="34" charset="-128"/>
            </a:endParaRPr>
          </a:p>
        </p:txBody>
      </p:sp>
    </p:spTree>
    <p:extLst>
      <p:ext uri="{BB962C8B-B14F-4D97-AF65-F5344CB8AC3E}">
        <p14:creationId xmlns:p14="http://schemas.microsoft.com/office/powerpoint/2010/main" val="2598102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0" y="152400"/>
            <a:ext cx="8839200" cy="655638"/>
          </a:xfrm>
          <a:prstGeom prst="rect">
            <a:avLst/>
          </a:prstGeom>
          <a:noFill/>
          <a:ln w="9525">
            <a:noFill/>
            <a:miter lim="800000"/>
            <a:headEnd/>
            <a:tailEnd/>
          </a:ln>
        </p:spPr>
        <p:txBody>
          <a:bodyPr lIns="0" rIns="0" bIns="0" anchor="b"/>
          <a:lstStyle/>
          <a:p>
            <a:pPr algn="r">
              <a:defRPr/>
            </a:pPr>
            <a:r>
              <a:rPr lang="en-US" altLang="ja-JP" sz="2700" b="1" dirty="0" smtClean="0">
                <a:solidFill>
                  <a:schemeClr val="tx2"/>
                </a:solidFill>
                <a:latin typeface="+mj-lt"/>
                <a:ea typeface="+mj-ea"/>
                <a:cs typeface="+mj-cs"/>
              </a:rPr>
              <a:t>Boundary Value Analysis</a:t>
            </a:r>
          </a:p>
        </p:txBody>
      </p:sp>
      <p:sp>
        <p:nvSpPr>
          <p:cNvPr id="35843" name="Rectangle 3"/>
          <p:cNvSpPr txBox="1">
            <a:spLocks noChangeArrowheads="1"/>
          </p:cNvSpPr>
          <p:nvPr/>
        </p:nvSpPr>
        <p:spPr bwMode="auto">
          <a:xfrm>
            <a:off x="228600" y="16764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nSpc>
                <a:spcPct val="80000"/>
              </a:lnSpc>
              <a:spcBef>
                <a:spcPct val="20000"/>
              </a:spcBef>
              <a:buClr>
                <a:srgbClr val="0BD0D9"/>
              </a:buClr>
              <a:buSzPct val="95000"/>
              <a:buFont typeface="Wingdings 2" panose="05020102010507070707" pitchFamily="18" charset="2"/>
              <a:buChar char=""/>
            </a:pPr>
            <a:endParaRPr lang="en-US" sz="2800">
              <a:latin typeface="Constantia" panose="02030602050306030303" pitchFamily="18" charset="0"/>
              <a:sym typeface="Wingdings" panose="05000000000000000000" pitchFamily="2" charset="2"/>
            </a:endParaRPr>
          </a:p>
        </p:txBody>
      </p:sp>
      <p:pic>
        <p:nvPicPr>
          <p:cNvPr id="35844" name="Picture 3" descr="Boundary.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350" y="1905000"/>
            <a:ext cx="852805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551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txBox="1">
            <a:spLocks noChangeArrowheads="1"/>
          </p:cNvSpPr>
          <p:nvPr/>
        </p:nvSpPr>
        <p:spPr bwMode="auto">
          <a:xfrm>
            <a:off x="228600" y="1447800"/>
            <a:ext cx="8610600" cy="4724400"/>
          </a:xfrm>
          <a:prstGeom prst="rect">
            <a:avLst/>
          </a:prstGeom>
          <a:noFill/>
          <a:ln w="9525">
            <a:noFill/>
            <a:miter lim="800000"/>
            <a:headEnd/>
            <a:tailEnd/>
          </a:ln>
        </p:spPr>
        <p:txBody>
          <a:bodyPr/>
          <a:lstStyle/>
          <a:p>
            <a:pPr marL="273050" lvl="1" indent="-273050">
              <a:spcBef>
                <a:spcPct val="20000"/>
              </a:spcBef>
              <a:buSzPct val="100000"/>
              <a:buFont typeface="Wingdings" pitchFamily="2" charset="2"/>
              <a:buChar char="Ø"/>
              <a:defRPr/>
            </a:pPr>
            <a:r>
              <a:rPr lang="en-US" sz="2600" dirty="0" smtClean="0">
                <a:latin typeface="+mn-lt"/>
                <a:sym typeface="Wingdings" pitchFamily="2" charset="2"/>
              </a:rPr>
              <a:t>Boundary Value Analysis (BVA) is </a:t>
            </a:r>
            <a:r>
              <a:rPr lang="en-GB" sz="2600" dirty="0" smtClean="0">
                <a:latin typeface="+mn-lt"/>
                <a:sym typeface="Wingdings" pitchFamily="2" charset="2"/>
              </a:rPr>
              <a:t>b</a:t>
            </a:r>
            <a:r>
              <a:rPr lang="en-GB" sz="2600" dirty="0" smtClean="0">
                <a:latin typeface="+mn-lt"/>
              </a:rPr>
              <a:t>ased on testing at the </a:t>
            </a:r>
            <a:r>
              <a:rPr lang="en-GB" sz="2600" b="1" i="1" dirty="0" smtClean="0">
                <a:solidFill>
                  <a:schemeClr val="accent2"/>
                </a:solidFill>
                <a:latin typeface="+mn-lt"/>
              </a:rPr>
              <a:t>boundaries between </a:t>
            </a:r>
            <a:r>
              <a:rPr lang="en-US" sz="2600" b="1" i="1" dirty="0" smtClean="0">
                <a:solidFill>
                  <a:schemeClr val="accent2"/>
                </a:solidFill>
                <a:latin typeface="+mn-lt"/>
              </a:rPr>
              <a:t>partitions</a:t>
            </a:r>
            <a:r>
              <a:rPr lang="en-US" sz="2600" dirty="0" smtClean="0">
                <a:latin typeface="+mn-lt"/>
              </a:rPr>
              <a:t> (</a:t>
            </a:r>
            <a:r>
              <a:rPr lang="en-GB" sz="2600" dirty="0" smtClean="0">
                <a:latin typeface="+mn-lt"/>
              </a:rPr>
              <a:t>the maximum and minimum values of partitions).</a:t>
            </a:r>
          </a:p>
          <a:p>
            <a:pPr marL="273050" lvl="1" indent="-273050">
              <a:spcBef>
                <a:spcPct val="20000"/>
              </a:spcBef>
              <a:buSzPct val="100000"/>
              <a:buFont typeface="Wingdings" pitchFamily="2" charset="2"/>
              <a:buChar char="Ø"/>
              <a:defRPr/>
            </a:pPr>
            <a:r>
              <a:rPr lang="en-GB" sz="2600" dirty="0" smtClean="0">
                <a:latin typeface="+mj-lt"/>
              </a:rPr>
              <a:t>This technique is often considered as an </a:t>
            </a:r>
            <a:r>
              <a:rPr lang="en-GB" sz="2600" b="1" i="1" dirty="0" smtClean="0">
                <a:solidFill>
                  <a:schemeClr val="accent2"/>
                </a:solidFill>
                <a:latin typeface="+mj-lt"/>
              </a:rPr>
              <a:t>extension of equivalence partitioning</a:t>
            </a:r>
            <a:r>
              <a:rPr lang="en-GB" sz="2600" dirty="0" smtClean="0">
                <a:latin typeface="+mj-lt"/>
              </a:rPr>
              <a:t>.</a:t>
            </a:r>
          </a:p>
          <a:p>
            <a:pPr marL="273050" indent="-273050">
              <a:spcBef>
                <a:spcPct val="20000"/>
              </a:spcBef>
              <a:buSzPct val="100000"/>
              <a:buFont typeface="Wingdings" pitchFamily="2" charset="2"/>
              <a:buChar char="Ø"/>
              <a:defRPr/>
            </a:pPr>
            <a:r>
              <a:rPr lang="en-US" sz="2600" dirty="0" smtClean="0">
                <a:latin typeface="+mj-lt"/>
                <a:sym typeface="Wingdings" pitchFamily="2" charset="2"/>
              </a:rPr>
              <a:t>The maximum and minimum values of a partition are its boundary values</a:t>
            </a:r>
          </a:p>
          <a:p>
            <a:pPr marL="273050" lvl="1" indent="-273050">
              <a:spcBef>
                <a:spcPct val="20000"/>
              </a:spcBef>
              <a:buSzPct val="100000"/>
              <a:buFont typeface="Wingdings" pitchFamily="2" charset="2"/>
              <a:buChar char="Ø"/>
              <a:defRPr/>
            </a:pPr>
            <a:r>
              <a:rPr lang="en-GB" sz="2600" dirty="0" smtClean="0">
                <a:latin typeface="+mj-lt"/>
              </a:rPr>
              <a:t>Have both </a:t>
            </a:r>
            <a:r>
              <a:rPr lang="en-GB" sz="2600" b="1" i="1" dirty="0" smtClean="0">
                <a:solidFill>
                  <a:schemeClr val="accent2"/>
                </a:solidFill>
                <a:latin typeface="+mj-lt"/>
              </a:rPr>
              <a:t>valid</a:t>
            </a:r>
            <a:r>
              <a:rPr lang="en-GB" sz="2600" dirty="0" smtClean="0">
                <a:latin typeface="+mj-lt"/>
              </a:rPr>
              <a:t> boundaries (in the valid partitions) and </a:t>
            </a:r>
            <a:r>
              <a:rPr lang="en-GB" sz="2600" b="1" i="1" dirty="0" smtClean="0">
                <a:solidFill>
                  <a:schemeClr val="accent2"/>
                </a:solidFill>
                <a:latin typeface="+mj-lt"/>
              </a:rPr>
              <a:t>invalid</a:t>
            </a:r>
            <a:r>
              <a:rPr lang="en-GB" sz="2600" dirty="0" smtClean="0">
                <a:latin typeface="+mj-lt"/>
              </a:rPr>
              <a:t> boundaries (in </a:t>
            </a:r>
            <a:r>
              <a:rPr lang="en-US" sz="2600" dirty="0" smtClean="0">
                <a:latin typeface="+mj-lt"/>
              </a:rPr>
              <a:t>the invalid partitions).</a:t>
            </a:r>
          </a:p>
          <a:p>
            <a:pPr marL="273050" indent="-273050">
              <a:lnSpc>
                <a:spcPct val="80000"/>
              </a:lnSpc>
              <a:spcBef>
                <a:spcPct val="20000"/>
              </a:spcBef>
              <a:buSzPct val="100000"/>
              <a:defRPr/>
            </a:pPr>
            <a:endParaRPr lang="en-US" sz="2600" dirty="0">
              <a:latin typeface="+mn-lt"/>
              <a:sym typeface="Wingdings" pitchFamily="2" charset="2"/>
            </a:endParaRPr>
          </a:p>
        </p:txBody>
      </p:sp>
      <p:sp>
        <p:nvSpPr>
          <p:cNvPr id="4" name="Rectangle 2"/>
          <p:cNvSpPr txBox="1">
            <a:spLocks noChangeArrowheads="1"/>
          </p:cNvSpPr>
          <p:nvPr/>
        </p:nvSpPr>
        <p:spPr bwMode="auto">
          <a:xfrm>
            <a:off x="0" y="152400"/>
            <a:ext cx="8839200" cy="655638"/>
          </a:xfrm>
          <a:prstGeom prst="rect">
            <a:avLst/>
          </a:prstGeom>
          <a:noFill/>
          <a:ln w="9525">
            <a:noFill/>
            <a:miter lim="800000"/>
            <a:headEnd/>
            <a:tailEnd/>
          </a:ln>
        </p:spPr>
        <p:txBody>
          <a:bodyPr lIns="0" rIns="0" bIns="0" anchor="b"/>
          <a:lstStyle/>
          <a:p>
            <a:pPr algn="r">
              <a:defRPr/>
            </a:pPr>
            <a:r>
              <a:rPr lang="en-US" altLang="ja-JP" sz="2700" b="1" dirty="0" smtClean="0">
                <a:solidFill>
                  <a:schemeClr val="tx2"/>
                </a:solidFill>
                <a:latin typeface="+mj-lt"/>
              </a:rPr>
              <a:t>Boundary Value Analysis</a:t>
            </a:r>
          </a:p>
        </p:txBody>
      </p:sp>
    </p:spTree>
    <p:extLst>
      <p:ext uri="{BB962C8B-B14F-4D97-AF65-F5344CB8AC3E}">
        <p14:creationId xmlns:p14="http://schemas.microsoft.com/office/powerpoint/2010/main" val="2217033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txBox="1">
            <a:spLocks noChangeArrowheads="1"/>
          </p:cNvSpPr>
          <p:nvPr/>
        </p:nvSpPr>
        <p:spPr bwMode="auto">
          <a:xfrm>
            <a:off x="457200" y="1295400"/>
            <a:ext cx="868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kumimoji="1" sz="2400">
                <a:solidFill>
                  <a:schemeClr val="tx1"/>
                </a:solidFill>
                <a:latin typeface="Times New Roman" panose="02020603050405020304" pitchFamily="18" charset="0"/>
              </a:defRPr>
            </a:lvl1pPr>
            <a:lvl2pPr marL="342900" indent="-34290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nSpc>
                <a:spcPct val="80000"/>
              </a:lnSpc>
              <a:spcBef>
                <a:spcPct val="20000"/>
              </a:spcBef>
              <a:buClr>
                <a:srgbClr val="0BD0D9"/>
              </a:buClr>
              <a:buSzPct val="95000"/>
              <a:buFont typeface="Wingdings" panose="05000000000000000000" pitchFamily="2" charset="2"/>
              <a:buNone/>
            </a:pPr>
            <a:endParaRPr lang="en-US" sz="2800" i="1" dirty="0">
              <a:latin typeface="Constantia" panose="02030602050306030303" pitchFamily="18" charset="0"/>
            </a:endParaRPr>
          </a:p>
          <a:p>
            <a:pPr>
              <a:spcBef>
                <a:spcPct val="20000"/>
              </a:spcBef>
              <a:buSzPct val="100000"/>
              <a:buFont typeface="Wingdings" panose="05000000000000000000" pitchFamily="2" charset="2"/>
              <a:buChar char="Ø"/>
            </a:pPr>
            <a:r>
              <a:rPr lang="en-US" sz="2800" dirty="0" smtClean="0">
                <a:latin typeface="+mj-lt"/>
                <a:sym typeface="Wingdings" panose="05000000000000000000" pitchFamily="2" charset="2"/>
              </a:rPr>
              <a:t> Boundary </a:t>
            </a:r>
            <a:r>
              <a:rPr lang="en-US" sz="2800" dirty="0">
                <a:latin typeface="+mj-lt"/>
                <a:sym typeface="Wingdings" panose="05000000000000000000" pitchFamily="2" charset="2"/>
              </a:rPr>
              <a:t>value analysis can be applied at all test levels. It is relatively easy to apply and its defect finding capability is high; detailed specifications are helpful </a:t>
            </a:r>
          </a:p>
          <a:p>
            <a:pPr lvl="1">
              <a:spcBef>
                <a:spcPct val="20000"/>
              </a:spcBef>
              <a:buSzPct val="100000"/>
              <a:buFont typeface="Wingdings" panose="05000000000000000000" pitchFamily="2" charset="2"/>
              <a:buChar char="Ø"/>
            </a:pPr>
            <a:r>
              <a:rPr lang="en-US" sz="2800" dirty="0">
                <a:latin typeface="+mj-lt"/>
                <a:sym typeface="Wingdings" panose="05000000000000000000" pitchFamily="2" charset="2"/>
              </a:rPr>
              <a:t>Boundary values may also be used for test data selection.</a:t>
            </a:r>
          </a:p>
          <a:p>
            <a:pPr>
              <a:lnSpc>
                <a:spcPct val="80000"/>
              </a:lnSpc>
              <a:spcBef>
                <a:spcPct val="20000"/>
              </a:spcBef>
              <a:buClr>
                <a:srgbClr val="0BD0D9"/>
              </a:buClr>
              <a:buSzPct val="95000"/>
              <a:buFont typeface="Wingdings 2" panose="05020102010507070707" pitchFamily="18" charset="2"/>
              <a:buChar char=""/>
            </a:pPr>
            <a:endParaRPr lang="en-US" dirty="0">
              <a:latin typeface="Constantia" panose="02030602050306030303" pitchFamily="18" charset="0"/>
              <a:sym typeface="Wingdings" panose="05000000000000000000" pitchFamily="2" charset="2"/>
            </a:endParaRPr>
          </a:p>
        </p:txBody>
      </p:sp>
      <p:sp>
        <p:nvSpPr>
          <p:cNvPr id="4" name="Rectangle 2"/>
          <p:cNvSpPr txBox="1">
            <a:spLocks noChangeArrowheads="1"/>
          </p:cNvSpPr>
          <p:nvPr/>
        </p:nvSpPr>
        <p:spPr bwMode="auto">
          <a:xfrm>
            <a:off x="0" y="152400"/>
            <a:ext cx="8839200" cy="655638"/>
          </a:xfrm>
          <a:prstGeom prst="rect">
            <a:avLst/>
          </a:prstGeom>
          <a:noFill/>
          <a:ln w="9525">
            <a:noFill/>
            <a:miter lim="800000"/>
            <a:headEnd/>
            <a:tailEnd/>
          </a:ln>
        </p:spPr>
        <p:txBody>
          <a:bodyPr lIns="0" rIns="0" bIns="0" anchor="b"/>
          <a:lstStyle/>
          <a:p>
            <a:pPr algn="r">
              <a:defRPr/>
            </a:pPr>
            <a:r>
              <a:rPr lang="en-US" altLang="ja-JP" sz="2700" b="1" dirty="0" smtClean="0">
                <a:solidFill>
                  <a:schemeClr val="tx2"/>
                </a:solidFill>
                <a:latin typeface="+mj-lt"/>
              </a:rPr>
              <a:t>Boundary Value Analysis</a:t>
            </a:r>
            <a:endParaRPr lang="en-US" sz="2700" b="1" dirty="0">
              <a:solidFill>
                <a:schemeClr val="tx2"/>
              </a:solidFill>
              <a:latin typeface="+mj-lt"/>
              <a:ea typeface="+mj-ea"/>
              <a:cs typeface="+mj-cs"/>
            </a:endParaRPr>
          </a:p>
        </p:txBody>
      </p:sp>
    </p:spTree>
    <p:extLst>
      <p:ext uri="{BB962C8B-B14F-4D97-AF65-F5344CB8AC3E}">
        <p14:creationId xmlns:p14="http://schemas.microsoft.com/office/powerpoint/2010/main" val="3245665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ChangeArrowheads="1"/>
          </p:cNvSpPr>
          <p:nvPr/>
        </p:nvSpPr>
        <p:spPr bwMode="auto">
          <a:xfrm>
            <a:off x="457200" y="762000"/>
            <a:ext cx="868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kumimoji="1" sz="2400">
                <a:solidFill>
                  <a:schemeClr val="tx1"/>
                </a:solidFill>
                <a:latin typeface="Times New Roman" panose="02020603050405020304" pitchFamily="18" charset="0"/>
              </a:defRPr>
            </a:lvl1pPr>
            <a:lvl2pPr marL="639763" indent="-246063">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rgbClr val="0BD0D9"/>
              </a:buClr>
              <a:buSzPct val="95000"/>
              <a:buFont typeface="Wingdings 2" panose="05020102010507070707" pitchFamily="18" charset="2"/>
              <a:buChar char=""/>
            </a:pPr>
            <a:endParaRPr lang="en-US" sz="2600" dirty="0">
              <a:latin typeface="Constantia" panose="02030602050306030303" pitchFamily="18" charset="0"/>
            </a:endParaRPr>
          </a:p>
          <a:p>
            <a:endParaRPr lang="en-US" sz="2800" dirty="0">
              <a:latin typeface="Constantia" panose="02030602050306030303" pitchFamily="18" charset="0"/>
            </a:endParaRPr>
          </a:p>
          <a:p>
            <a:endParaRPr lang="en-US" sz="2800" dirty="0">
              <a:latin typeface="Constantia" panose="02030602050306030303" pitchFamily="18" charset="0"/>
            </a:endParaRPr>
          </a:p>
          <a:p>
            <a:endParaRPr lang="en-US" dirty="0">
              <a:latin typeface="Constantia" panose="02030602050306030303" pitchFamily="18" charset="0"/>
            </a:endParaRPr>
          </a:p>
          <a:p>
            <a:pPr>
              <a:lnSpc>
                <a:spcPct val="80000"/>
              </a:lnSpc>
              <a:spcBef>
                <a:spcPct val="20000"/>
              </a:spcBef>
              <a:buClr>
                <a:srgbClr val="0BD0D9"/>
              </a:buClr>
              <a:buSzPct val="95000"/>
            </a:pPr>
            <a:endParaRPr lang="en-US" sz="2800" dirty="0">
              <a:latin typeface="Constantia" panose="02030602050306030303" pitchFamily="18" charset="0"/>
            </a:endParaRPr>
          </a:p>
          <a:p>
            <a:pPr>
              <a:spcBef>
                <a:spcPct val="20000"/>
              </a:spcBef>
              <a:buClr>
                <a:schemeClr val="accent1"/>
              </a:buClr>
              <a:buSzPct val="85000"/>
            </a:pPr>
            <a:r>
              <a:rPr lang="en-US" dirty="0">
                <a:latin typeface="Constantia" panose="02030602050306030303" pitchFamily="18" charset="0"/>
              </a:rPr>
              <a:t>	</a:t>
            </a:r>
          </a:p>
          <a:p>
            <a:pPr>
              <a:spcBef>
                <a:spcPct val="20000"/>
              </a:spcBef>
              <a:buClr>
                <a:schemeClr val="accent1"/>
              </a:buClr>
              <a:buSzPct val="85000"/>
            </a:pPr>
            <a:endParaRPr lang="en-US" dirty="0">
              <a:latin typeface="Constantia" panose="02030602050306030303" pitchFamily="18" charset="0"/>
            </a:endParaRPr>
          </a:p>
          <a:p>
            <a:pPr lvl="1">
              <a:spcBef>
                <a:spcPct val="20000"/>
              </a:spcBef>
              <a:buClr>
                <a:srgbClr val="C00000"/>
              </a:buClr>
              <a:buSzPct val="85000"/>
              <a:buFont typeface="Wingdings 2" panose="05020102010507070707" pitchFamily="18" charset="2"/>
              <a:buNone/>
            </a:pPr>
            <a:endParaRPr lang="en-US" sz="2000" dirty="0">
              <a:latin typeface="Constantia" panose="02030602050306030303" pitchFamily="18" charset="0"/>
            </a:endParaRPr>
          </a:p>
        </p:txBody>
      </p:sp>
      <p:sp>
        <p:nvSpPr>
          <p:cNvPr id="5" name="Rectangle 2"/>
          <p:cNvSpPr txBox="1">
            <a:spLocks noChangeArrowheads="1"/>
          </p:cNvSpPr>
          <p:nvPr/>
        </p:nvSpPr>
        <p:spPr bwMode="auto">
          <a:xfrm>
            <a:off x="-228600" y="152400"/>
            <a:ext cx="9144000" cy="808038"/>
          </a:xfrm>
          <a:prstGeom prst="rect">
            <a:avLst/>
          </a:prstGeom>
          <a:noFill/>
          <a:ln w="9525">
            <a:noFill/>
            <a:miter lim="800000"/>
            <a:headEnd/>
            <a:tailEnd/>
          </a:ln>
        </p:spPr>
        <p:txBody>
          <a:bodyPr lIns="0" rIns="0" bIns="0" anchor="b"/>
          <a:lstStyle/>
          <a:p>
            <a:pPr algn="r">
              <a:defRPr/>
            </a:pPr>
            <a:r>
              <a:rPr lang="en-US" altLang="ja-JP" sz="2700" b="1" dirty="0" smtClean="0">
                <a:solidFill>
                  <a:schemeClr val="tx2"/>
                </a:solidFill>
                <a:latin typeface="+mj-lt"/>
                <a:ea typeface="+mj-ea"/>
                <a:cs typeface="+mj-cs"/>
              </a:rPr>
              <a:t>Boundary Value Analysis</a:t>
            </a:r>
            <a:endParaRPr lang="en-US" sz="2700" b="1" dirty="0" smtClean="0">
              <a:solidFill>
                <a:schemeClr val="tx2"/>
              </a:solidFill>
              <a:latin typeface="+mj-lt"/>
              <a:ea typeface="+mj-ea"/>
              <a:cs typeface="+mj-cs"/>
            </a:endParaRPr>
          </a:p>
          <a:p>
            <a:pPr algn="r">
              <a:defRPr/>
            </a:pPr>
            <a:r>
              <a:rPr lang="en-US" sz="2700" b="1" dirty="0" smtClean="0">
                <a:solidFill>
                  <a:schemeClr val="tx2"/>
                </a:solidFill>
                <a:latin typeface="+mj-lt"/>
                <a:ea typeface="+mj-ea"/>
                <a:cs typeface="+mj-cs"/>
              </a:rPr>
              <a:t>Example</a:t>
            </a:r>
            <a:endParaRPr lang="en-US" sz="2700" b="1" dirty="0">
              <a:solidFill>
                <a:schemeClr val="tx2"/>
              </a:solidFill>
              <a:latin typeface="+mj-lt"/>
              <a:ea typeface="+mj-ea"/>
              <a:cs typeface="+mj-cs"/>
            </a:endParaRPr>
          </a:p>
        </p:txBody>
      </p:sp>
      <p:sp>
        <p:nvSpPr>
          <p:cNvPr id="7" name="Rectangle 1028"/>
          <p:cNvSpPr>
            <a:spLocks noChangeArrowheads="1"/>
          </p:cNvSpPr>
          <p:nvPr/>
        </p:nvSpPr>
        <p:spPr bwMode="auto">
          <a:xfrm>
            <a:off x="304800" y="1295400"/>
            <a:ext cx="8458200" cy="5105400"/>
          </a:xfrm>
          <a:prstGeom prst="rect">
            <a:avLst/>
          </a:prstGeom>
          <a:noFill/>
          <a:ln w="9525">
            <a:noFill/>
            <a:miter lim="800000"/>
            <a:headEnd/>
            <a:tailEnd/>
          </a:ln>
        </p:spPr>
        <p:txBody>
          <a:bodyPr lIns="87269" tIns="43635" rIns="87269" bIns="43635"/>
          <a:lstStyle/>
          <a:p>
            <a:pPr marL="800100" lvl="1" indent="-342900" eaLnBrk="0" hangingPunct="0">
              <a:spcBef>
                <a:spcPts val="600"/>
              </a:spcBef>
              <a:buClr>
                <a:schemeClr val="tx1"/>
              </a:buClr>
              <a:buSzPct val="100000"/>
              <a:buFont typeface="Wingdings" pitchFamily="2" charset="2"/>
              <a:buChar char="Ø"/>
            </a:pPr>
            <a:r>
              <a:rPr lang="en-GB" sz="2000" dirty="0" smtClean="0">
                <a:solidFill>
                  <a:schemeClr val="tx1"/>
                </a:solidFill>
              </a:rPr>
              <a:t>A </a:t>
            </a:r>
            <a:r>
              <a:rPr lang="en-GB" sz="2000" dirty="0">
                <a:solidFill>
                  <a:schemeClr val="tx1"/>
                </a:solidFill>
              </a:rPr>
              <a:t>candidate is given an exam of 40 questions, should get 26 marks to pass (65%), and get more than 80% for get reward.</a:t>
            </a:r>
          </a:p>
          <a:p>
            <a:pPr marL="800100" lvl="1" indent="-342900" eaLnBrk="0" hangingPunct="0">
              <a:spcBef>
                <a:spcPts val="600"/>
              </a:spcBef>
              <a:buClr>
                <a:schemeClr val="tx1"/>
              </a:buClr>
              <a:buSzPct val="62000"/>
            </a:pPr>
            <a:r>
              <a:rPr lang="en-GB" sz="2000" dirty="0">
                <a:solidFill>
                  <a:schemeClr val="tx1"/>
                </a:solidFill>
              </a:rPr>
              <a:t>&gt;&gt; What are boundary values</a:t>
            </a:r>
            <a:r>
              <a:rPr lang="en-GB" sz="2000" dirty="0" smtClean="0">
                <a:solidFill>
                  <a:schemeClr val="tx1"/>
                </a:solidFill>
              </a:rPr>
              <a:t>?</a:t>
            </a:r>
          </a:p>
          <a:p>
            <a:pPr marL="800100" lvl="1" indent="-342900" eaLnBrk="0" hangingPunct="0">
              <a:spcBef>
                <a:spcPts val="600"/>
              </a:spcBef>
              <a:buClr>
                <a:schemeClr val="tx1"/>
              </a:buClr>
              <a:buSzPct val="62000"/>
            </a:pPr>
            <a:endParaRPr lang="en-GB" sz="2000" dirty="0">
              <a:solidFill>
                <a:schemeClr val="tx1"/>
              </a:solidFill>
            </a:endParaRPr>
          </a:p>
        </p:txBody>
      </p:sp>
      <p:pic>
        <p:nvPicPr>
          <p:cNvPr id="39" name="Picture 38" descr="implementing-configuration-management_1.jpg"/>
          <p:cNvPicPr>
            <a:picLocks noChangeAspect="1"/>
          </p:cNvPicPr>
          <p:nvPr/>
        </p:nvPicPr>
        <p:blipFill>
          <a:blip r:embed="rId3" cstate="print"/>
          <a:srcRect/>
          <a:stretch>
            <a:fillRect/>
          </a:stretch>
        </p:blipFill>
        <p:spPr bwMode="auto">
          <a:xfrm>
            <a:off x="3276600" y="2895600"/>
            <a:ext cx="3390900" cy="3390900"/>
          </a:xfrm>
          <a:prstGeom prst="rect">
            <a:avLst/>
          </a:prstGeom>
          <a:noFill/>
          <a:ln w="9525">
            <a:noFill/>
            <a:miter lim="800000"/>
            <a:headEnd/>
            <a:tailEnd/>
          </a:ln>
        </p:spPr>
      </p:pic>
      <p:sp>
        <p:nvSpPr>
          <p:cNvPr id="40" name="Cloud Callout 39"/>
          <p:cNvSpPr>
            <a:spLocks noChangeArrowheads="1"/>
          </p:cNvSpPr>
          <p:nvPr/>
        </p:nvSpPr>
        <p:spPr bwMode="auto">
          <a:xfrm>
            <a:off x="533400" y="4926496"/>
            <a:ext cx="2556565" cy="1094702"/>
          </a:xfrm>
          <a:prstGeom prst="cloudCallout">
            <a:avLst>
              <a:gd name="adj1" fmla="val 114321"/>
              <a:gd name="adj2" fmla="val -150220"/>
            </a:avLst>
          </a:prstGeom>
          <a:solidFill>
            <a:srgbClr val="FF0000"/>
          </a:solidFill>
          <a:ln w="9525" algn="ctr">
            <a:solidFill>
              <a:schemeClr val="tx1"/>
            </a:solidFill>
            <a:round/>
            <a:headEnd/>
            <a:tailEnd/>
          </a:ln>
        </p:spPr>
        <p:txBody>
          <a:bodyPr lIns="32400" tIns="41148" rIns="32400" bIns="41148"/>
          <a:lstStyle/>
          <a:p>
            <a:pPr algn="ctr"/>
            <a:r>
              <a:rPr lang="en-US" sz="2000" b="1" dirty="0" smtClean="0">
                <a:solidFill>
                  <a:schemeClr val="tx1"/>
                </a:solidFill>
              </a:rPr>
              <a:t>I understand</a:t>
            </a:r>
            <a:r>
              <a:rPr lang="en-US" sz="2000" b="1" dirty="0">
                <a:solidFill>
                  <a:schemeClr val="tx1"/>
                </a:solidFill>
              </a:rPr>
              <a:t>. How </a:t>
            </a:r>
            <a:r>
              <a:rPr lang="en-US" sz="2000" b="1" dirty="0" smtClean="0">
                <a:solidFill>
                  <a:schemeClr val="tx1"/>
                </a:solidFill>
              </a:rPr>
              <a:t>about you</a:t>
            </a:r>
            <a:r>
              <a:rPr lang="en-US" sz="2000" b="1" dirty="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42039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10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
                                            <p:txEl>
                                              <p:pRg st="1" end="1"/>
                                            </p:txEl>
                                          </p:spTgt>
                                        </p:tgtEl>
                                        <p:attrNameLst>
                                          <p:attrName>ppt_y</p:attrName>
                                        </p:attrNameLst>
                                      </p:cBhvr>
                                      <p:tavLst>
                                        <p:tav tm="0">
                                          <p:val>
                                            <p:strVal val="#ppt_y"/>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blinds(horizontal)">
                                      <p:cBhvr>
                                        <p:cTn id="11" dur="500"/>
                                        <p:tgtEl>
                                          <p:spTgt spid="39"/>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blinds(horizontal)">
                                      <p:cBhvr>
                                        <p:cTn id="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28600" y="152400"/>
            <a:ext cx="9144000" cy="808038"/>
          </a:xfrm>
          <a:prstGeom prst="rect">
            <a:avLst/>
          </a:prstGeom>
          <a:noFill/>
          <a:ln w="9525">
            <a:noFill/>
            <a:miter lim="800000"/>
            <a:headEnd/>
            <a:tailEnd/>
          </a:ln>
        </p:spPr>
        <p:txBody>
          <a:bodyPr lIns="0" rIns="0" bIns="0" anchor="b"/>
          <a:lstStyle/>
          <a:p>
            <a:pPr algn="r">
              <a:defRPr/>
            </a:pPr>
            <a:r>
              <a:rPr lang="en-US" altLang="ja-JP" sz="2700" b="1" dirty="0" smtClean="0">
                <a:solidFill>
                  <a:schemeClr val="tx2"/>
                </a:solidFill>
                <a:latin typeface="+mj-lt"/>
                <a:ea typeface="+mj-ea"/>
                <a:cs typeface="+mj-cs"/>
              </a:rPr>
              <a:t>Boundary Value Analysis</a:t>
            </a:r>
            <a:endParaRPr lang="en-US" sz="2700" b="1" dirty="0" smtClean="0">
              <a:solidFill>
                <a:schemeClr val="tx2"/>
              </a:solidFill>
              <a:latin typeface="+mj-lt"/>
              <a:ea typeface="+mj-ea"/>
              <a:cs typeface="+mj-cs"/>
            </a:endParaRPr>
          </a:p>
          <a:p>
            <a:pPr algn="r">
              <a:defRPr/>
            </a:pPr>
            <a:r>
              <a:rPr lang="en-US" sz="2700" b="1" dirty="0" smtClean="0">
                <a:solidFill>
                  <a:schemeClr val="tx2"/>
                </a:solidFill>
                <a:latin typeface="+mj-lt"/>
                <a:ea typeface="+mj-ea"/>
                <a:cs typeface="+mj-cs"/>
              </a:rPr>
              <a:t>Example</a:t>
            </a:r>
            <a:endParaRPr lang="en-US" sz="2700" b="1" dirty="0">
              <a:solidFill>
                <a:schemeClr val="tx2"/>
              </a:solidFill>
              <a:latin typeface="+mj-lt"/>
              <a:ea typeface="+mj-ea"/>
              <a:cs typeface="+mj-cs"/>
            </a:endParaRPr>
          </a:p>
        </p:txBody>
      </p:sp>
      <p:sp>
        <p:nvSpPr>
          <p:cNvPr id="7" name="Rectangle 1028"/>
          <p:cNvSpPr>
            <a:spLocks noChangeArrowheads="1"/>
          </p:cNvSpPr>
          <p:nvPr/>
        </p:nvSpPr>
        <p:spPr bwMode="auto">
          <a:xfrm>
            <a:off x="304800" y="1295400"/>
            <a:ext cx="8458200" cy="457200"/>
          </a:xfrm>
          <a:prstGeom prst="rect">
            <a:avLst/>
          </a:prstGeom>
          <a:noFill/>
          <a:ln w="9525">
            <a:noFill/>
            <a:miter lim="800000"/>
            <a:headEnd/>
            <a:tailEnd/>
          </a:ln>
        </p:spPr>
        <p:txBody>
          <a:bodyPr lIns="87269" tIns="43635" rIns="87269" bIns="43635"/>
          <a:lstStyle/>
          <a:p>
            <a:pPr marL="800100" lvl="1" indent="-342900" eaLnBrk="0" hangingPunct="0">
              <a:spcBef>
                <a:spcPts val="600"/>
              </a:spcBef>
              <a:buClr>
                <a:schemeClr val="tx1"/>
              </a:buClr>
              <a:buSzPct val="62000"/>
            </a:pPr>
            <a:r>
              <a:rPr lang="en-GB" sz="2000" b="1" dirty="0" smtClean="0">
                <a:solidFill>
                  <a:schemeClr val="tx1"/>
                </a:solidFill>
              </a:rPr>
              <a:t>Boundary Value – 1; </a:t>
            </a:r>
            <a:r>
              <a:rPr lang="en-GB" sz="2000" b="1" dirty="0" smtClean="0">
                <a:solidFill>
                  <a:srgbClr val="0000CC"/>
                </a:solidFill>
              </a:rPr>
              <a:t>Boundary Value</a:t>
            </a:r>
            <a:r>
              <a:rPr lang="en-GB" sz="2000" b="1" dirty="0" smtClean="0">
                <a:solidFill>
                  <a:schemeClr val="tx1"/>
                </a:solidFill>
              </a:rPr>
              <a:t>; Boundary Value + 1</a:t>
            </a:r>
            <a:endParaRPr lang="en-GB" sz="2000" b="1" dirty="0">
              <a:solidFill>
                <a:schemeClr val="tx1"/>
              </a:solidFill>
            </a:endParaRPr>
          </a:p>
        </p:txBody>
      </p:sp>
      <p:grpSp>
        <p:nvGrpSpPr>
          <p:cNvPr id="24" name="Group 32"/>
          <p:cNvGrpSpPr>
            <a:grpSpLocks/>
          </p:cNvGrpSpPr>
          <p:nvPr/>
        </p:nvGrpSpPr>
        <p:grpSpPr bwMode="auto">
          <a:xfrm>
            <a:off x="-76200" y="4606333"/>
            <a:ext cx="9372600" cy="800217"/>
            <a:chOff x="-152899" y="3572943"/>
            <a:chExt cx="9783679" cy="444622"/>
          </a:xfrm>
        </p:grpSpPr>
        <p:pic>
          <p:nvPicPr>
            <p:cNvPr id="25" name="Picture 6"/>
            <p:cNvPicPr>
              <a:picLocks noChangeAspect="1" noChangeArrowheads="1"/>
            </p:cNvPicPr>
            <p:nvPr/>
          </p:nvPicPr>
          <p:blipFill>
            <a:blip r:embed="rId3" cstate="print"/>
            <a:srcRect/>
            <a:stretch>
              <a:fillRect/>
            </a:stretch>
          </p:blipFill>
          <p:spPr bwMode="auto">
            <a:xfrm>
              <a:off x="457200" y="3733800"/>
              <a:ext cx="8616786" cy="101613"/>
            </a:xfrm>
            <a:prstGeom prst="rect">
              <a:avLst/>
            </a:prstGeom>
            <a:noFill/>
            <a:ln w="9525" algn="ctr">
              <a:noFill/>
              <a:miter lim="800000"/>
              <a:headEnd/>
              <a:tailEnd/>
            </a:ln>
          </p:spPr>
        </p:pic>
        <p:sp>
          <p:nvSpPr>
            <p:cNvPr id="26" name="TextBox 17"/>
            <p:cNvSpPr txBox="1">
              <a:spLocks noChangeArrowheads="1"/>
            </p:cNvSpPr>
            <p:nvPr/>
          </p:nvSpPr>
          <p:spPr bwMode="auto">
            <a:xfrm>
              <a:off x="3028785" y="3572945"/>
              <a:ext cx="556795" cy="222311"/>
            </a:xfrm>
            <a:prstGeom prst="rect">
              <a:avLst/>
            </a:prstGeom>
            <a:noFill/>
            <a:ln w="9525">
              <a:noFill/>
              <a:miter lim="800000"/>
              <a:headEnd/>
              <a:tailEnd/>
            </a:ln>
          </p:spPr>
          <p:txBody>
            <a:bodyPr wrap="square">
              <a:spAutoFit/>
            </a:bodyPr>
            <a:lstStyle/>
            <a:p>
              <a:r>
                <a:rPr lang="en-US" sz="2000" dirty="0">
                  <a:solidFill>
                    <a:schemeClr val="tx1"/>
                  </a:solidFill>
                </a:rPr>
                <a:t>fail</a:t>
              </a:r>
            </a:p>
          </p:txBody>
        </p:sp>
        <p:sp>
          <p:nvSpPr>
            <p:cNvPr id="27" name="TextBox 18"/>
            <p:cNvSpPr txBox="1">
              <a:spLocks noChangeArrowheads="1"/>
            </p:cNvSpPr>
            <p:nvPr/>
          </p:nvSpPr>
          <p:spPr bwMode="auto">
            <a:xfrm>
              <a:off x="6084004" y="3795254"/>
              <a:ext cx="842345" cy="222311"/>
            </a:xfrm>
            <a:prstGeom prst="rect">
              <a:avLst/>
            </a:prstGeom>
            <a:noFill/>
            <a:ln w="9525">
              <a:noFill/>
              <a:miter lim="800000"/>
              <a:headEnd/>
              <a:tailEnd/>
            </a:ln>
          </p:spPr>
          <p:txBody>
            <a:bodyPr wrap="square">
              <a:spAutoFit/>
            </a:bodyPr>
            <a:lstStyle/>
            <a:p>
              <a:r>
                <a:rPr lang="en-US" sz="2000" dirty="0">
                  <a:solidFill>
                    <a:schemeClr val="tx1"/>
                  </a:solidFill>
                </a:rPr>
                <a:t>pass</a:t>
              </a:r>
            </a:p>
          </p:txBody>
        </p:sp>
        <p:sp>
          <p:nvSpPr>
            <p:cNvPr id="28" name="TextBox 19"/>
            <p:cNvSpPr txBox="1">
              <a:spLocks noChangeArrowheads="1"/>
            </p:cNvSpPr>
            <p:nvPr/>
          </p:nvSpPr>
          <p:spPr bwMode="auto">
            <a:xfrm>
              <a:off x="7324060" y="3572943"/>
              <a:ext cx="1113589" cy="222311"/>
            </a:xfrm>
            <a:prstGeom prst="rect">
              <a:avLst/>
            </a:prstGeom>
            <a:noFill/>
            <a:ln w="9525">
              <a:noFill/>
              <a:miter lim="800000"/>
              <a:headEnd/>
              <a:tailEnd/>
            </a:ln>
          </p:spPr>
          <p:txBody>
            <a:bodyPr wrap="square">
              <a:spAutoFit/>
            </a:bodyPr>
            <a:lstStyle/>
            <a:p>
              <a:r>
                <a:rPr lang="en-US" sz="2000" dirty="0">
                  <a:solidFill>
                    <a:schemeClr val="tx1"/>
                  </a:solidFill>
                </a:rPr>
                <a:t>reward</a:t>
              </a:r>
            </a:p>
          </p:txBody>
        </p:sp>
        <p:sp>
          <p:nvSpPr>
            <p:cNvPr id="29" name="TextBox 24"/>
            <p:cNvSpPr txBox="1">
              <a:spLocks noChangeArrowheads="1"/>
            </p:cNvSpPr>
            <p:nvPr/>
          </p:nvSpPr>
          <p:spPr bwMode="auto">
            <a:xfrm>
              <a:off x="-152899" y="3795254"/>
              <a:ext cx="954505" cy="222311"/>
            </a:xfrm>
            <a:prstGeom prst="rect">
              <a:avLst/>
            </a:prstGeom>
            <a:noFill/>
            <a:ln w="9525">
              <a:noFill/>
              <a:miter lim="800000"/>
              <a:headEnd/>
              <a:tailEnd/>
            </a:ln>
          </p:spPr>
          <p:txBody>
            <a:bodyPr wrap="square">
              <a:spAutoFit/>
            </a:bodyPr>
            <a:lstStyle/>
            <a:p>
              <a:r>
                <a:rPr lang="en-US" sz="2000" dirty="0">
                  <a:solidFill>
                    <a:schemeClr val="tx1"/>
                  </a:solidFill>
                </a:rPr>
                <a:t>invalid</a:t>
              </a:r>
            </a:p>
          </p:txBody>
        </p:sp>
        <p:sp>
          <p:nvSpPr>
            <p:cNvPr id="30" name="TextBox 25"/>
            <p:cNvSpPr txBox="1">
              <a:spLocks noChangeArrowheads="1"/>
            </p:cNvSpPr>
            <p:nvPr/>
          </p:nvSpPr>
          <p:spPr bwMode="auto">
            <a:xfrm>
              <a:off x="8666613" y="3795254"/>
              <a:ext cx="964167" cy="222311"/>
            </a:xfrm>
            <a:prstGeom prst="rect">
              <a:avLst/>
            </a:prstGeom>
            <a:noFill/>
            <a:ln w="9525">
              <a:noFill/>
              <a:miter lim="800000"/>
              <a:headEnd/>
              <a:tailEnd/>
            </a:ln>
          </p:spPr>
          <p:txBody>
            <a:bodyPr wrap="square">
              <a:spAutoFit/>
            </a:bodyPr>
            <a:lstStyle/>
            <a:p>
              <a:r>
                <a:rPr lang="en-US" sz="2000" dirty="0">
                  <a:solidFill>
                    <a:schemeClr val="tx1"/>
                  </a:solidFill>
                </a:rPr>
                <a:t>invalid</a:t>
              </a:r>
            </a:p>
          </p:txBody>
        </p:sp>
      </p:grpSp>
      <p:sp>
        <p:nvSpPr>
          <p:cNvPr id="31" name="TextBox 30"/>
          <p:cNvSpPr txBox="1">
            <a:spLocks noChangeArrowheads="1"/>
          </p:cNvSpPr>
          <p:nvPr/>
        </p:nvSpPr>
        <p:spPr bwMode="auto">
          <a:xfrm>
            <a:off x="762000" y="5048339"/>
            <a:ext cx="304800" cy="400050"/>
          </a:xfrm>
          <a:prstGeom prst="rect">
            <a:avLst/>
          </a:prstGeom>
          <a:noFill/>
          <a:ln w="9525">
            <a:noFill/>
            <a:miter lim="800000"/>
            <a:headEnd/>
            <a:tailEnd/>
          </a:ln>
        </p:spPr>
        <p:txBody>
          <a:bodyPr>
            <a:spAutoFit/>
          </a:bodyPr>
          <a:lstStyle/>
          <a:p>
            <a:r>
              <a:rPr lang="en-US" sz="2000" dirty="0">
                <a:solidFill>
                  <a:srgbClr val="FF0000"/>
                </a:solidFill>
              </a:rPr>
              <a:t>0</a:t>
            </a:r>
          </a:p>
        </p:txBody>
      </p:sp>
      <p:sp>
        <p:nvSpPr>
          <p:cNvPr id="32" name="TextBox 31"/>
          <p:cNvSpPr txBox="1">
            <a:spLocks noChangeArrowheads="1"/>
          </p:cNvSpPr>
          <p:nvPr/>
        </p:nvSpPr>
        <p:spPr bwMode="auto">
          <a:xfrm>
            <a:off x="487680" y="4495800"/>
            <a:ext cx="457200" cy="400050"/>
          </a:xfrm>
          <a:prstGeom prst="rect">
            <a:avLst/>
          </a:prstGeom>
          <a:noFill/>
          <a:ln w="9525">
            <a:noFill/>
            <a:miter lim="800000"/>
            <a:headEnd/>
            <a:tailEnd/>
          </a:ln>
        </p:spPr>
        <p:txBody>
          <a:bodyPr>
            <a:spAutoFit/>
          </a:bodyPr>
          <a:lstStyle/>
          <a:p>
            <a:r>
              <a:rPr lang="en-US" sz="2000" dirty="0">
                <a:solidFill>
                  <a:srgbClr val="FF0000"/>
                </a:solidFill>
              </a:rPr>
              <a:t>-1</a:t>
            </a:r>
          </a:p>
        </p:txBody>
      </p:sp>
      <p:sp>
        <p:nvSpPr>
          <p:cNvPr id="33" name="TextBox 32"/>
          <p:cNvSpPr txBox="1">
            <a:spLocks noChangeArrowheads="1"/>
          </p:cNvSpPr>
          <p:nvPr/>
        </p:nvSpPr>
        <p:spPr bwMode="auto">
          <a:xfrm>
            <a:off x="5593080" y="4495800"/>
            <a:ext cx="533400" cy="400050"/>
          </a:xfrm>
          <a:prstGeom prst="rect">
            <a:avLst/>
          </a:prstGeom>
          <a:noFill/>
          <a:ln w="9525">
            <a:noFill/>
            <a:miter lim="800000"/>
            <a:headEnd/>
            <a:tailEnd/>
          </a:ln>
        </p:spPr>
        <p:txBody>
          <a:bodyPr>
            <a:spAutoFit/>
          </a:bodyPr>
          <a:lstStyle/>
          <a:p>
            <a:r>
              <a:rPr lang="en-US" sz="2000" dirty="0" smtClean="0">
                <a:solidFill>
                  <a:srgbClr val="FF0000"/>
                </a:solidFill>
              </a:rPr>
              <a:t>26</a:t>
            </a:r>
            <a:endParaRPr lang="en-US" sz="2000" dirty="0">
              <a:solidFill>
                <a:srgbClr val="FF0000"/>
              </a:solidFill>
            </a:endParaRPr>
          </a:p>
        </p:txBody>
      </p:sp>
      <p:sp>
        <p:nvSpPr>
          <p:cNvPr id="34" name="TextBox 33"/>
          <p:cNvSpPr txBox="1">
            <a:spLocks noChangeArrowheads="1"/>
          </p:cNvSpPr>
          <p:nvPr/>
        </p:nvSpPr>
        <p:spPr bwMode="auto">
          <a:xfrm>
            <a:off x="5181600" y="5038784"/>
            <a:ext cx="533400" cy="400110"/>
          </a:xfrm>
          <a:prstGeom prst="rect">
            <a:avLst/>
          </a:prstGeom>
          <a:noFill/>
          <a:ln w="9525">
            <a:noFill/>
            <a:miter lim="800000"/>
            <a:headEnd/>
            <a:tailEnd/>
          </a:ln>
        </p:spPr>
        <p:txBody>
          <a:bodyPr wrap="square">
            <a:spAutoFit/>
          </a:bodyPr>
          <a:lstStyle/>
          <a:p>
            <a:r>
              <a:rPr lang="en-US" sz="2000" dirty="0" smtClean="0">
                <a:solidFill>
                  <a:srgbClr val="FF0000"/>
                </a:solidFill>
              </a:rPr>
              <a:t>25</a:t>
            </a:r>
            <a:endParaRPr lang="en-US" sz="2000" dirty="0">
              <a:solidFill>
                <a:srgbClr val="FF0000"/>
              </a:solidFill>
            </a:endParaRPr>
          </a:p>
        </p:txBody>
      </p:sp>
      <p:sp>
        <p:nvSpPr>
          <p:cNvPr id="36" name="TextBox 35"/>
          <p:cNvSpPr txBox="1">
            <a:spLocks noChangeArrowheads="1"/>
          </p:cNvSpPr>
          <p:nvPr/>
        </p:nvSpPr>
        <p:spPr bwMode="auto">
          <a:xfrm>
            <a:off x="6736080" y="5038784"/>
            <a:ext cx="533400" cy="400050"/>
          </a:xfrm>
          <a:prstGeom prst="rect">
            <a:avLst/>
          </a:prstGeom>
          <a:noFill/>
          <a:ln w="9525">
            <a:noFill/>
            <a:miter lim="800000"/>
            <a:headEnd/>
            <a:tailEnd/>
          </a:ln>
        </p:spPr>
        <p:txBody>
          <a:bodyPr>
            <a:spAutoFit/>
          </a:bodyPr>
          <a:lstStyle/>
          <a:p>
            <a:r>
              <a:rPr lang="en-US" sz="2000" dirty="0">
                <a:solidFill>
                  <a:srgbClr val="FF0000"/>
                </a:solidFill>
              </a:rPr>
              <a:t>32</a:t>
            </a:r>
          </a:p>
        </p:txBody>
      </p:sp>
      <p:sp>
        <p:nvSpPr>
          <p:cNvPr id="37" name="TextBox 36"/>
          <p:cNvSpPr txBox="1">
            <a:spLocks noChangeArrowheads="1"/>
          </p:cNvSpPr>
          <p:nvPr/>
        </p:nvSpPr>
        <p:spPr bwMode="auto">
          <a:xfrm>
            <a:off x="8001000" y="5067278"/>
            <a:ext cx="533400" cy="400050"/>
          </a:xfrm>
          <a:prstGeom prst="rect">
            <a:avLst/>
          </a:prstGeom>
          <a:noFill/>
          <a:ln w="9525">
            <a:noFill/>
            <a:miter lim="800000"/>
            <a:headEnd/>
            <a:tailEnd/>
          </a:ln>
        </p:spPr>
        <p:txBody>
          <a:bodyPr>
            <a:spAutoFit/>
          </a:bodyPr>
          <a:lstStyle/>
          <a:p>
            <a:r>
              <a:rPr lang="en-US" sz="2000" dirty="0">
                <a:solidFill>
                  <a:srgbClr val="FF0000"/>
                </a:solidFill>
              </a:rPr>
              <a:t>40</a:t>
            </a:r>
          </a:p>
        </p:txBody>
      </p:sp>
      <p:sp>
        <p:nvSpPr>
          <p:cNvPr id="42" name="TextBox 41"/>
          <p:cNvSpPr txBox="1">
            <a:spLocks noChangeArrowheads="1"/>
          </p:cNvSpPr>
          <p:nvPr/>
        </p:nvSpPr>
        <p:spPr bwMode="auto">
          <a:xfrm>
            <a:off x="6400800" y="4499699"/>
            <a:ext cx="480060" cy="400050"/>
          </a:xfrm>
          <a:prstGeom prst="rect">
            <a:avLst/>
          </a:prstGeom>
          <a:noFill/>
          <a:ln w="9525">
            <a:noFill/>
            <a:miter lim="800000"/>
            <a:headEnd/>
            <a:tailEnd/>
          </a:ln>
        </p:spPr>
        <p:txBody>
          <a:bodyPr wrap="square">
            <a:spAutoFit/>
          </a:bodyPr>
          <a:lstStyle/>
          <a:p>
            <a:r>
              <a:rPr lang="en-US" sz="2000" dirty="0" smtClean="0">
                <a:solidFill>
                  <a:srgbClr val="FF0000"/>
                </a:solidFill>
              </a:rPr>
              <a:t>31</a:t>
            </a:r>
            <a:endParaRPr lang="en-US" sz="2000" dirty="0">
              <a:solidFill>
                <a:srgbClr val="FF0000"/>
              </a:solidFill>
            </a:endParaRPr>
          </a:p>
        </p:txBody>
      </p:sp>
      <p:sp>
        <p:nvSpPr>
          <p:cNvPr id="43" name="TextBox 42"/>
          <p:cNvSpPr txBox="1">
            <a:spLocks noChangeArrowheads="1"/>
          </p:cNvSpPr>
          <p:nvPr/>
        </p:nvSpPr>
        <p:spPr bwMode="auto">
          <a:xfrm>
            <a:off x="8382000" y="4499699"/>
            <a:ext cx="533400" cy="400050"/>
          </a:xfrm>
          <a:prstGeom prst="rect">
            <a:avLst/>
          </a:prstGeom>
          <a:noFill/>
          <a:ln w="9525">
            <a:noFill/>
            <a:miter lim="800000"/>
            <a:headEnd/>
            <a:tailEnd/>
          </a:ln>
        </p:spPr>
        <p:txBody>
          <a:bodyPr>
            <a:spAutoFit/>
          </a:bodyPr>
          <a:lstStyle/>
          <a:p>
            <a:r>
              <a:rPr lang="en-US" sz="2000" dirty="0">
                <a:solidFill>
                  <a:srgbClr val="FF0000"/>
                </a:solidFill>
              </a:rPr>
              <a:t>41</a:t>
            </a:r>
          </a:p>
        </p:txBody>
      </p:sp>
      <p:sp>
        <p:nvSpPr>
          <p:cNvPr id="51" name="TextBox 50"/>
          <p:cNvSpPr txBox="1">
            <a:spLocks noChangeArrowheads="1"/>
          </p:cNvSpPr>
          <p:nvPr/>
        </p:nvSpPr>
        <p:spPr bwMode="auto">
          <a:xfrm>
            <a:off x="762000" y="2533739"/>
            <a:ext cx="304800" cy="400050"/>
          </a:xfrm>
          <a:prstGeom prst="rect">
            <a:avLst/>
          </a:prstGeom>
          <a:noFill/>
          <a:ln w="9525">
            <a:noFill/>
            <a:miter lim="800000"/>
            <a:headEnd/>
            <a:tailEnd/>
          </a:ln>
        </p:spPr>
        <p:txBody>
          <a:bodyPr>
            <a:spAutoFit/>
          </a:bodyPr>
          <a:lstStyle/>
          <a:p>
            <a:r>
              <a:rPr lang="en-US" sz="2000" dirty="0">
                <a:solidFill>
                  <a:srgbClr val="FF0000"/>
                </a:solidFill>
              </a:rPr>
              <a:t>0</a:t>
            </a:r>
          </a:p>
        </p:txBody>
      </p:sp>
      <p:sp>
        <p:nvSpPr>
          <p:cNvPr id="52" name="TextBox 51"/>
          <p:cNvSpPr txBox="1">
            <a:spLocks noChangeArrowheads="1"/>
          </p:cNvSpPr>
          <p:nvPr/>
        </p:nvSpPr>
        <p:spPr bwMode="auto">
          <a:xfrm>
            <a:off x="457200" y="1981200"/>
            <a:ext cx="457200" cy="400050"/>
          </a:xfrm>
          <a:prstGeom prst="rect">
            <a:avLst/>
          </a:prstGeom>
          <a:noFill/>
          <a:ln w="9525">
            <a:noFill/>
            <a:miter lim="800000"/>
            <a:headEnd/>
            <a:tailEnd/>
          </a:ln>
        </p:spPr>
        <p:txBody>
          <a:bodyPr>
            <a:spAutoFit/>
          </a:bodyPr>
          <a:lstStyle/>
          <a:p>
            <a:r>
              <a:rPr lang="en-US" sz="2000" dirty="0">
                <a:solidFill>
                  <a:srgbClr val="FF0000"/>
                </a:solidFill>
              </a:rPr>
              <a:t>-1</a:t>
            </a:r>
          </a:p>
        </p:txBody>
      </p:sp>
      <p:sp>
        <p:nvSpPr>
          <p:cNvPr id="53" name="TextBox 52"/>
          <p:cNvSpPr txBox="1">
            <a:spLocks noChangeArrowheads="1"/>
          </p:cNvSpPr>
          <p:nvPr/>
        </p:nvSpPr>
        <p:spPr bwMode="auto">
          <a:xfrm>
            <a:off x="5257800" y="1981200"/>
            <a:ext cx="533400" cy="400050"/>
          </a:xfrm>
          <a:prstGeom prst="rect">
            <a:avLst/>
          </a:prstGeom>
          <a:noFill/>
          <a:ln w="9525">
            <a:noFill/>
            <a:miter lim="800000"/>
            <a:headEnd/>
            <a:tailEnd/>
          </a:ln>
        </p:spPr>
        <p:txBody>
          <a:bodyPr>
            <a:spAutoFit/>
          </a:bodyPr>
          <a:lstStyle/>
          <a:p>
            <a:r>
              <a:rPr lang="en-US" sz="2000" dirty="0">
                <a:solidFill>
                  <a:srgbClr val="FF0000"/>
                </a:solidFill>
              </a:rPr>
              <a:t>25</a:t>
            </a:r>
          </a:p>
        </p:txBody>
      </p:sp>
      <p:sp>
        <p:nvSpPr>
          <p:cNvPr id="54" name="TextBox 53"/>
          <p:cNvSpPr txBox="1">
            <a:spLocks noChangeArrowheads="1"/>
          </p:cNvSpPr>
          <p:nvPr/>
        </p:nvSpPr>
        <p:spPr bwMode="auto">
          <a:xfrm>
            <a:off x="5562600" y="2524184"/>
            <a:ext cx="533400" cy="400110"/>
          </a:xfrm>
          <a:prstGeom prst="rect">
            <a:avLst/>
          </a:prstGeom>
          <a:noFill/>
          <a:ln w="9525">
            <a:noFill/>
            <a:miter lim="800000"/>
            <a:headEnd/>
            <a:tailEnd/>
          </a:ln>
        </p:spPr>
        <p:txBody>
          <a:bodyPr wrap="square">
            <a:spAutoFit/>
          </a:bodyPr>
          <a:lstStyle/>
          <a:p>
            <a:r>
              <a:rPr lang="en-US" sz="2000" dirty="0">
                <a:solidFill>
                  <a:srgbClr val="FF0000"/>
                </a:solidFill>
              </a:rPr>
              <a:t>26</a:t>
            </a:r>
          </a:p>
        </p:txBody>
      </p:sp>
      <p:sp>
        <p:nvSpPr>
          <p:cNvPr id="55" name="TextBox 54"/>
          <p:cNvSpPr txBox="1">
            <a:spLocks noChangeArrowheads="1"/>
          </p:cNvSpPr>
          <p:nvPr/>
        </p:nvSpPr>
        <p:spPr bwMode="auto">
          <a:xfrm>
            <a:off x="6934200" y="1981289"/>
            <a:ext cx="533400" cy="400050"/>
          </a:xfrm>
          <a:prstGeom prst="rect">
            <a:avLst/>
          </a:prstGeom>
          <a:noFill/>
          <a:ln w="9525">
            <a:noFill/>
            <a:miter lim="800000"/>
            <a:headEnd/>
            <a:tailEnd/>
          </a:ln>
        </p:spPr>
        <p:txBody>
          <a:bodyPr>
            <a:spAutoFit/>
          </a:bodyPr>
          <a:lstStyle/>
          <a:p>
            <a:r>
              <a:rPr lang="en-US" sz="2000" dirty="0">
                <a:solidFill>
                  <a:srgbClr val="FF0000"/>
                </a:solidFill>
              </a:rPr>
              <a:t>33</a:t>
            </a:r>
          </a:p>
        </p:txBody>
      </p:sp>
      <p:sp>
        <p:nvSpPr>
          <p:cNvPr id="56" name="TextBox 55"/>
          <p:cNvSpPr txBox="1">
            <a:spLocks noChangeArrowheads="1"/>
          </p:cNvSpPr>
          <p:nvPr/>
        </p:nvSpPr>
        <p:spPr bwMode="auto">
          <a:xfrm>
            <a:off x="6690360" y="2524184"/>
            <a:ext cx="533400" cy="400050"/>
          </a:xfrm>
          <a:prstGeom prst="rect">
            <a:avLst/>
          </a:prstGeom>
          <a:noFill/>
          <a:ln w="9525">
            <a:noFill/>
            <a:miter lim="800000"/>
            <a:headEnd/>
            <a:tailEnd/>
          </a:ln>
        </p:spPr>
        <p:txBody>
          <a:bodyPr>
            <a:spAutoFit/>
          </a:bodyPr>
          <a:lstStyle/>
          <a:p>
            <a:r>
              <a:rPr lang="en-US" sz="2000" dirty="0">
                <a:solidFill>
                  <a:srgbClr val="FF0000"/>
                </a:solidFill>
              </a:rPr>
              <a:t>32</a:t>
            </a:r>
          </a:p>
        </p:txBody>
      </p:sp>
      <p:sp>
        <p:nvSpPr>
          <p:cNvPr id="57" name="TextBox 56"/>
          <p:cNvSpPr txBox="1">
            <a:spLocks noChangeArrowheads="1"/>
          </p:cNvSpPr>
          <p:nvPr/>
        </p:nvSpPr>
        <p:spPr bwMode="auto">
          <a:xfrm>
            <a:off x="8153400" y="2552678"/>
            <a:ext cx="533400" cy="400050"/>
          </a:xfrm>
          <a:prstGeom prst="rect">
            <a:avLst/>
          </a:prstGeom>
          <a:noFill/>
          <a:ln w="9525">
            <a:noFill/>
            <a:miter lim="800000"/>
            <a:headEnd/>
            <a:tailEnd/>
          </a:ln>
        </p:spPr>
        <p:txBody>
          <a:bodyPr>
            <a:spAutoFit/>
          </a:bodyPr>
          <a:lstStyle/>
          <a:p>
            <a:r>
              <a:rPr lang="en-US" sz="2000" dirty="0">
                <a:solidFill>
                  <a:srgbClr val="FF0000"/>
                </a:solidFill>
              </a:rPr>
              <a:t>40</a:t>
            </a:r>
          </a:p>
        </p:txBody>
      </p:sp>
      <p:sp>
        <p:nvSpPr>
          <p:cNvPr id="58" name="TextBox 57"/>
          <p:cNvSpPr txBox="1">
            <a:spLocks noChangeArrowheads="1"/>
          </p:cNvSpPr>
          <p:nvPr/>
        </p:nvSpPr>
        <p:spPr bwMode="auto">
          <a:xfrm>
            <a:off x="7894320" y="1985099"/>
            <a:ext cx="533400" cy="400050"/>
          </a:xfrm>
          <a:prstGeom prst="rect">
            <a:avLst/>
          </a:prstGeom>
          <a:noFill/>
          <a:ln w="9525">
            <a:noFill/>
            <a:miter lim="800000"/>
            <a:headEnd/>
            <a:tailEnd/>
          </a:ln>
        </p:spPr>
        <p:txBody>
          <a:bodyPr>
            <a:spAutoFit/>
          </a:bodyPr>
          <a:lstStyle/>
          <a:p>
            <a:r>
              <a:rPr lang="en-US" sz="2000" dirty="0" smtClean="0">
                <a:solidFill>
                  <a:srgbClr val="FF0000"/>
                </a:solidFill>
              </a:rPr>
              <a:t>39</a:t>
            </a:r>
            <a:endParaRPr lang="en-US" sz="2000" dirty="0">
              <a:solidFill>
                <a:srgbClr val="FF0000"/>
              </a:solidFill>
            </a:endParaRPr>
          </a:p>
        </p:txBody>
      </p:sp>
      <p:sp>
        <p:nvSpPr>
          <p:cNvPr id="59" name="TextBox 58"/>
          <p:cNvSpPr txBox="1">
            <a:spLocks noChangeArrowheads="1"/>
          </p:cNvSpPr>
          <p:nvPr/>
        </p:nvSpPr>
        <p:spPr bwMode="auto">
          <a:xfrm>
            <a:off x="990600" y="1981200"/>
            <a:ext cx="304800" cy="400050"/>
          </a:xfrm>
          <a:prstGeom prst="rect">
            <a:avLst/>
          </a:prstGeom>
          <a:noFill/>
          <a:ln w="9525">
            <a:noFill/>
            <a:miter lim="800000"/>
            <a:headEnd/>
            <a:tailEnd/>
          </a:ln>
        </p:spPr>
        <p:txBody>
          <a:bodyPr>
            <a:spAutoFit/>
          </a:bodyPr>
          <a:lstStyle/>
          <a:p>
            <a:r>
              <a:rPr lang="en-US" sz="2000" dirty="0" smtClean="0">
                <a:solidFill>
                  <a:srgbClr val="FF0000"/>
                </a:solidFill>
              </a:rPr>
              <a:t>1</a:t>
            </a:r>
            <a:endParaRPr lang="en-US" sz="2000" dirty="0">
              <a:solidFill>
                <a:srgbClr val="FF0000"/>
              </a:solidFill>
            </a:endParaRPr>
          </a:p>
        </p:txBody>
      </p:sp>
      <p:sp>
        <p:nvSpPr>
          <p:cNvPr id="60" name="TextBox 59"/>
          <p:cNvSpPr txBox="1">
            <a:spLocks noChangeArrowheads="1"/>
          </p:cNvSpPr>
          <p:nvPr/>
        </p:nvSpPr>
        <p:spPr bwMode="auto">
          <a:xfrm>
            <a:off x="5791200" y="1981289"/>
            <a:ext cx="533400" cy="400050"/>
          </a:xfrm>
          <a:prstGeom prst="rect">
            <a:avLst/>
          </a:prstGeom>
          <a:noFill/>
          <a:ln w="9525">
            <a:noFill/>
            <a:miter lim="800000"/>
            <a:headEnd/>
            <a:tailEnd/>
          </a:ln>
        </p:spPr>
        <p:txBody>
          <a:bodyPr>
            <a:spAutoFit/>
          </a:bodyPr>
          <a:lstStyle/>
          <a:p>
            <a:r>
              <a:rPr lang="en-US" sz="2000" dirty="0" smtClean="0">
                <a:solidFill>
                  <a:srgbClr val="FF0000"/>
                </a:solidFill>
              </a:rPr>
              <a:t>27</a:t>
            </a:r>
            <a:endParaRPr lang="en-US" sz="2000" dirty="0">
              <a:solidFill>
                <a:srgbClr val="FF0000"/>
              </a:solidFill>
            </a:endParaRPr>
          </a:p>
        </p:txBody>
      </p:sp>
      <p:sp>
        <p:nvSpPr>
          <p:cNvPr id="61" name="TextBox 60"/>
          <p:cNvSpPr txBox="1">
            <a:spLocks noChangeArrowheads="1"/>
          </p:cNvSpPr>
          <p:nvPr/>
        </p:nvSpPr>
        <p:spPr bwMode="auto">
          <a:xfrm>
            <a:off x="6431280" y="1985099"/>
            <a:ext cx="533400" cy="400050"/>
          </a:xfrm>
          <a:prstGeom prst="rect">
            <a:avLst/>
          </a:prstGeom>
          <a:noFill/>
          <a:ln w="9525">
            <a:noFill/>
            <a:miter lim="800000"/>
            <a:headEnd/>
            <a:tailEnd/>
          </a:ln>
        </p:spPr>
        <p:txBody>
          <a:bodyPr>
            <a:spAutoFit/>
          </a:bodyPr>
          <a:lstStyle/>
          <a:p>
            <a:r>
              <a:rPr lang="en-US" sz="2000" dirty="0" smtClean="0">
                <a:solidFill>
                  <a:srgbClr val="FF0000"/>
                </a:solidFill>
              </a:rPr>
              <a:t>31</a:t>
            </a:r>
            <a:endParaRPr lang="en-US" sz="2000" dirty="0">
              <a:solidFill>
                <a:srgbClr val="FF0000"/>
              </a:solidFill>
            </a:endParaRPr>
          </a:p>
        </p:txBody>
      </p:sp>
      <p:sp>
        <p:nvSpPr>
          <p:cNvPr id="62" name="TextBox 61"/>
          <p:cNvSpPr txBox="1">
            <a:spLocks noChangeArrowheads="1"/>
          </p:cNvSpPr>
          <p:nvPr/>
        </p:nvSpPr>
        <p:spPr bwMode="auto">
          <a:xfrm>
            <a:off x="8427720" y="1985099"/>
            <a:ext cx="533400" cy="400050"/>
          </a:xfrm>
          <a:prstGeom prst="rect">
            <a:avLst/>
          </a:prstGeom>
          <a:noFill/>
          <a:ln w="9525">
            <a:noFill/>
            <a:miter lim="800000"/>
            <a:headEnd/>
            <a:tailEnd/>
          </a:ln>
        </p:spPr>
        <p:txBody>
          <a:bodyPr>
            <a:spAutoFit/>
          </a:bodyPr>
          <a:lstStyle/>
          <a:p>
            <a:r>
              <a:rPr lang="en-US" sz="2000" dirty="0">
                <a:solidFill>
                  <a:srgbClr val="FF0000"/>
                </a:solidFill>
              </a:rPr>
              <a:t>41</a:t>
            </a:r>
          </a:p>
        </p:txBody>
      </p:sp>
      <p:pic>
        <p:nvPicPr>
          <p:cNvPr id="63" name="Picture 6"/>
          <p:cNvPicPr>
            <a:picLocks noChangeAspect="1" noChangeArrowheads="1"/>
          </p:cNvPicPr>
          <p:nvPr/>
        </p:nvPicPr>
        <p:blipFill>
          <a:blip r:embed="rId3" cstate="print"/>
          <a:srcRect/>
          <a:stretch>
            <a:fillRect/>
          </a:stretch>
        </p:blipFill>
        <p:spPr bwMode="auto">
          <a:xfrm>
            <a:off x="533400" y="2362200"/>
            <a:ext cx="8254736" cy="182880"/>
          </a:xfrm>
          <a:prstGeom prst="rect">
            <a:avLst/>
          </a:prstGeom>
          <a:noFill/>
          <a:ln w="9525" algn="ctr">
            <a:noFill/>
            <a:miter lim="800000"/>
            <a:headEnd/>
            <a:tailEnd/>
          </a:ln>
        </p:spPr>
      </p:pic>
      <p:sp>
        <p:nvSpPr>
          <p:cNvPr id="64" name="TextBox 63"/>
          <p:cNvSpPr txBox="1">
            <a:spLocks noChangeArrowheads="1"/>
          </p:cNvSpPr>
          <p:nvPr/>
        </p:nvSpPr>
        <p:spPr bwMode="auto">
          <a:xfrm>
            <a:off x="762000" y="3829139"/>
            <a:ext cx="304800" cy="400050"/>
          </a:xfrm>
          <a:prstGeom prst="rect">
            <a:avLst/>
          </a:prstGeom>
          <a:noFill/>
          <a:ln w="9525">
            <a:noFill/>
            <a:miter lim="800000"/>
            <a:headEnd/>
            <a:tailEnd/>
          </a:ln>
        </p:spPr>
        <p:txBody>
          <a:bodyPr>
            <a:spAutoFit/>
          </a:bodyPr>
          <a:lstStyle/>
          <a:p>
            <a:r>
              <a:rPr lang="en-US" sz="2000" dirty="0">
                <a:solidFill>
                  <a:srgbClr val="0000CC"/>
                </a:solidFill>
              </a:rPr>
              <a:t>0</a:t>
            </a:r>
          </a:p>
        </p:txBody>
      </p:sp>
      <p:sp>
        <p:nvSpPr>
          <p:cNvPr id="65" name="TextBox 64"/>
          <p:cNvSpPr txBox="1">
            <a:spLocks noChangeArrowheads="1"/>
          </p:cNvSpPr>
          <p:nvPr/>
        </p:nvSpPr>
        <p:spPr bwMode="auto">
          <a:xfrm>
            <a:off x="457200" y="3276600"/>
            <a:ext cx="457200" cy="400050"/>
          </a:xfrm>
          <a:prstGeom prst="rect">
            <a:avLst/>
          </a:prstGeom>
          <a:noFill/>
          <a:ln w="9525">
            <a:noFill/>
            <a:miter lim="800000"/>
            <a:headEnd/>
            <a:tailEnd/>
          </a:ln>
        </p:spPr>
        <p:txBody>
          <a:bodyPr>
            <a:spAutoFit/>
          </a:bodyPr>
          <a:lstStyle/>
          <a:p>
            <a:r>
              <a:rPr lang="en-US" sz="2000" dirty="0">
                <a:solidFill>
                  <a:srgbClr val="FF0000"/>
                </a:solidFill>
              </a:rPr>
              <a:t>-1</a:t>
            </a:r>
          </a:p>
        </p:txBody>
      </p:sp>
      <p:sp>
        <p:nvSpPr>
          <p:cNvPr id="66" name="TextBox 65"/>
          <p:cNvSpPr txBox="1">
            <a:spLocks noChangeArrowheads="1"/>
          </p:cNvSpPr>
          <p:nvPr/>
        </p:nvSpPr>
        <p:spPr bwMode="auto">
          <a:xfrm>
            <a:off x="5257800" y="3276600"/>
            <a:ext cx="533400" cy="400050"/>
          </a:xfrm>
          <a:prstGeom prst="rect">
            <a:avLst/>
          </a:prstGeom>
          <a:noFill/>
          <a:ln w="9525">
            <a:noFill/>
            <a:miter lim="800000"/>
            <a:headEnd/>
            <a:tailEnd/>
          </a:ln>
        </p:spPr>
        <p:txBody>
          <a:bodyPr>
            <a:spAutoFit/>
          </a:bodyPr>
          <a:lstStyle/>
          <a:p>
            <a:r>
              <a:rPr lang="en-US" sz="2000" dirty="0">
                <a:solidFill>
                  <a:srgbClr val="FF0000"/>
                </a:solidFill>
              </a:rPr>
              <a:t>25</a:t>
            </a:r>
          </a:p>
        </p:txBody>
      </p:sp>
      <p:sp>
        <p:nvSpPr>
          <p:cNvPr id="67" name="TextBox 66"/>
          <p:cNvSpPr txBox="1">
            <a:spLocks noChangeArrowheads="1"/>
          </p:cNvSpPr>
          <p:nvPr/>
        </p:nvSpPr>
        <p:spPr bwMode="auto">
          <a:xfrm>
            <a:off x="5562600" y="3819584"/>
            <a:ext cx="533400" cy="400110"/>
          </a:xfrm>
          <a:prstGeom prst="rect">
            <a:avLst/>
          </a:prstGeom>
          <a:noFill/>
          <a:ln w="9525">
            <a:noFill/>
            <a:miter lim="800000"/>
            <a:headEnd/>
            <a:tailEnd/>
          </a:ln>
        </p:spPr>
        <p:txBody>
          <a:bodyPr wrap="square">
            <a:spAutoFit/>
          </a:bodyPr>
          <a:lstStyle/>
          <a:p>
            <a:r>
              <a:rPr lang="en-US" sz="2000" dirty="0">
                <a:solidFill>
                  <a:srgbClr val="0000CC"/>
                </a:solidFill>
              </a:rPr>
              <a:t>26</a:t>
            </a:r>
          </a:p>
        </p:txBody>
      </p:sp>
      <p:sp>
        <p:nvSpPr>
          <p:cNvPr id="68" name="TextBox 67"/>
          <p:cNvSpPr txBox="1">
            <a:spLocks noChangeArrowheads="1"/>
          </p:cNvSpPr>
          <p:nvPr/>
        </p:nvSpPr>
        <p:spPr bwMode="auto">
          <a:xfrm>
            <a:off x="6934200" y="3276689"/>
            <a:ext cx="533400" cy="400050"/>
          </a:xfrm>
          <a:prstGeom prst="rect">
            <a:avLst/>
          </a:prstGeom>
          <a:noFill/>
          <a:ln w="9525">
            <a:noFill/>
            <a:miter lim="800000"/>
            <a:headEnd/>
            <a:tailEnd/>
          </a:ln>
        </p:spPr>
        <p:txBody>
          <a:bodyPr>
            <a:spAutoFit/>
          </a:bodyPr>
          <a:lstStyle/>
          <a:p>
            <a:r>
              <a:rPr lang="en-US" sz="2000" dirty="0">
                <a:solidFill>
                  <a:srgbClr val="0000CC"/>
                </a:solidFill>
              </a:rPr>
              <a:t>33</a:t>
            </a:r>
          </a:p>
        </p:txBody>
      </p:sp>
      <p:sp>
        <p:nvSpPr>
          <p:cNvPr id="69" name="TextBox 68"/>
          <p:cNvSpPr txBox="1">
            <a:spLocks noChangeArrowheads="1"/>
          </p:cNvSpPr>
          <p:nvPr/>
        </p:nvSpPr>
        <p:spPr bwMode="auto">
          <a:xfrm>
            <a:off x="6690360" y="3819584"/>
            <a:ext cx="533400" cy="400050"/>
          </a:xfrm>
          <a:prstGeom prst="rect">
            <a:avLst/>
          </a:prstGeom>
          <a:noFill/>
          <a:ln w="9525">
            <a:noFill/>
            <a:miter lim="800000"/>
            <a:headEnd/>
            <a:tailEnd/>
          </a:ln>
        </p:spPr>
        <p:txBody>
          <a:bodyPr>
            <a:spAutoFit/>
          </a:bodyPr>
          <a:lstStyle/>
          <a:p>
            <a:r>
              <a:rPr lang="en-US" sz="2000" dirty="0">
                <a:solidFill>
                  <a:srgbClr val="0000CC"/>
                </a:solidFill>
              </a:rPr>
              <a:t>32</a:t>
            </a:r>
          </a:p>
        </p:txBody>
      </p:sp>
      <p:sp>
        <p:nvSpPr>
          <p:cNvPr id="70" name="TextBox 69"/>
          <p:cNvSpPr txBox="1">
            <a:spLocks noChangeArrowheads="1"/>
          </p:cNvSpPr>
          <p:nvPr/>
        </p:nvSpPr>
        <p:spPr bwMode="auto">
          <a:xfrm>
            <a:off x="8153400" y="3848078"/>
            <a:ext cx="533400" cy="400050"/>
          </a:xfrm>
          <a:prstGeom prst="rect">
            <a:avLst/>
          </a:prstGeom>
          <a:noFill/>
          <a:ln w="9525">
            <a:noFill/>
            <a:miter lim="800000"/>
            <a:headEnd/>
            <a:tailEnd/>
          </a:ln>
        </p:spPr>
        <p:txBody>
          <a:bodyPr>
            <a:spAutoFit/>
          </a:bodyPr>
          <a:lstStyle/>
          <a:p>
            <a:r>
              <a:rPr lang="en-US" sz="2000" dirty="0">
                <a:solidFill>
                  <a:srgbClr val="0000CC"/>
                </a:solidFill>
              </a:rPr>
              <a:t>40</a:t>
            </a:r>
          </a:p>
        </p:txBody>
      </p:sp>
      <p:sp>
        <p:nvSpPr>
          <p:cNvPr id="71" name="TextBox 70"/>
          <p:cNvSpPr txBox="1">
            <a:spLocks noChangeArrowheads="1"/>
          </p:cNvSpPr>
          <p:nvPr/>
        </p:nvSpPr>
        <p:spPr bwMode="auto">
          <a:xfrm>
            <a:off x="7894320" y="3280499"/>
            <a:ext cx="533400" cy="400050"/>
          </a:xfrm>
          <a:prstGeom prst="rect">
            <a:avLst/>
          </a:prstGeom>
          <a:noFill/>
          <a:ln w="9525">
            <a:noFill/>
            <a:miter lim="800000"/>
            <a:headEnd/>
            <a:tailEnd/>
          </a:ln>
        </p:spPr>
        <p:txBody>
          <a:bodyPr>
            <a:spAutoFit/>
          </a:bodyPr>
          <a:lstStyle/>
          <a:p>
            <a:r>
              <a:rPr lang="en-US" sz="2000" dirty="0" smtClean="0">
                <a:solidFill>
                  <a:srgbClr val="0000CC"/>
                </a:solidFill>
              </a:rPr>
              <a:t>39</a:t>
            </a:r>
            <a:endParaRPr lang="en-US" sz="2000" dirty="0">
              <a:solidFill>
                <a:srgbClr val="0000CC"/>
              </a:solidFill>
            </a:endParaRPr>
          </a:p>
        </p:txBody>
      </p:sp>
      <p:sp>
        <p:nvSpPr>
          <p:cNvPr id="72" name="TextBox 71"/>
          <p:cNvSpPr txBox="1">
            <a:spLocks noChangeArrowheads="1"/>
          </p:cNvSpPr>
          <p:nvPr/>
        </p:nvSpPr>
        <p:spPr bwMode="auto">
          <a:xfrm>
            <a:off x="990600" y="3276600"/>
            <a:ext cx="304800" cy="400050"/>
          </a:xfrm>
          <a:prstGeom prst="rect">
            <a:avLst/>
          </a:prstGeom>
          <a:noFill/>
          <a:ln w="9525">
            <a:noFill/>
            <a:miter lim="800000"/>
            <a:headEnd/>
            <a:tailEnd/>
          </a:ln>
        </p:spPr>
        <p:txBody>
          <a:bodyPr>
            <a:spAutoFit/>
          </a:bodyPr>
          <a:lstStyle/>
          <a:p>
            <a:r>
              <a:rPr lang="en-US" sz="2000" dirty="0" smtClean="0">
                <a:solidFill>
                  <a:srgbClr val="0000CC"/>
                </a:solidFill>
              </a:rPr>
              <a:t>1</a:t>
            </a:r>
            <a:endParaRPr lang="en-US" sz="2000" dirty="0">
              <a:solidFill>
                <a:srgbClr val="0000CC"/>
              </a:solidFill>
            </a:endParaRPr>
          </a:p>
        </p:txBody>
      </p:sp>
      <p:sp>
        <p:nvSpPr>
          <p:cNvPr id="73" name="TextBox 72"/>
          <p:cNvSpPr txBox="1">
            <a:spLocks noChangeArrowheads="1"/>
          </p:cNvSpPr>
          <p:nvPr/>
        </p:nvSpPr>
        <p:spPr bwMode="auto">
          <a:xfrm>
            <a:off x="5791200" y="3276689"/>
            <a:ext cx="533400" cy="400050"/>
          </a:xfrm>
          <a:prstGeom prst="rect">
            <a:avLst/>
          </a:prstGeom>
          <a:noFill/>
          <a:ln w="9525">
            <a:noFill/>
            <a:miter lim="800000"/>
            <a:headEnd/>
            <a:tailEnd/>
          </a:ln>
        </p:spPr>
        <p:txBody>
          <a:bodyPr>
            <a:spAutoFit/>
          </a:bodyPr>
          <a:lstStyle/>
          <a:p>
            <a:r>
              <a:rPr lang="en-US" sz="2000" dirty="0" smtClean="0">
                <a:solidFill>
                  <a:srgbClr val="0000CC"/>
                </a:solidFill>
              </a:rPr>
              <a:t>27</a:t>
            </a:r>
            <a:endParaRPr lang="en-US" sz="2000" dirty="0">
              <a:solidFill>
                <a:srgbClr val="0000CC"/>
              </a:solidFill>
            </a:endParaRPr>
          </a:p>
        </p:txBody>
      </p:sp>
      <p:sp>
        <p:nvSpPr>
          <p:cNvPr id="74" name="TextBox 73"/>
          <p:cNvSpPr txBox="1">
            <a:spLocks noChangeArrowheads="1"/>
          </p:cNvSpPr>
          <p:nvPr/>
        </p:nvSpPr>
        <p:spPr bwMode="auto">
          <a:xfrm>
            <a:off x="6431280" y="3280499"/>
            <a:ext cx="533400" cy="400050"/>
          </a:xfrm>
          <a:prstGeom prst="rect">
            <a:avLst/>
          </a:prstGeom>
          <a:noFill/>
          <a:ln w="9525">
            <a:noFill/>
            <a:miter lim="800000"/>
            <a:headEnd/>
            <a:tailEnd/>
          </a:ln>
        </p:spPr>
        <p:txBody>
          <a:bodyPr>
            <a:spAutoFit/>
          </a:bodyPr>
          <a:lstStyle/>
          <a:p>
            <a:r>
              <a:rPr lang="en-US" sz="2000" dirty="0" smtClean="0">
                <a:solidFill>
                  <a:srgbClr val="FF0000"/>
                </a:solidFill>
              </a:rPr>
              <a:t>31</a:t>
            </a:r>
            <a:endParaRPr lang="en-US" sz="2000" dirty="0">
              <a:solidFill>
                <a:srgbClr val="FF0000"/>
              </a:solidFill>
            </a:endParaRPr>
          </a:p>
        </p:txBody>
      </p:sp>
      <p:sp>
        <p:nvSpPr>
          <p:cNvPr id="75" name="TextBox 74"/>
          <p:cNvSpPr txBox="1">
            <a:spLocks noChangeArrowheads="1"/>
          </p:cNvSpPr>
          <p:nvPr/>
        </p:nvSpPr>
        <p:spPr bwMode="auto">
          <a:xfrm>
            <a:off x="8427720" y="3280499"/>
            <a:ext cx="533400" cy="400050"/>
          </a:xfrm>
          <a:prstGeom prst="rect">
            <a:avLst/>
          </a:prstGeom>
          <a:noFill/>
          <a:ln w="9525">
            <a:noFill/>
            <a:miter lim="800000"/>
            <a:headEnd/>
            <a:tailEnd/>
          </a:ln>
        </p:spPr>
        <p:txBody>
          <a:bodyPr>
            <a:spAutoFit/>
          </a:bodyPr>
          <a:lstStyle/>
          <a:p>
            <a:r>
              <a:rPr lang="en-US" sz="2000" dirty="0">
                <a:solidFill>
                  <a:srgbClr val="FF0000"/>
                </a:solidFill>
              </a:rPr>
              <a:t>41</a:t>
            </a:r>
          </a:p>
        </p:txBody>
      </p:sp>
      <p:pic>
        <p:nvPicPr>
          <p:cNvPr id="76" name="Picture 6"/>
          <p:cNvPicPr>
            <a:picLocks noChangeAspect="1" noChangeArrowheads="1"/>
          </p:cNvPicPr>
          <p:nvPr/>
        </p:nvPicPr>
        <p:blipFill>
          <a:blip r:embed="rId3" cstate="print"/>
          <a:srcRect/>
          <a:stretch>
            <a:fillRect/>
          </a:stretch>
        </p:blipFill>
        <p:spPr bwMode="auto">
          <a:xfrm>
            <a:off x="533400" y="3657600"/>
            <a:ext cx="8254736" cy="182880"/>
          </a:xfrm>
          <a:prstGeom prst="rect">
            <a:avLst/>
          </a:prstGeom>
          <a:noFill/>
          <a:ln w="9525" algn="ctr">
            <a:noFill/>
            <a:miter lim="800000"/>
            <a:headEnd/>
            <a:tailEnd/>
          </a:ln>
        </p:spPr>
      </p:pic>
      <p:sp>
        <p:nvSpPr>
          <p:cNvPr id="77" name="Rectangle 1028"/>
          <p:cNvSpPr>
            <a:spLocks noChangeArrowheads="1"/>
          </p:cNvSpPr>
          <p:nvPr/>
        </p:nvSpPr>
        <p:spPr bwMode="auto">
          <a:xfrm>
            <a:off x="304800" y="5715000"/>
            <a:ext cx="8458200" cy="457200"/>
          </a:xfrm>
          <a:prstGeom prst="rect">
            <a:avLst/>
          </a:prstGeom>
          <a:noFill/>
          <a:ln w="9525">
            <a:noFill/>
            <a:miter lim="800000"/>
            <a:headEnd/>
            <a:tailEnd/>
          </a:ln>
        </p:spPr>
        <p:txBody>
          <a:bodyPr lIns="87269" tIns="43635" rIns="87269" bIns="43635"/>
          <a:lstStyle/>
          <a:p>
            <a:pPr lvl="1" eaLnBrk="0" hangingPunct="0">
              <a:spcBef>
                <a:spcPts val="600"/>
              </a:spcBef>
              <a:buClr>
                <a:schemeClr val="tx1"/>
              </a:buClr>
              <a:buSzPct val="62000"/>
            </a:pPr>
            <a:r>
              <a:rPr lang="en-GB" sz="2000" b="1" dirty="0" smtClean="0">
                <a:solidFill>
                  <a:schemeClr val="tx1"/>
                </a:solidFill>
              </a:rPr>
              <a:t>Boundary Value: -1, 0, 25, 26, 31, 32, 40, 41</a:t>
            </a:r>
            <a:endParaRPr lang="en-GB" sz="2000" b="1" dirty="0">
              <a:solidFill>
                <a:schemeClr val="tx1"/>
              </a:solidFill>
            </a:endParaRPr>
          </a:p>
        </p:txBody>
      </p:sp>
      <p:sp>
        <p:nvSpPr>
          <p:cNvPr id="78" name="TextBox 17"/>
          <p:cNvSpPr txBox="1">
            <a:spLocks noChangeArrowheads="1"/>
          </p:cNvSpPr>
          <p:nvPr/>
        </p:nvSpPr>
        <p:spPr bwMode="auto">
          <a:xfrm>
            <a:off x="2971800" y="3276600"/>
            <a:ext cx="533400" cy="440120"/>
          </a:xfrm>
          <a:prstGeom prst="rect">
            <a:avLst/>
          </a:prstGeom>
          <a:noFill/>
          <a:ln w="9525">
            <a:noFill/>
            <a:miter lim="800000"/>
            <a:headEnd/>
            <a:tailEnd/>
          </a:ln>
        </p:spPr>
        <p:txBody>
          <a:bodyPr wrap="square">
            <a:spAutoFit/>
          </a:bodyPr>
          <a:lstStyle/>
          <a:p>
            <a:r>
              <a:rPr lang="en-US" sz="2000" dirty="0">
                <a:solidFill>
                  <a:schemeClr val="tx1"/>
                </a:solidFill>
              </a:rPr>
              <a:t>fail</a:t>
            </a:r>
          </a:p>
        </p:txBody>
      </p:sp>
      <p:sp>
        <p:nvSpPr>
          <p:cNvPr id="79" name="TextBox 18"/>
          <p:cNvSpPr txBox="1">
            <a:spLocks noChangeArrowheads="1"/>
          </p:cNvSpPr>
          <p:nvPr/>
        </p:nvSpPr>
        <p:spPr bwMode="auto">
          <a:xfrm>
            <a:off x="5897880" y="3733800"/>
            <a:ext cx="806952" cy="400109"/>
          </a:xfrm>
          <a:prstGeom prst="rect">
            <a:avLst/>
          </a:prstGeom>
          <a:noFill/>
          <a:ln w="9525">
            <a:noFill/>
            <a:miter lim="800000"/>
            <a:headEnd/>
            <a:tailEnd/>
          </a:ln>
        </p:spPr>
        <p:txBody>
          <a:bodyPr wrap="square">
            <a:spAutoFit/>
          </a:bodyPr>
          <a:lstStyle/>
          <a:p>
            <a:r>
              <a:rPr lang="en-US" sz="2000" dirty="0">
                <a:solidFill>
                  <a:schemeClr val="tx1"/>
                </a:solidFill>
              </a:rPr>
              <a:t>pass</a:t>
            </a:r>
          </a:p>
        </p:txBody>
      </p:sp>
      <p:sp>
        <p:nvSpPr>
          <p:cNvPr id="80" name="TextBox 19"/>
          <p:cNvSpPr txBox="1">
            <a:spLocks noChangeArrowheads="1"/>
          </p:cNvSpPr>
          <p:nvPr/>
        </p:nvSpPr>
        <p:spPr bwMode="auto">
          <a:xfrm>
            <a:off x="7162800" y="3733800"/>
            <a:ext cx="1066800" cy="400109"/>
          </a:xfrm>
          <a:prstGeom prst="rect">
            <a:avLst/>
          </a:prstGeom>
          <a:noFill/>
          <a:ln w="9525">
            <a:noFill/>
            <a:miter lim="800000"/>
            <a:headEnd/>
            <a:tailEnd/>
          </a:ln>
        </p:spPr>
        <p:txBody>
          <a:bodyPr wrap="square">
            <a:spAutoFit/>
          </a:bodyPr>
          <a:lstStyle/>
          <a:p>
            <a:r>
              <a:rPr lang="en-US" sz="2000" dirty="0">
                <a:solidFill>
                  <a:schemeClr val="tx1"/>
                </a:solidFill>
              </a:rPr>
              <a:t>reward</a:t>
            </a:r>
          </a:p>
        </p:txBody>
      </p:sp>
    </p:spTree>
    <p:extLst>
      <p:ext uri="{BB962C8B-B14F-4D97-AF65-F5344CB8AC3E}">
        <p14:creationId xmlns:p14="http://schemas.microsoft.com/office/powerpoint/2010/main" val="341260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 calcmode="lin" valueType="num">
                                      <p:cBhvr additive="base">
                                        <p:cTn id="77" dur="500" fill="hold"/>
                                        <p:tgtEl>
                                          <p:spTgt spid="33"/>
                                        </p:tgtEl>
                                        <p:attrNameLst>
                                          <p:attrName>ppt_x</p:attrName>
                                        </p:attrNameLst>
                                      </p:cBhvr>
                                      <p:tavLst>
                                        <p:tav tm="0">
                                          <p:val>
                                            <p:strVal val="#ppt_x"/>
                                          </p:val>
                                        </p:tav>
                                        <p:tav tm="100000">
                                          <p:val>
                                            <p:strVal val="#ppt_x"/>
                                          </p:val>
                                        </p:tav>
                                      </p:tavLst>
                                    </p:anim>
                                    <p:anim calcmode="lin" valueType="num">
                                      <p:cBhvr additive="base">
                                        <p:cTn id="78" dur="500" fill="hold"/>
                                        <p:tgtEl>
                                          <p:spTgt spid="3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500" fill="hold"/>
                                        <p:tgtEl>
                                          <p:spTgt spid="42"/>
                                        </p:tgtEl>
                                        <p:attrNameLst>
                                          <p:attrName>ppt_x</p:attrName>
                                        </p:attrNameLst>
                                      </p:cBhvr>
                                      <p:tavLst>
                                        <p:tav tm="0">
                                          <p:val>
                                            <p:strVal val="#ppt_x"/>
                                          </p:val>
                                        </p:tav>
                                        <p:tav tm="100000">
                                          <p:val>
                                            <p:strVal val="#ppt_x"/>
                                          </p:val>
                                        </p:tav>
                                      </p:tavLst>
                                    </p:anim>
                                    <p:anim calcmode="lin" valueType="num">
                                      <p:cBhvr additive="base">
                                        <p:cTn id="82" dur="500" fill="hold"/>
                                        <p:tgtEl>
                                          <p:spTgt spid="4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ppt_x"/>
                                          </p:val>
                                        </p:tav>
                                        <p:tav tm="100000">
                                          <p:val>
                                            <p:strVal val="#ppt_x"/>
                                          </p:val>
                                        </p:tav>
                                      </p:tavLst>
                                    </p:anim>
                                    <p:anim calcmode="lin" valueType="num">
                                      <p:cBhvr additive="base">
                                        <p:cTn id="86" dur="500" fill="hold"/>
                                        <p:tgtEl>
                                          <p:spTgt spid="4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500" fill="hold"/>
                                        <p:tgtEl>
                                          <p:spTgt spid="37"/>
                                        </p:tgtEl>
                                        <p:attrNameLst>
                                          <p:attrName>ppt_x</p:attrName>
                                        </p:attrNameLst>
                                      </p:cBhvr>
                                      <p:tavLst>
                                        <p:tav tm="0">
                                          <p:val>
                                            <p:strVal val="#ppt_x"/>
                                          </p:val>
                                        </p:tav>
                                        <p:tav tm="100000">
                                          <p:val>
                                            <p:strVal val="#ppt_x"/>
                                          </p:val>
                                        </p:tav>
                                      </p:tavLst>
                                    </p:anim>
                                    <p:anim calcmode="lin" valueType="num">
                                      <p:cBhvr additive="base">
                                        <p:cTn id="90" dur="500" fill="hold"/>
                                        <p:tgtEl>
                                          <p:spTgt spid="3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additive="base">
                                        <p:cTn id="93" dur="500" fill="hold"/>
                                        <p:tgtEl>
                                          <p:spTgt spid="36"/>
                                        </p:tgtEl>
                                        <p:attrNameLst>
                                          <p:attrName>ppt_x</p:attrName>
                                        </p:attrNameLst>
                                      </p:cBhvr>
                                      <p:tavLst>
                                        <p:tav tm="0">
                                          <p:val>
                                            <p:strVal val="#ppt_x"/>
                                          </p:val>
                                        </p:tav>
                                        <p:tav tm="100000">
                                          <p:val>
                                            <p:strVal val="#ppt_x"/>
                                          </p:val>
                                        </p:tav>
                                      </p:tavLst>
                                    </p:anim>
                                    <p:anim calcmode="lin" valueType="num">
                                      <p:cBhvr additive="base">
                                        <p:cTn id="94" dur="500" fill="hold"/>
                                        <p:tgtEl>
                                          <p:spTgt spid="3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additive="base">
                                        <p:cTn id="97" dur="500" fill="hold"/>
                                        <p:tgtEl>
                                          <p:spTgt spid="34"/>
                                        </p:tgtEl>
                                        <p:attrNameLst>
                                          <p:attrName>ppt_x</p:attrName>
                                        </p:attrNameLst>
                                      </p:cBhvr>
                                      <p:tavLst>
                                        <p:tav tm="0">
                                          <p:val>
                                            <p:strVal val="#ppt_x"/>
                                          </p:val>
                                        </p:tav>
                                        <p:tav tm="100000">
                                          <p:val>
                                            <p:strVal val="#ppt_x"/>
                                          </p:val>
                                        </p:tav>
                                      </p:tavLst>
                                    </p:anim>
                                    <p:anim calcmode="lin" valueType="num">
                                      <p:cBhvr additive="base">
                                        <p:cTn id="98" dur="500" fill="hold"/>
                                        <p:tgtEl>
                                          <p:spTgt spid="3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 calcmode="lin" valueType="num">
                                      <p:cBhvr additive="base">
                                        <p:cTn id="101" dur="500" fill="hold"/>
                                        <p:tgtEl>
                                          <p:spTgt spid="31"/>
                                        </p:tgtEl>
                                        <p:attrNameLst>
                                          <p:attrName>ppt_x</p:attrName>
                                        </p:attrNameLst>
                                      </p:cBhvr>
                                      <p:tavLst>
                                        <p:tav tm="0">
                                          <p:val>
                                            <p:strVal val="#ppt_x"/>
                                          </p:val>
                                        </p:tav>
                                        <p:tav tm="100000">
                                          <p:val>
                                            <p:strVal val="#ppt_x"/>
                                          </p:val>
                                        </p:tav>
                                      </p:tavLst>
                                    </p:anim>
                                    <p:anim calcmode="lin" valueType="num">
                                      <p:cBhvr additive="base">
                                        <p:cTn id="102" dur="500" fill="hold"/>
                                        <p:tgtEl>
                                          <p:spTgt spid="31"/>
                                        </p:tgtEl>
                                        <p:attrNameLst>
                                          <p:attrName>ppt_y</p:attrName>
                                        </p:attrNameLst>
                                      </p:cBhvr>
                                      <p:tavLst>
                                        <p:tav tm="0">
                                          <p:val>
                                            <p:strVal val="1+#ppt_h/2"/>
                                          </p:val>
                                        </p:tav>
                                        <p:tav tm="100000">
                                          <p:val>
                                            <p:strVal val="#ppt_y"/>
                                          </p:val>
                                        </p:tav>
                                      </p:tavLst>
                                    </p:anim>
                                  </p:childTnLst>
                                </p:cTn>
                              </p:par>
                              <p:par>
                                <p:cTn id="103" presetID="1" presetClass="entr" presetSubtype="0" fill="hold" nodeType="withEffect">
                                  <p:stCondLst>
                                    <p:cond delay="0"/>
                                  </p:stCondLst>
                                  <p:childTnLst>
                                    <p:set>
                                      <p:cBhvr>
                                        <p:cTn id="104" dur="1" fill="hold">
                                          <p:stCondLst>
                                            <p:cond delay="0"/>
                                          </p:stCondLst>
                                        </p:cTn>
                                        <p:tgtEl>
                                          <p:spTgt spid="2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grpId="0" nodeType="clickEffect">
                                  <p:stCondLst>
                                    <p:cond delay="0"/>
                                  </p:stCondLst>
                                  <p:childTnLst>
                                    <p:set>
                                      <p:cBhvr>
                                        <p:cTn id="108" dur="1" fill="hold">
                                          <p:stCondLst>
                                            <p:cond delay="0"/>
                                          </p:stCondLst>
                                        </p:cTn>
                                        <p:tgtEl>
                                          <p:spTgt spid="77"/>
                                        </p:tgtEl>
                                        <p:attrNameLst>
                                          <p:attrName>style.visibility</p:attrName>
                                        </p:attrNameLst>
                                      </p:cBhvr>
                                      <p:to>
                                        <p:strVal val="visible"/>
                                      </p:to>
                                    </p:set>
                                    <p:anim calcmode="lin" valueType="num">
                                      <p:cBhvr>
                                        <p:cTn id="109" dur="1000" fill="hold"/>
                                        <p:tgtEl>
                                          <p:spTgt spid="77"/>
                                        </p:tgtEl>
                                        <p:attrNameLst>
                                          <p:attrName>ppt_w</p:attrName>
                                        </p:attrNameLst>
                                      </p:cBhvr>
                                      <p:tavLst>
                                        <p:tav tm="0">
                                          <p:val>
                                            <p:fltVal val="0"/>
                                          </p:val>
                                        </p:tav>
                                        <p:tav tm="100000">
                                          <p:val>
                                            <p:strVal val="#ppt_w"/>
                                          </p:val>
                                        </p:tav>
                                      </p:tavLst>
                                    </p:anim>
                                    <p:anim calcmode="lin" valueType="num">
                                      <p:cBhvr>
                                        <p:cTn id="110" dur="1000" fill="hold"/>
                                        <p:tgtEl>
                                          <p:spTgt spid="77"/>
                                        </p:tgtEl>
                                        <p:attrNameLst>
                                          <p:attrName>ppt_h</p:attrName>
                                        </p:attrNameLst>
                                      </p:cBhvr>
                                      <p:tavLst>
                                        <p:tav tm="0">
                                          <p:val>
                                            <p:fltVal val="0"/>
                                          </p:val>
                                        </p:tav>
                                        <p:tav tm="100000">
                                          <p:val>
                                            <p:strVal val="#ppt_h"/>
                                          </p:val>
                                        </p:tav>
                                      </p:tavLst>
                                    </p:anim>
                                    <p:anim calcmode="lin" valueType="num">
                                      <p:cBhvr>
                                        <p:cTn id="111" dur="1000" fill="hold"/>
                                        <p:tgtEl>
                                          <p:spTgt spid="77"/>
                                        </p:tgtEl>
                                        <p:attrNameLst>
                                          <p:attrName>style.rotation</p:attrName>
                                        </p:attrNameLst>
                                      </p:cBhvr>
                                      <p:tavLst>
                                        <p:tav tm="0">
                                          <p:val>
                                            <p:fltVal val="90"/>
                                          </p:val>
                                        </p:tav>
                                        <p:tav tm="100000">
                                          <p:val>
                                            <p:fltVal val="0"/>
                                          </p:val>
                                        </p:tav>
                                      </p:tavLst>
                                    </p:anim>
                                    <p:animEffect transition="in" filter="fade">
                                      <p:cBhvr>
                                        <p:cTn id="112"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6" grpId="0"/>
      <p:bldP spid="37" grpId="0"/>
      <p:bldP spid="42" grpId="0"/>
      <p:bldP spid="43" grpId="0"/>
      <p:bldP spid="51" grpId="0"/>
      <p:bldP spid="52" grpId="0"/>
      <p:bldP spid="53" grpId="0"/>
      <p:bldP spid="54" grpId="0"/>
      <p:bldP spid="55" grpId="0"/>
      <p:bldP spid="56" grpId="0"/>
      <p:bldP spid="57" grpId="0"/>
      <p:bldP spid="58" grpId="0"/>
      <p:bldP spid="59" grpId="0"/>
      <p:bldP spid="60" grpId="0"/>
      <p:bldP spid="61" grpId="0"/>
      <p:bldP spid="62" grpId="0"/>
      <p:bldP spid="64" grpId="0"/>
      <p:bldP spid="65" grpId="0"/>
      <p:bldP spid="66" grpId="0"/>
      <p:bldP spid="67" grpId="0"/>
      <p:bldP spid="68" grpId="0"/>
      <p:bldP spid="69" grpId="0"/>
      <p:bldP spid="70" grpId="0"/>
      <p:bldP spid="71" grpId="0"/>
      <p:bldP spid="72" grpId="0"/>
      <p:bldP spid="73" grpId="0"/>
      <p:bldP spid="74" grpId="0"/>
      <p:bldP spid="75" grpId="0"/>
      <p:bldP spid="77" grpId="0"/>
      <p:bldP spid="78" grpId="0"/>
      <p:bldP spid="79" grpId="0"/>
      <p:bldP spid="8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ChangeArrowheads="1"/>
          </p:cNvSpPr>
          <p:nvPr/>
        </p:nvSpPr>
        <p:spPr bwMode="auto">
          <a:xfrm>
            <a:off x="0" y="228600"/>
            <a:ext cx="8839200" cy="609600"/>
          </a:xfrm>
          <a:prstGeom prst="rect">
            <a:avLst/>
          </a:prstGeom>
          <a:noFill/>
          <a:ln w="9525">
            <a:noFill/>
            <a:miter lim="800000"/>
            <a:headEnd/>
            <a:tailEnd/>
          </a:ln>
        </p:spPr>
        <p:txBody>
          <a:bodyPr lIns="0" rIns="0" bIns="0" anchor="b"/>
          <a:lstStyle/>
          <a:p>
            <a:pPr algn="r">
              <a:defRPr/>
            </a:pPr>
            <a:r>
              <a:rPr lang="en-US" sz="2700" b="1" dirty="0">
                <a:solidFill>
                  <a:schemeClr val="tx2"/>
                </a:solidFill>
                <a:latin typeface="+mj-lt"/>
                <a:ea typeface="+mj-ea"/>
                <a:cs typeface="+mj-cs"/>
              </a:rPr>
              <a:t>Why Both EP and BVA?</a:t>
            </a:r>
          </a:p>
        </p:txBody>
      </p:sp>
      <p:sp>
        <p:nvSpPr>
          <p:cNvPr id="40963" name="Rectangle 3"/>
          <p:cNvSpPr txBox="1">
            <a:spLocks noChangeArrowheads="1"/>
          </p:cNvSpPr>
          <p:nvPr/>
        </p:nvSpPr>
        <p:spPr bwMode="auto">
          <a:xfrm>
            <a:off x="228600" y="1524000"/>
            <a:ext cx="8686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kumimoji="1" sz="2400">
                <a:solidFill>
                  <a:schemeClr val="tx1"/>
                </a:solidFill>
                <a:latin typeface="Times New Roman" panose="02020603050405020304" pitchFamily="18" charset="0"/>
              </a:defRPr>
            </a:lvl1pPr>
            <a:lvl2pPr marL="639763" indent="-246063">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rgbClr val="0BD0D9"/>
              </a:buClr>
              <a:buSzPct val="95000"/>
              <a:buFont typeface="Wingdings 2" panose="05020102010507070707" pitchFamily="18" charset="2"/>
              <a:buChar char=""/>
            </a:pPr>
            <a:endParaRPr lang="en-US" sz="2600">
              <a:latin typeface="Constantia" panose="02030602050306030303" pitchFamily="18" charset="0"/>
            </a:endParaRPr>
          </a:p>
          <a:p>
            <a:r>
              <a:rPr lang="en-US" sz="2200" i="1">
                <a:latin typeface="Constantia" panose="02030602050306030303" pitchFamily="18" charset="0"/>
              </a:rPr>
              <a:t> </a:t>
            </a:r>
          </a:p>
          <a:p>
            <a:pPr>
              <a:spcBef>
                <a:spcPct val="20000"/>
              </a:spcBef>
              <a:buClr>
                <a:schemeClr val="accent1"/>
              </a:buClr>
              <a:buSzPct val="85000"/>
            </a:pPr>
            <a:endParaRPr lang="en-US">
              <a:latin typeface="Constantia" panose="02030602050306030303" pitchFamily="18" charset="0"/>
            </a:endParaRPr>
          </a:p>
          <a:p>
            <a:pPr lvl="1">
              <a:spcBef>
                <a:spcPct val="20000"/>
              </a:spcBef>
              <a:buClr>
                <a:srgbClr val="C00000"/>
              </a:buClr>
              <a:buSzPct val="85000"/>
              <a:buFont typeface="Wingdings 2" panose="05020102010507070707" pitchFamily="18" charset="2"/>
              <a:buNone/>
            </a:pPr>
            <a:endParaRPr lang="en-US" sz="2000">
              <a:latin typeface="Constantia" panose="02030602050306030303" pitchFamily="18" charset="0"/>
            </a:endParaRPr>
          </a:p>
        </p:txBody>
      </p:sp>
      <p:sp>
        <p:nvSpPr>
          <p:cNvPr id="40964" name="Content Placeholder 4"/>
          <p:cNvSpPr>
            <a:spLocks noGrp="1"/>
          </p:cNvSpPr>
          <p:nvPr>
            <p:ph idx="1"/>
          </p:nvPr>
        </p:nvSpPr>
        <p:spPr/>
        <p:txBody>
          <a:bodyPr/>
          <a:lstStyle/>
          <a:p>
            <a:pPr eaLnBrk="1" hangingPunct="1">
              <a:buFont typeface="Wingdings" panose="05000000000000000000" pitchFamily="2" charset="2"/>
              <a:buChar char="Ø"/>
            </a:pPr>
            <a:r>
              <a:rPr lang="en-US" sz="2800" smtClean="0"/>
              <a:t>Reasons</a:t>
            </a:r>
            <a:r>
              <a:rPr lang="en-US" sz="3600" smtClean="0"/>
              <a:t>:</a:t>
            </a:r>
          </a:p>
          <a:p>
            <a:pPr lvl="1" eaLnBrk="1" hangingPunct="1">
              <a:buFont typeface="Wingdings" panose="05000000000000000000" pitchFamily="2" charset="2"/>
              <a:buChar char="§"/>
            </a:pPr>
            <a:r>
              <a:rPr lang="en-US" sz="2800" smtClean="0"/>
              <a:t>Every boundary is in some partition, if you did only boundary value analysis you would also have tested every equivalence partition. </a:t>
            </a:r>
          </a:p>
          <a:p>
            <a:pPr lvl="1" eaLnBrk="1" hangingPunct="1">
              <a:buFont typeface="Wingdings" panose="05000000000000000000" pitchFamily="2" charset="2"/>
              <a:buChar char="§"/>
            </a:pPr>
            <a:r>
              <a:rPr lang="en-US" sz="2800" smtClean="0"/>
              <a:t>If only testing boundaries we would probably not give the users much confidence as we are using extreme values rather than normal values</a:t>
            </a:r>
          </a:p>
        </p:txBody>
      </p:sp>
    </p:spTree>
    <p:extLst>
      <p:ext uri="{BB962C8B-B14F-4D97-AF65-F5344CB8AC3E}">
        <p14:creationId xmlns:p14="http://schemas.microsoft.com/office/powerpoint/2010/main" val="1907963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28600"/>
            <a:ext cx="8229600" cy="609600"/>
          </a:xfrm>
        </p:spPr>
        <p:txBody>
          <a:bodyPr/>
          <a:lstStyle/>
          <a:p>
            <a:r>
              <a:rPr lang="en-US" altLang="ja-JP" dirty="0" smtClean="0">
                <a:latin typeface="Arial" panose="020B0604020202020204" pitchFamily="34" charset="0"/>
                <a:ea typeface="MS PGothic" panose="020B0600070205080204" pitchFamily="34" charset="-128"/>
              </a:rPr>
              <a:t>Decision Table</a:t>
            </a:r>
            <a:endParaRPr lang="en-US" altLang="ja-JP" dirty="0">
              <a:latin typeface="Arial" panose="020B0604020202020204" pitchFamily="34" charset="0"/>
              <a:ea typeface="MS PGothic" panose="020B0600070205080204" pitchFamily="34" charset="-128"/>
            </a:endParaRPr>
          </a:p>
        </p:txBody>
      </p:sp>
      <p:sp>
        <p:nvSpPr>
          <p:cNvPr id="41987" name="Content Placeholder 2"/>
          <p:cNvSpPr>
            <a:spLocks noGrp="1"/>
          </p:cNvSpPr>
          <p:nvPr>
            <p:ph idx="1"/>
          </p:nvPr>
        </p:nvSpPr>
        <p:spPr>
          <a:xfrm>
            <a:off x="304800" y="1371600"/>
            <a:ext cx="8458200" cy="4572000"/>
          </a:xfrm>
        </p:spPr>
        <p:txBody>
          <a:bodyPr/>
          <a:lstStyle/>
          <a:p>
            <a:pPr marL="800100" lvl="1" indent="-342900">
              <a:spcBef>
                <a:spcPts val="600"/>
              </a:spcBef>
              <a:buClr>
                <a:schemeClr val="tx1"/>
              </a:buClr>
              <a:buSzPct val="100000"/>
              <a:buFont typeface="Wingdings" pitchFamily="2" charset="2"/>
              <a:buChar char="Ø"/>
            </a:pPr>
            <a:r>
              <a:rPr lang="en-GB" sz="2600" dirty="0" smtClean="0"/>
              <a:t>A good way to deal with </a:t>
            </a:r>
            <a:r>
              <a:rPr lang="en-GB" sz="2600" b="1" i="1" dirty="0" smtClean="0">
                <a:solidFill>
                  <a:schemeClr val="accent2"/>
                </a:solidFill>
              </a:rPr>
              <a:t>combinations</a:t>
            </a:r>
            <a:r>
              <a:rPr lang="en-GB" sz="2600" dirty="0" smtClean="0"/>
              <a:t> of things (e.g. inputs).</a:t>
            </a:r>
          </a:p>
          <a:p>
            <a:pPr marL="800100" lvl="1" indent="-342900">
              <a:spcBef>
                <a:spcPts val="600"/>
              </a:spcBef>
              <a:buClr>
                <a:schemeClr val="tx1"/>
              </a:buClr>
              <a:buSzPct val="100000"/>
              <a:buFont typeface="Wingdings" pitchFamily="2" charset="2"/>
              <a:buChar char="Ø"/>
            </a:pPr>
            <a:r>
              <a:rPr lang="en-GB" sz="2600" dirty="0" smtClean="0"/>
              <a:t>This technique is sometimes also referred to as a </a:t>
            </a:r>
            <a:r>
              <a:rPr lang="en-GB" sz="2600" b="1" i="1" dirty="0" smtClean="0">
                <a:solidFill>
                  <a:schemeClr val="accent2"/>
                </a:solidFill>
              </a:rPr>
              <a:t>'cause-effect'</a:t>
            </a:r>
            <a:r>
              <a:rPr lang="en-GB" sz="2600" dirty="0" smtClean="0"/>
              <a:t> table.</a:t>
            </a:r>
          </a:p>
        </p:txBody>
      </p:sp>
    </p:spTree>
    <p:extLst>
      <p:ext uri="{BB962C8B-B14F-4D97-AF65-F5344CB8AC3E}">
        <p14:creationId xmlns:p14="http://schemas.microsoft.com/office/powerpoint/2010/main" val="434934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ja-JP" dirty="0" smtClean="0">
                <a:latin typeface="Arial" panose="020B0604020202020204" pitchFamily="34" charset="0"/>
                <a:ea typeface="MS PGothic" panose="020B0600070205080204" pitchFamily="34" charset="-128"/>
              </a:rPr>
              <a:t>Decision Table</a:t>
            </a:r>
            <a:r>
              <a:rPr lang="en-US" dirty="0" smtClean="0">
                <a:latin typeface="Arial" panose="020B0604020202020204" pitchFamily="34" charset="0"/>
                <a:ea typeface="MS PGothic" panose="020B0600070205080204" pitchFamily="34" charset="-128"/>
              </a:rPr>
              <a:t> </a:t>
            </a:r>
            <a:r>
              <a:rPr lang="en-US" dirty="0" smtClean="0"/>
              <a:t/>
            </a:r>
            <a:br>
              <a:rPr lang="en-US" dirty="0" smtClean="0"/>
            </a:br>
            <a:r>
              <a:rPr lang="en-US" dirty="0" smtClean="0"/>
              <a:t>Components of Decision Table</a:t>
            </a:r>
          </a:p>
        </p:txBody>
      </p:sp>
      <p:cxnSp>
        <p:nvCxnSpPr>
          <p:cNvPr id="43011" name="Straight Connector 30"/>
          <p:cNvCxnSpPr>
            <a:cxnSpLocks noChangeShapeType="1"/>
          </p:cNvCxnSpPr>
          <p:nvPr/>
        </p:nvCxnSpPr>
        <p:spPr bwMode="auto">
          <a:xfrm rot="5400000">
            <a:off x="-432594" y="3825082"/>
            <a:ext cx="4535487"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3012" name="Straight Connector 35"/>
          <p:cNvCxnSpPr>
            <a:cxnSpLocks noChangeShapeType="1"/>
          </p:cNvCxnSpPr>
          <p:nvPr/>
        </p:nvCxnSpPr>
        <p:spPr bwMode="auto">
          <a:xfrm>
            <a:off x="1042988" y="2060575"/>
            <a:ext cx="669766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3013" name="Straight Connector 36"/>
          <p:cNvCxnSpPr>
            <a:cxnSpLocks noChangeShapeType="1"/>
          </p:cNvCxnSpPr>
          <p:nvPr/>
        </p:nvCxnSpPr>
        <p:spPr bwMode="auto">
          <a:xfrm>
            <a:off x="1116013" y="3789363"/>
            <a:ext cx="6696075"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3014" name="Straight Connector 38"/>
          <p:cNvCxnSpPr>
            <a:cxnSpLocks noChangeShapeType="1"/>
          </p:cNvCxnSpPr>
          <p:nvPr/>
        </p:nvCxnSpPr>
        <p:spPr bwMode="auto">
          <a:xfrm rot="5400000">
            <a:off x="216694" y="3825082"/>
            <a:ext cx="4535487" cy="0"/>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3015" name="Straight Connector 39"/>
          <p:cNvCxnSpPr>
            <a:cxnSpLocks noChangeShapeType="1"/>
          </p:cNvCxnSpPr>
          <p:nvPr/>
        </p:nvCxnSpPr>
        <p:spPr bwMode="auto">
          <a:xfrm rot="5400000">
            <a:off x="864394" y="3825082"/>
            <a:ext cx="4535487" cy="0"/>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3016" name="Straight Connector 40"/>
          <p:cNvCxnSpPr>
            <a:cxnSpLocks noChangeShapeType="1"/>
          </p:cNvCxnSpPr>
          <p:nvPr/>
        </p:nvCxnSpPr>
        <p:spPr bwMode="auto">
          <a:xfrm rot="5400000">
            <a:off x="1512094" y="3825082"/>
            <a:ext cx="4535487" cy="0"/>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3017" name="Straight Connector 41"/>
          <p:cNvCxnSpPr>
            <a:cxnSpLocks noChangeShapeType="1"/>
          </p:cNvCxnSpPr>
          <p:nvPr/>
        </p:nvCxnSpPr>
        <p:spPr bwMode="auto">
          <a:xfrm rot="5400000">
            <a:off x="2159794" y="3825082"/>
            <a:ext cx="4535487" cy="0"/>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3018" name="Straight Connector 42"/>
          <p:cNvCxnSpPr>
            <a:cxnSpLocks noChangeShapeType="1"/>
          </p:cNvCxnSpPr>
          <p:nvPr/>
        </p:nvCxnSpPr>
        <p:spPr bwMode="auto">
          <a:xfrm rot="5400000">
            <a:off x="2809081" y="3825082"/>
            <a:ext cx="4535487" cy="0"/>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3019" name="Straight Connector 43"/>
          <p:cNvCxnSpPr>
            <a:cxnSpLocks noChangeShapeType="1"/>
          </p:cNvCxnSpPr>
          <p:nvPr/>
        </p:nvCxnSpPr>
        <p:spPr bwMode="auto">
          <a:xfrm rot="5400000">
            <a:off x="3456781" y="3825082"/>
            <a:ext cx="4535487" cy="0"/>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3020" name="Straight Connector 44"/>
          <p:cNvCxnSpPr>
            <a:cxnSpLocks noChangeShapeType="1"/>
          </p:cNvCxnSpPr>
          <p:nvPr/>
        </p:nvCxnSpPr>
        <p:spPr bwMode="auto">
          <a:xfrm rot="5400000">
            <a:off x="4104481" y="3825082"/>
            <a:ext cx="4535487" cy="0"/>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3021" name="Straight Connector 45"/>
          <p:cNvCxnSpPr>
            <a:cxnSpLocks noChangeShapeType="1"/>
          </p:cNvCxnSpPr>
          <p:nvPr/>
        </p:nvCxnSpPr>
        <p:spPr bwMode="auto">
          <a:xfrm rot="5400000">
            <a:off x="4752181" y="3825082"/>
            <a:ext cx="4535487" cy="0"/>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1752600" y="1557338"/>
            <a:ext cx="5638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 </a:t>
            </a:r>
            <a:r>
              <a:rPr lang="en-US" sz="2300"/>
              <a:t>R1     R2    R3     R4    R5     R6    R7     R8</a:t>
            </a:r>
          </a:p>
        </p:txBody>
      </p:sp>
      <p:sp>
        <p:nvSpPr>
          <p:cNvPr id="48" name="TextBox 47"/>
          <p:cNvSpPr txBox="1">
            <a:spLocks noChangeArrowheads="1"/>
          </p:cNvSpPr>
          <p:nvPr/>
        </p:nvSpPr>
        <p:spPr bwMode="auto">
          <a:xfrm>
            <a:off x="1835150" y="2133600"/>
            <a:ext cx="5184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  T      T       T      T       F      F      F       F</a:t>
            </a:r>
          </a:p>
        </p:txBody>
      </p:sp>
      <p:sp>
        <p:nvSpPr>
          <p:cNvPr id="49" name="TextBox 48"/>
          <p:cNvSpPr txBox="1">
            <a:spLocks noChangeArrowheads="1"/>
          </p:cNvSpPr>
          <p:nvPr/>
        </p:nvSpPr>
        <p:spPr bwMode="auto">
          <a:xfrm>
            <a:off x="1835150" y="2636838"/>
            <a:ext cx="5184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  T      T       F      F       T      T      F       F</a:t>
            </a:r>
          </a:p>
        </p:txBody>
      </p:sp>
      <p:sp>
        <p:nvSpPr>
          <p:cNvPr id="50" name="TextBox 49"/>
          <p:cNvSpPr txBox="1">
            <a:spLocks noChangeArrowheads="1"/>
          </p:cNvSpPr>
          <p:nvPr/>
        </p:nvSpPr>
        <p:spPr bwMode="auto">
          <a:xfrm>
            <a:off x="1835150" y="3141663"/>
            <a:ext cx="5184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  T      F       T      F       T      F      T       F</a:t>
            </a:r>
          </a:p>
        </p:txBody>
      </p:sp>
      <p:sp>
        <p:nvSpPr>
          <p:cNvPr id="51" name="TextBox 50"/>
          <p:cNvSpPr txBox="1">
            <a:spLocks noChangeArrowheads="1"/>
          </p:cNvSpPr>
          <p:nvPr/>
        </p:nvSpPr>
        <p:spPr bwMode="auto">
          <a:xfrm>
            <a:off x="1835150" y="3821113"/>
            <a:ext cx="5184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  x                       x       x                       x</a:t>
            </a:r>
          </a:p>
        </p:txBody>
      </p:sp>
      <p:sp>
        <p:nvSpPr>
          <p:cNvPr id="52" name="TextBox 51"/>
          <p:cNvSpPr txBox="1">
            <a:spLocks noChangeArrowheads="1"/>
          </p:cNvSpPr>
          <p:nvPr/>
        </p:nvSpPr>
        <p:spPr bwMode="auto">
          <a:xfrm>
            <a:off x="1835150" y="4292600"/>
            <a:ext cx="5184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  x                                                        x </a:t>
            </a:r>
          </a:p>
        </p:txBody>
      </p:sp>
      <p:sp>
        <p:nvSpPr>
          <p:cNvPr id="53" name="TextBox 52"/>
          <p:cNvSpPr txBox="1">
            <a:spLocks noChangeArrowheads="1"/>
          </p:cNvSpPr>
          <p:nvPr/>
        </p:nvSpPr>
        <p:spPr bwMode="auto">
          <a:xfrm>
            <a:off x="1835150" y="4829175"/>
            <a:ext cx="5184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          x                                x                </a:t>
            </a:r>
          </a:p>
        </p:txBody>
      </p:sp>
      <p:sp>
        <p:nvSpPr>
          <p:cNvPr id="54" name="TextBox 53"/>
          <p:cNvSpPr txBox="1">
            <a:spLocks noChangeArrowheads="1"/>
          </p:cNvSpPr>
          <p:nvPr/>
        </p:nvSpPr>
        <p:spPr bwMode="auto">
          <a:xfrm>
            <a:off x="1835150" y="5300663"/>
            <a:ext cx="5184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                   x      x                       x       x  </a:t>
            </a:r>
          </a:p>
        </p:txBody>
      </p:sp>
      <p:sp>
        <p:nvSpPr>
          <p:cNvPr id="55" name="TextBox 54"/>
          <p:cNvSpPr txBox="1">
            <a:spLocks noChangeArrowheads="1"/>
          </p:cNvSpPr>
          <p:nvPr/>
        </p:nvSpPr>
        <p:spPr bwMode="auto">
          <a:xfrm>
            <a:off x="1835150" y="5765800"/>
            <a:ext cx="5184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  x                       x                            </a:t>
            </a:r>
          </a:p>
        </p:txBody>
      </p:sp>
      <p:sp>
        <p:nvSpPr>
          <p:cNvPr id="43031" name="TextBox 56"/>
          <p:cNvSpPr txBox="1">
            <a:spLocks noChangeArrowheads="1"/>
          </p:cNvSpPr>
          <p:nvPr/>
        </p:nvSpPr>
        <p:spPr bwMode="auto">
          <a:xfrm>
            <a:off x="1219200" y="2190750"/>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sz="2000"/>
              <a:t>C1</a:t>
            </a:r>
          </a:p>
        </p:txBody>
      </p:sp>
      <p:sp>
        <p:nvSpPr>
          <p:cNvPr id="43032" name="TextBox 57"/>
          <p:cNvSpPr txBox="1">
            <a:spLocks noChangeArrowheads="1"/>
          </p:cNvSpPr>
          <p:nvPr/>
        </p:nvSpPr>
        <p:spPr bwMode="auto">
          <a:xfrm>
            <a:off x="1219200" y="2667000"/>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sz="2000"/>
              <a:t>C2</a:t>
            </a:r>
          </a:p>
        </p:txBody>
      </p:sp>
      <p:sp>
        <p:nvSpPr>
          <p:cNvPr id="43033" name="TextBox 58"/>
          <p:cNvSpPr txBox="1">
            <a:spLocks noChangeArrowheads="1"/>
          </p:cNvSpPr>
          <p:nvPr/>
        </p:nvSpPr>
        <p:spPr bwMode="auto">
          <a:xfrm>
            <a:off x="1219200" y="3181350"/>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sz="2000"/>
              <a:t>C3</a:t>
            </a:r>
          </a:p>
        </p:txBody>
      </p:sp>
      <p:grpSp>
        <p:nvGrpSpPr>
          <p:cNvPr id="2" name="Group 65"/>
          <p:cNvGrpSpPr>
            <a:grpSpLocks/>
          </p:cNvGrpSpPr>
          <p:nvPr/>
        </p:nvGrpSpPr>
        <p:grpSpPr bwMode="auto">
          <a:xfrm>
            <a:off x="1258888" y="3789363"/>
            <a:ext cx="504825" cy="2376487"/>
            <a:chOff x="1259632" y="3861048"/>
            <a:chExt cx="504056" cy="2376264"/>
          </a:xfrm>
        </p:grpSpPr>
        <p:sp>
          <p:nvSpPr>
            <p:cNvPr id="43041" name="TextBox 60"/>
            <p:cNvSpPr txBox="1">
              <a:spLocks noChangeArrowheads="1"/>
            </p:cNvSpPr>
            <p:nvPr/>
          </p:nvSpPr>
          <p:spPr bwMode="auto">
            <a:xfrm>
              <a:off x="1259632" y="3861048"/>
              <a:ext cx="504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a1</a:t>
              </a:r>
            </a:p>
          </p:txBody>
        </p:sp>
        <p:sp>
          <p:nvSpPr>
            <p:cNvPr id="43042" name="TextBox 61"/>
            <p:cNvSpPr txBox="1">
              <a:spLocks noChangeArrowheads="1"/>
            </p:cNvSpPr>
            <p:nvPr/>
          </p:nvSpPr>
          <p:spPr bwMode="auto">
            <a:xfrm>
              <a:off x="1259632" y="5333146"/>
              <a:ext cx="504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a4</a:t>
              </a:r>
            </a:p>
          </p:txBody>
        </p:sp>
        <p:sp>
          <p:nvSpPr>
            <p:cNvPr id="43043" name="TextBox 62"/>
            <p:cNvSpPr txBox="1">
              <a:spLocks noChangeArrowheads="1"/>
            </p:cNvSpPr>
            <p:nvPr/>
          </p:nvSpPr>
          <p:spPr bwMode="auto">
            <a:xfrm>
              <a:off x="1259632" y="4365104"/>
              <a:ext cx="504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a2</a:t>
              </a:r>
            </a:p>
          </p:txBody>
        </p:sp>
        <p:sp>
          <p:nvSpPr>
            <p:cNvPr id="43044" name="TextBox 63"/>
            <p:cNvSpPr txBox="1">
              <a:spLocks noChangeArrowheads="1"/>
            </p:cNvSpPr>
            <p:nvPr/>
          </p:nvSpPr>
          <p:spPr bwMode="auto">
            <a:xfrm>
              <a:off x="1259632" y="4869160"/>
              <a:ext cx="504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a3</a:t>
              </a:r>
            </a:p>
          </p:txBody>
        </p:sp>
        <p:sp>
          <p:nvSpPr>
            <p:cNvPr id="43045" name="TextBox 64"/>
            <p:cNvSpPr txBox="1">
              <a:spLocks noChangeArrowheads="1"/>
            </p:cNvSpPr>
            <p:nvPr/>
          </p:nvSpPr>
          <p:spPr bwMode="auto">
            <a:xfrm>
              <a:off x="1259632" y="5837202"/>
              <a:ext cx="504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t>a5</a:t>
              </a:r>
            </a:p>
          </p:txBody>
        </p:sp>
      </p:grpSp>
      <p:sp>
        <p:nvSpPr>
          <p:cNvPr id="67" name="Rectangle 66"/>
          <p:cNvSpPr>
            <a:spLocks noChangeArrowheads="1"/>
          </p:cNvSpPr>
          <p:nvPr/>
        </p:nvSpPr>
        <p:spPr bwMode="auto">
          <a:xfrm>
            <a:off x="3132138" y="1125538"/>
            <a:ext cx="1727200" cy="358775"/>
          </a:xfrm>
          <a:prstGeom prst="rect">
            <a:avLst/>
          </a:prstGeom>
          <a:solidFill>
            <a:schemeClr val="accent1"/>
          </a:solidFill>
          <a:ln w="9525" algn="ctr">
            <a:solidFill>
              <a:schemeClr val="tx1"/>
            </a:solidFill>
            <a:round/>
            <a:headEnd/>
            <a:tailEnd/>
          </a:ln>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lang="en-US" sz="1800">
                <a:cs typeface="Times New Roman" panose="02020603050405020304" pitchFamily="18" charset="0"/>
              </a:rPr>
              <a:t>Rules</a:t>
            </a:r>
          </a:p>
        </p:txBody>
      </p:sp>
      <p:sp>
        <p:nvSpPr>
          <p:cNvPr id="68" name="Rectangle 67"/>
          <p:cNvSpPr>
            <a:spLocks noChangeArrowheads="1"/>
          </p:cNvSpPr>
          <p:nvPr/>
        </p:nvSpPr>
        <p:spPr bwMode="auto">
          <a:xfrm>
            <a:off x="34925" y="2286000"/>
            <a:ext cx="1223963" cy="566738"/>
          </a:xfrm>
          <a:prstGeom prst="rect">
            <a:avLst/>
          </a:prstGeom>
          <a:solidFill>
            <a:schemeClr val="accent1"/>
          </a:solidFill>
          <a:ln w="9525" algn="ctr">
            <a:solidFill>
              <a:schemeClr val="tx1"/>
            </a:solidFill>
            <a:round/>
            <a:headEnd/>
            <a:tailEnd/>
          </a:ln>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lang="en-US" sz="1800" dirty="0">
                <a:cs typeface="Times New Roman" panose="02020603050405020304" pitchFamily="18" charset="0"/>
              </a:rPr>
              <a:t>Conditions</a:t>
            </a:r>
          </a:p>
          <a:p>
            <a:pPr algn="ctr"/>
            <a:r>
              <a:rPr lang="en-US" sz="1800" dirty="0">
                <a:cs typeface="Times New Roman" panose="02020603050405020304" pitchFamily="18" charset="0"/>
              </a:rPr>
              <a:t>/Causes</a:t>
            </a:r>
          </a:p>
        </p:txBody>
      </p:sp>
      <p:sp>
        <p:nvSpPr>
          <p:cNvPr id="69" name="Rectangle 68"/>
          <p:cNvSpPr>
            <a:spLocks noChangeArrowheads="1"/>
          </p:cNvSpPr>
          <p:nvPr/>
        </p:nvSpPr>
        <p:spPr bwMode="auto">
          <a:xfrm>
            <a:off x="7092950" y="2565400"/>
            <a:ext cx="1979613" cy="358775"/>
          </a:xfrm>
          <a:prstGeom prst="rect">
            <a:avLst/>
          </a:prstGeom>
          <a:solidFill>
            <a:schemeClr val="accent1"/>
          </a:solidFill>
          <a:ln w="9525" algn="ctr">
            <a:solidFill>
              <a:schemeClr val="tx1"/>
            </a:solidFill>
            <a:round/>
            <a:headEnd/>
            <a:tailEnd/>
          </a:ln>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lang="en-US" sz="1800" dirty="0">
                <a:cs typeface="Times New Roman" panose="02020603050405020304" pitchFamily="18" charset="0"/>
              </a:rPr>
              <a:t>Values of Conditions</a:t>
            </a:r>
          </a:p>
        </p:txBody>
      </p:sp>
      <p:sp>
        <p:nvSpPr>
          <p:cNvPr id="70" name="Rectangle 69"/>
          <p:cNvSpPr>
            <a:spLocks noChangeArrowheads="1"/>
          </p:cNvSpPr>
          <p:nvPr/>
        </p:nvSpPr>
        <p:spPr bwMode="auto">
          <a:xfrm>
            <a:off x="7092950" y="4581525"/>
            <a:ext cx="1727200" cy="360363"/>
          </a:xfrm>
          <a:prstGeom prst="rect">
            <a:avLst/>
          </a:prstGeom>
          <a:solidFill>
            <a:schemeClr val="accent1"/>
          </a:solidFill>
          <a:ln w="9525" algn="ctr">
            <a:solidFill>
              <a:schemeClr val="tx1"/>
            </a:solidFill>
            <a:round/>
            <a:headEnd/>
            <a:tailEnd/>
          </a:ln>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lang="en-US" sz="1800">
                <a:cs typeface="Times New Roman" panose="02020603050405020304" pitchFamily="18" charset="0"/>
              </a:rPr>
              <a:t>Actions taken</a:t>
            </a:r>
          </a:p>
        </p:txBody>
      </p:sp>
      <p:sp>
        <p:nvSpPr>
          <p:cNvPr id="71" name="Rectangle 70"/>
          <p:cNvSpPr>
            <a:spLocks noChangeArrowheads="1"/>
          </p:cNvSpPr>
          <p:nvPr/>
        </p:nvSpPr>
        <p:spPr bwMode="auto">
          <a:xfrm>
            <a:off x="107950" y="4495800"/>
            <a:ext cx="1111250" cy="517525"/>
          </a:xfrm>
          <a:prstGeom prst="rect">
            <a:avLst/>
          </a:prstGeom>
          <a:solidFill>
            <a:schemeClr val="accent1"/>
          </a:solidFill>
          <a:ln w="9525" algn="ctr">
            <a:solidFill>
              <a:schemeClr val="tx1"/>
            </a:solidFill>
            <a:round/>
            <a:headEnd/>
            <a:tailEnd/>
          </a:ln>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r>
              <a:rPr lang="en-US" sz="1800" dirty="0">
                <a:cs typeface="Times New Roman" panose="02020603050405020304" pitchFamily="18" charset="0"/>
              </a:rPr>
              <a:t>Actions</a:t>
            </a:r>
          </a:p>
          <a:p>
            <a:pPr algn="ctr"/>
            <a:r>
              <a:rPr lang="en-US" sz="1800" dirty="0">
                <a:cs typeface="Times New Roman" panose="02020603050405020304" pitchFamily="18" charset="0"/>
              </a:rPr>
              <a:t>/Outputs</a:t>
            </a:r>
          </a:p>
        </p:txBody>
      </p:sp>
    </p:spTree>
    <p:extLst>
      <p:ext uri="{BB962C8B-B14F-4D97-AF65-F5344CB8AC3E}">
        <p14:creationId xmlns:p14="http://schemas.microsoft.com/office/powerpoint/2010/main" val="1145555038"/>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blinds(horizontal)">
                                      <p:cBhvr>
                                        <p:cTn id="10" dur="500"/>
                                        <p:tgtEl>
                                          <p:spTgt spid="6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linds(horizontal)">
                                      <p:cBhvr>
                                        <p:cTn id="15" dur="500"/>
                                        <p:tgtEl>
                                          <p:spTgt spid="48"/>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blinds(horizontal)">
                                      <p:cBhvr>
                                        <p:cTn id="19" dur="500"/>
                                        <p:tgtEl>
                                          <p:spTgt spid="49"/>
                                        </p:tgtEl>
                                      </p:cBhvr>
                                    </p:animEffect>
                                  </p:childTnLst>
                                </p:cTn>
                              </p:par>
                            </p:childTnLst>
                          </p:cTn>
                        </p:par>
                        <p:par>
                          <p:cTn id="20" fill="hold">
                            <p:stCondLst>
                              <p:cond delay="1000"/>
                            </p:stCondLst>
                            <p:childTnLst>
                              <p:par>
                                <p:cTn id="21" presetID="3" presetClass="entr" presetSubtype="1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linds(horizontal)">
                                      <p:cBhvr>
                                        <p:cTn id="23" dur="500"/>
                                        <p:tgtEl>
                                          <p:spTgt spid="50"/>
                                        </p:tgtEl>
                                      </p:cBhvr>
                                    </p:animEffect>
                                  </p:childTnLst>
                                </p:cTn>
                              </p:par>
                            </p:childTnLst>
                          </p:cTn>
                        </p:par>
                        <p:par>
                          <p:cTn id="24" fill="hold">
                            <p:stCondLst>
                              <p:cond delay="1500"/>
                            </p:stCondLst>
                            <p:childTnLst>
                              <p:par>
                                <p:cTn id="25" presetID="3" presetClass="entr" presetSubtype="10"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blinds(horizontal)">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blinds(horizontal)">
                                      <p:cBhvr>
                                        <p:cTn id="35" dur="500"/>
                                        <p:tgtEl>
                                          <p:spTgt spid="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blinds(horizontal)">
                                      <p:cBhvr>
                                        <p:cTn id="40" dur="500"/>
                                        <p:tgtEl>
                                          <p:spTgt spid="5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blinds(horizontal)">
                                      <p:cBhvr>
                                        <p:cTn id="43" dur="500"/>
                                        <p:tgtEl>
                                          <p:spTgt spid="5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blinds(horizontal)">
                                      <p:cBhvr>
                                        <p:cTn id="46" dur="500"/>
                                        <p:tgtEl>
                                          <p:spTgt spid="5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blinds(horizontal)">
                                      <p:cBhvr>
                                        <p:cTn id="49" dur="500"/>
                                        <p:tgtEl>
                                          <p:spTgt spid="5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blinds(horizontal)">
                                      <p:cBhvr>
                                        <p:cTn id="52" dur="500"/>
                                        <p:tgtEl>
                                          <p:spTgt spid="5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blinds(horizontal)">
                                      <p:cBhvr>
                                        <p:cTn id="5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P spid="52" grpId="0"/>
      <p:bldP spid="53" grpId="0"/>
      <p:bldP spid="54" grpId="0"/>
      <p:bldP spid="55" grpId="0"/>
      <p:bldP spid="67" grpId="0" animBg="1"/>
      <p:bldP spid="69" grpId="0" animBg="1"/>
      <p:bldP spid="70" grpId="0" animBg="1"/>
      <p:bldP spid="7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752600" y="228600"/>
            <a:ext cx="6934200" cy="762000"/>
          </a:xfrm>
        </p:spPr>
        <p:txBody>
          <a:bodyPr/>
          <a:lstStyle/>
          <a:p>
            <a:r>
              <a:rPr lang="en-US" altLang="ja-JP" dirty="0" smtClean="0">
                <a:latin typeface="Arial" panose="020B0604020202020204" pitchFamily="34" charset="0"/>
                <a:ea typeface="MS PGothic" panose="020B0600070205080204" pitchFamily="34" charset="-128"/>
              </a:rPr>
              <a:t>Decision Table</a:t>
            </a:r>
            <a:br>
              <a:rPr lang="en-US" altLang="ja-JP" dirty="0" smtClean="0">
                <a:latin typeface="Arial" panose="020B0604020202020204" pitchFamily="34" charset="0"/>
                <a:ea typeface="MS PGothic" panose="020B0600070205080204" pitchFamily="34" charset="-128"/>
              </a:rPr>
            </a:br>
            <a:r>
              <a:rPr lang="en-US" altLang="ja-JP" dirty="0" smtClean="0">
                <a:latin typeface="Arial" panose="020B0604020202020204" pitchFamily="34" charset="0"/>
                <a:ea typeface="MS PGothic" panose="020B0600070205080204" pitchFamily="34" charset="-128"/>
              </a:rPr>
              <a:t>Example</a:t>
            </a:r>
            <a:endParaRPr lang="en-US" altLang="ja-JP" dirty="0">
              <a:latin typeface="Arial" panose="020B0604020202020204" pitchFamily="34" charset="0"/>
              <a:ea typeface="MS PGothic" panose="020B0600070205080204" pitchFamily="34" charset="-128"/>
            </a:endParaRPr>
          </a:p>
        </p:txBody>
      </p:sp>
      <p:sp>
        <p:nvSpPr>
          <p:cNvPr id="41987" name="Content Placeholder 2"/>
          <p:cNvSpPr>
            <a:spLocks noGrp="1"/>
          </p:cNvSpPr>
          <p:nvPr>
            <p:ph idx="1"/>
          </p:nvPr>
        </p:nvSpPr>
        <p:spPr>
          <a:xfrm>
            <a:off x="304800" y="1143000"/>
            <a:ext cx="8534400" cy="5257800"/>
          </a:xfrm>
        </p:spPr>
        <p:txBody>
          <a:bodyPr/>
          <a:lstStyle/>
          <a:p>
            <a:pPr marL="236538" lvl="1" indent="0">
              <a:spcBef>
                <a:spcPts val="600"/>
              </a:spcBef>
              <a:buClr>
                <a:schemeClr val="tx1"/>
              </a:buClr>
              <a:buSzPct val="100000"/>
              <a:buNone/>
            </a:pPr>
            <a:r>
              <a:rPr lang="en-GB" sz="2600" dirty="0" smtClean="0"/>
              <a:t>Example:</a:t>
            </a:r>
          </a:p>
          <a:p>
            <a:pPr marL="236538" indent="220663" algn="just" defTabSz="633413">
              <a:buNone/>
            </a:pPr>
            <a:r>
              <a:rPr lang="en-US" sz="1800" dirty="0" smtClean="0"/>
              <a:t>You want </a:t>
            </a:r>
            <a:r>
              <a:rPr lang="en-US" sz="1800" dirty="0"/>
              <a:t>to open a credit card </a:t>
            </a:r>
            <a:r>
              <a:rPr lang="en-US" sz="1800" dirty="0" smtClean="0"/>
              <a:t>account, </a:t>
            </a:r>
            <a:r>
              <a:rPr lang="en-US" sz="1800" dirty="0"/>
              <a:t>there are three </a:t>
            </a:r>
            <a:r>
              <a:rPr lang="en-US" sz="1800" dirty="0" smtClean="0"/>
              <a:t>conditions. First, if </a:t>
            </a:r>
            <a:r>
              <a:rPr lang="en-US" sz="1800" dirty="0"/>
              <a:t>you are a new customer </a:t>
            </a:r>
            <a:r>
              <a:rPr lang="en-US" sz="1800" dirty="0" smtClean="0"/>
              <a:t>then you </a:t>
            </a:r>
            <a:r>
              <a:rPr lang="en-US" sz="1800" dirty="0"/>
              <a:t>will get a 15% discount on all your purchases today, second if you are an existing customer and you hold a </a:t>
            </a:r>
            <a:r>
              <a:rPr lang="en-US" sz="1800" dirty="0" smtClean="0"/>
              <a:t>loyalty </a:t>
            </a:r>
            <a:r>
              <a:rPr lang="en-US" sz="1800" dirty="0"/>
              <a:t>card, you get a 10% discount and third if you have a coupon, you can get 20% off </a:t>
            </a:r>
            <a:r>
              <a:rPr lang="en-US" sz="1800" dirty="0" smtClean="0"/>
              <a:t>today (but it can’t be used with the ‘new customer’ discount). Discount </a:t>
            </a:r>
            <a:r>
              <a:rPr lang="en-US" sz="1800" dirty="0"/>
              <a:t>amounts are </a:t>
            </a:r>
            <a:r>
              <a:rPr lang="en-US" sz="1800" dirty="0" smtClean="0"/>
              <a:t>added, if applicable. Note: New customer can’t hold loyalty card.</a:t>
            </a:r>
          </a:p>
          <a:p>
            <a:pPr marL="0" indent="0" algn="just" defTabSz="633413">
              <a:buNone/>
            </a:pPr>
            <a:r>
              <a:rPr lang="en-US" sz="2400" b="1" dirty="0" smtClean="0"/>
              <a:t>=&gt; Decision table:</a:t>
            </a:r>
          </a:p>
        </p:txBody>
      </p:sp>
      <p:graphicFrame>
        <p:nvGraphicFramePr>
          <p:cNvPr id="4" name="Table 3"/>
          <p:cNvGraphicFramePr>
            <a:graphicFrameLocks noGrp="1"/>
          </p:cNvGraphicFramePr>
          <p:nvPr>
            <p:extLst>
              <p:ext uri="{D42A27DB-BD31-4B8C-83A1-F6EECF244321}">
                <p14:modId xmlns:p14="http://schemas.microsoft.com/office/powerpoint/2010/main" val="1057867908"/>
              </p:ext>
            </p:extLst>
          </p:nvPr>
        </p:nvGraphicFramePr>
        <p:xfrm>
          <a:off x="1981198" y="3733800"/>
          <a:ext cx="6629401" cy="2540421"/>
        </p:xfrm>
        <a:graphic>
          <a:graphicData uri="http://schemas.openxmlformats.org/drawingml/2006/table">
            <a:tbl>
              <a:tblPr/>
              <a:tblGrid>
                <a:gridCol w="1982257"/>
                <a:gridCol w="580893"/>
                <a:gridCol w="580893"/>
                <a:gridCol w="580893"/>
                <a:gridCol w="580893"/>
                <a:gridCol w="580893"/>
                <a:gridCol w="580893"/>
                <a:gridCol w="580893"/>
                <a:gridCol w="580893"/>
              </a:tblGrid>
              <a:tr h="292622">
                <a:tc>
                  <a:txBody>
                    <a:bodyPr/>
                    <a:lstStyle/>
                    <a:p>
                      <a:pPr algn="l" fontAlgn="b"/>
                      <a:r>
                        <a:rPr lang="en-US" sz="1800" b="1" i="0" u="none" strike="noStrike" dirty="0">
                          <a:solidFill>
                            <a:srgbClr val="000000"/>
                          </a:solidFill>
                          <a:effectLst/>
                          <a:latin typeface="Calibri"/>
                        </a:rPr>
                        <a:t>Conditions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Rule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Rule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Rule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Rule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Rule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Rule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Rule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dirty="0">
                          <a:solidFill>
                            <a:srgbClr val="000000"/>
                          </a:solidFill>
                          <a:effectLst/>
                          <a:latin typeface="Calibri"/>
                        </a:rPr>
                        <a:t>Rule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r>
              <a:tr h="279311">
                <a:tc>
                  <a:txBody>
                    <a:bodyPr/>
                    <a:lstStyle/>
                    <a:p>
                      <a:pPr algn="r" fontAlgn="b"/>
                      <a:r>
                        <a:rPr lang="en-US" sz="1400" b="0" i="0" u="none" strike="noStrike" dirty="0">
                          <a:solidFill>
                            <a:srgbClr val="000000"/>
                          </a:solidFill>
                          <a:effectLst/>
                          <a:latin typeface="Calibri"/>
                        </a:rPr>
                        <a:t>New customer (15%)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dirty="0">
                          <a:solidFill>
                            <a:srgbClr val="000000"/>
                          </a:solidFill>
                          <a:effectLst/>
                          <a:latin typeface="Calibri"/>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r>
              <a:tr h="279311">
                <a:tc>
                  <a:txBody>
                    <a:bodyPr/>
                    <a:lstStyle/>
                    <a:p>
                      <a:pPr algn="r" fontAlgn="b"/>
                      <a:r>
                        <a:rPr lang="en-US" sz="1400" b="0" i="0" u="none" strike="noStrike" dirty="0">
                          <a:solidFill>
                            <a:srgbClr val="000000"/>
                          </a:solidFill>
                          <a:effectLst/>
                          <a:latin typeface="Calibri"/>
                        </a:rPr>
                        <a:t>Loyalty card (10%)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dirty="0">
                          <a:solidFill>
                            <a:srgbClr val="000000"/>
                          </a:solidFill>
                          <a:effectLst/>
                          <a:latin typeface="Calibri"/>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279311">
                <a:tc>
                  <a:txBody>
                    <a:bodyPr/>
                    <a:lstStyle/>
                    <a:p>
                      <a:pPr algn="r" fontAlgn="b"/>
                      <a:r>
                        <a:rPr lang="en-US" sz="1400" b="0" i="0" u="none" strike="noStrike" dirty="0">
                          <a:solidFill>
                            <a:srgbClr val="000000"/>
                          </a:solidFill>
                          <a:effectLst/>
                          <a:latin typeface="Calibri"/>
                        </a:rPr>
                        <a:t>Coupon (20%)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dirty="0">
                          <a:solidFill>
                            <a:srgbClr val="000000"/>
                          </a:solidFill>
                          <a:effectLst/>
                          <a:latin typeface="Calibri"/>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r>
              <a:tr h="292622">
                <a:tc>
                  <a:txBody>
                    <a:bodyPr/>
                    <a:lstStyle/>
                    <a:p>
                      <a:pPr algn="l" fontAlgn="b"/>
                      <a:r>
                        <a:rPr lang="en-US" sz="1800" b="1" i="0" u="none" strike="noStrike" dirty="0">
                          <a:solidFill>
                            <a:srgbClr val="000000"/>
                          </a:solidFill>
                          <a:effectLst/>
                          <a:latin typeface="Calibri"/>
                        </a:rPr>
                        <a:t>Actions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311">
                <a:tc>
                  <a:txBody>
                    <a:bodyPr/>
                    <a:lstStyle/>
                    <a:p>
                      <a:pPr algn="r" fontAlgn="b"/>
                      <a:r>
                        <a:rPr lang="en-US" sz="1400" b="0" i="0" u="none" strike="noStrike">
                          <a:solidFill>
                            <a:srgbClr val="000000"/>
                          </a:solidFill>
                          <a:effectLst/>
                          <a:latin typeface="Calibri"/>
                        </a:rPr>
                        <a:t>Discount 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r>
              <a:tr h="279311">
                <a:tc>
                  <a:txBody>
                    <a:bodyPr/>
                    <a:lstStyle/>
                    <a:p>
                      <a:pPr algn="r" fontAlgn="b"/>
                      <a:r>
                        <a:rPr lang="en-US" sz="1400" b="0" i="0" u="none" strike="noStrike">
                          <a:solidFill>
                            <a:srgbClr val="000000"/>
                          </a:solidFill>
                          <a:effectLst/>
                          <a:latin typeface="Calibri"/>
                        </a:rPr>
                        <a:t>Discount 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279311">
                <a:tc>
                  <a:txBody>
                    <a:bodyPr/>
                    <a:lstStyle/>
                    <a:p>
                      <a:pPr algn="r" fontAlgn="b"/>
                      <a:r>
                        <a:rPr lang="en-US" sz="1400" b="0" i="0" u="none" strike="noStrike">
                          <a:solidFill>
                            <a:srgbClr val="000000"/>
                          </a:solidFill>
                          <a:effectLst/>
                          <a:latin typeface="Calibri"/>
                        </a:rPr>
                        <a:t>Discount 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r>
              <a:tr h="279311">
                <a:tc>
                  <a:txBody>
                    <a:bodyPr/>
                    <a:lstStyle/>
                    <a:p>
                      <a:pPr algn="ctr" fontAlgn="b"/>
                      <a:r>
                        <a:rPr lang="en-US" sz="1600" b="1" i="0" u="none" strike="noStrike" dirty="0">
                          <a:solidFill>
                            <a:srgbClr val="000000"/>
                          </a:solidFill>
                          <a:effectLst/>
                          <a:latin typeface="Calibri"/>
                        </a:rPr>
                        <a:t>Total Discount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a:solidFill>
                            <a:srgbClr val="000000"/>
                          </a:solidFill>
                          <a:effectLst/>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1400" b="1" i="0" u="none" strike="noStrike" dirty="0">
                          <a:solidFill>
                            <a:srgbClr val="000000"/>
                          </a:solidFill>
                          <a:effectLst/>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r>
            </a:tbl>
          </a:graphicData>
        </a:graphic>
      </p:graphicFrame>
    </p:spTree>
    <p:extLst>
      <p:ext uri="{BB962C8B-B14F-4D97-AF65-F5344CB8AC3E}">
        <p14:creationId xmlns:p14="http://schemas.microsoft.com/office/powerpoint/2010/main" val="177430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childTnLst>
                                </p:cTn>
                              </p:par>
                              <p:par>
                                <p:cTn id="7" presetID="16" presetClass="entr" presetSubtype="21"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barn(inVertical)">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dirty="0" smtClean="0"/>
              <a:t>State </a:t>
            </a:r>
            <a:r>
              <a:rPr lang="en-US" dirty="0" smtClean="0"/>
              <a:t>Transition</a:t>
            </a:r>
          </a:p>
        </p:txBody>
      </p:sp>
      <p:sp>
        <p:nvSpPr>
          <p:cNvPr id="48131" name="Content Placeholder 2"/>
          <p:cNvSpPr>
            <a:spLocks noGrp="1"/>
          </p:cNvSpPr>
          <p:nvPr>
            <p:ph idx="1"/>
          </p:nvPr>
        </p:nvSpPr>
        <p:spPr/>
        <p:txBody>
          <a:bodyPr/>
          <a:lstStyle/>
          <a:p>
            <a:pPr marL="800100" lvl="1" indent="-342900">
              <a:spcBef>
                <a:spcPts val="600"/>
              </a:spcBef>
              <a:buClr>
                <a:schemeClr val="tx1"/>
              </a:buClr>
              <a:buSzPct val="100000"/>
              <a:buFont typeface="Wingdings" pitchFamily="2" charset="2"/>
              <a:buChar char="Ø"/>
            </a:pPr>
            <a:r>
              <a:rPr lang="en-US" dirty="0" smtClean="0"/>
              <a:t>Allows </a:t>
            </a:r>
            <a:r>
              <a:rPr lang="en-GB" dirty="0" smtClean="0"/>
              <a:t>the tester to view the software in terms of its states, transitions between states, the inputs or events that trigger state changes (transitions) and the actions which may result from those transitions.</a:t>
            </a:r>
          </a:p>
          <a:p>
            <a:pPr marL="800100" lvl="1" indent="-342900">
              <a:spcBef>
                <a:spcPts val="600"/>
              </a:spcBef>
              <a:buClr>
                <a:schemeClr val="tx1"/>
              </a:buClr>
              <a:buSzPct val="100000"/>
              <a:buFont typeface="Wingdings" pitchFamily="2" charset="2"/>
              <a:buChar char="Ø"/>
            </a:pPr>
            <a:r>
              <a:rPr lang="en-US" dirty="0" smtClean="0"/>
              <a:t>A </a:t>
            </a:r>
            <a:r>
              <a:rPr lang="en-US" b="1" i="1" dirty="0" smtClean="0"/>
              <a:t>state table </a:t>
            </a:r>
            <a:r>
              <a:rPr lang="en-GB" dirty="0" smtClean="0"/>
              <a:t>shows the relationship between the states and inputs, and can highlight possible transitions that are </a:t>
            </a:r>
            <a:r>
              <a:rPr lang="en-US" b="1" i="1" dirty="0" smtClean="0">
                <a:solidFill>
                  <a:schemeClr val="accent2"/>
                </a:solidFill>
              </a:rPr>
              <a:t>valid</a:t>
            </a:r>
            <a:r>
              <a:rPr lang="en-US" dirty="0" smtClean="0"/>
              <a:t>.</a:t>
            </a:r>
          </a:p>
          <a:p>
            <a:pPr marL="800100" lvl="1" indent="-342900">
              <a:spcBef>
                <a:spcPts val="600"/>
              </a:spcBef>
              <a:buClr>
                <a:schemeClr val="tx1"/>
              </a:buClr>
              <a:buSzPct val="100000"/>
              <a:buFont typeface="Wingdings" pitchFamily="2" charset="2"/>
              <a:buChar char="Ø"/>
            </a:pPr>
            <a:r>
              <a:rPr lang="en-US" dirty="0" smtClean="0"/>
              <a:t>A </a:t>
            </a:r>
            <a:r>
              <a:rPr lang="en-US" b="1" i="1" dirty="0" smtClean="0"/>
              <a:t>state diagram </a:t>
            </a:r>
            <a:r>
              <a:rPr lang="en-US" dirty="0" smtClean="0"/>
              <a:t>also can be used to  show a finite state system.</a:t>
            </a:r>
          </a:p>
          <a:p>
            <a:pPr eaLnBrk="1" hangingPunct="1">
              <a:lnSpc>
                <a:spcPct val="80000"/>
              </a:lnSpc>
              <a:buNone/>
            </a:pPr>
            <a:endParaRPr lang="en-US" sz="2800" dirty="0" smtClean="0">
              <a:sym typeface="Wingdings" panose="05000000000000000000" pitchFamily="2" charset="2"/>
            </a:endParaRPr>
          </a:p>
        </p:txBody>
      </p:sp>
    </p:spTree>
    <p:extLst>
      <p:ext uri="{BB962C8B-B14F-4D97-AF65-F5344CB8AC3E}">
        <p14:creationId xmlns:p14="http://schemas.microsoft.com/office/powerpoint/2010/main" val="3386682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ChangeArrowheads="1"/>
          </p:cNvSpPr>
          <p:nvPr/>
        </p:nvSpPr>
        <p:spPr bwMode="auto">
          <a:xfrm>
            <a:off x="457200" y="1371600"/>
            <a:ext cx="8458200" cy="4419600"/>
          </a:xfrm>
          <a:prstGeom prst="rect">
            <a:avLst/>
          </a:prstGeom>
          <a:noFill/>
          <a:ln w="9525">
            <a:noFill/>
            <a:miter lim="800000"/>
            <a:headEnd/>
            <a:tailEnd/>
          </a:ln>
        </p:spPr>
        <p:txBody>
          <a:bodyPr lIns="92075" tIns="46038" rIns="92075" bIns="46038"/>
          <a:lstStyle>
            <a:lvl1pPr marL="469900" indent="-469900">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nSpc>
                <a:spcPct val="150000"/>
              </a:lnSpc>
              <a:buClr>
                <a:schemeClr val="tx1"/>
              </a:buClr>
              <a:buSzPct val="100000"/>
              <a:buFont typeface="Wingdings" panose="05000000000000000000" pitchFamily="2" charset="2"/>
              <a:buChar char="Ø"/>
            </a:pPr>
            <a:r>
              <a:rPr lang="en-US" altLang="ja-JP" sz="2800" b="1" dirty="0">
                <a:latin typeface="Arial" panose="020B0604020202020204" pitchFamily="34" charset="0"/>
                <a:ea typeface="MS PGothic" panose="020B0600070205080204" pitchFamily="34" charset="-128"/>
              </a:rPr>
              <a:t>Duration: </a:t>
            </a:r>
            <a:r>
              <a:rPr lang="en-US" altLang="ja-JP" sz="2800" i="1" dirty="0">
                <a:latin typeface="Arial" panose="020B0604020202020204" pitchFamily="34" charset="0"/>
                <a:ea typeface="MS PGothic" panose="020B0600070205080204" pitchFamily="34" charset="-128"/>
              </a:rPr>
              <a:t>2.5 Hours</a:t>
            </a:r>
          </a:p>
          <a:p>
            <a:pPr>
              <a:lnSpc>
                <a:spcPct val="150000"/>
              </a:lnSpc>
              <a:buClr>
                <a:schemeClr val="tx1"/>
              </a:buClr>
              <a:buSzPct val="100000"/>
              <a:buFont typeface="Wingdings" panose="05000000000000000000" pitchFamily="2" charset="2"/>
              <a:buChar char="Ø"/>
            </a:pPr>
            <a:r>
              <a:rPr lang="en-US" altLang="ja-JP" sz="2800" b="1" dirty="0">
                <a:latin typeface="Arial" panose="020B0604020202020204" pitchFamily="34" charset="0"/>
                <a:ea typeface="MS PGothic" panose="020B0600070205080204" pitchFamily="34" charset="-128"/>
              </a:rPr>
              <a:t>Purpose: </a:t>
            </a:r>
            <a:r>
              <a:rPr lang="en-US" altLang="ja-JP" sz="2800" i="1" dirty="0">
                <a:latin typeface="Arial" panose="020B0604020202020204" pitchFamily="34" charset="0"/>
                <a:ea typeface="MS PGothic" panose="020B0600070205080204" pitchFamily="34" charset="-128"/>
              </a:rPr>
              <a:t>How to design test cases from given software models using the following test design techniques</a:t>
            </a:r>
          </a:p>
          <a:p>
            <a:pPr>
              <a:lnSpc>
                <a:spcPct val="150000"/>
              </a:lnSpc>
              <a:buClr>
                <a:schemeClr val="tx1"/>
              </a:buClr>
              <a:buSzPct val="100000"/>
              <a:buFont typeface="Wingdings" panose="05000000000000000000" pitchFamily="2" charset="2"/>
              <a:buChar char="Ø"/>
            </a:pPr>
            <a:r>
              <a:rPr lang="en-US" altLang="ja-JP" sz="2800" b="1" dirty="0">
                <a:latin typeface="Arial" panose="020B0604020202020204" pitchFamily="34" charset="0"/>
                <a:ea typeface="MS PGothic" panose="020B0600070205080204" pitchFamily="34" charset="-128"/>
              </a:rPr>
              <a:t>Audience: </a:t>
            </a:r>
            <a:r>
              <a:rPr lang="en-US" altLang="ja-JP" sz="2800" i="1" dirty="0">
                <a:latin typeface="Arial" panose="020B0604020202020204" pitchFamily="34" charset="0"/>
                <a:ea typeface="MS PGothic" panose="020B0600070205080204" pitchFamily="34" charset="-128"/>
              </a:rPr>
              <a:t>Testers</a:t>
            </a:r>
          </a:p>
          <a:p>
            <a:pPr>
              <a:spcBef>
                <a:spcPct val="20000"/>
              </a:spcBef>
              <a:buClr>
                <a:schemeClr val="tx1"/>
              </a:buClr>
              <a:buSzPct val="62000"/>
              <a:buFont typeface="Monotype Sorts"/>
              <a:buChar char="Ä"/>
            </a:pPr>
            <a:endParaRPr kumimoji="0" lang="en-US" i="1" dirty="0">
              <a:latin typeface="Arial" panose="020B0604020202020204" pitchFamily="34" charset="0"/>
              <a:ea typeface="MS PGothic" panose="020B0600070205080204" pitchFamily="34" charset="-128"/>
            </a:endParaRPr>
          </a:p>
        </p:txBody>
      </p:sp>
      <p:sp>
        <p:nvSpPr>
          <p:cNvPr id="27651" name="Rectangle 9"/>
          <p:cNvSpPr>
            <a:spLocks noChangeArrowheads="1"/>
          </p:cNvSpPr>
          <p:nvPr/>
        </p:nvSpPr>
        <p:spPr bwMode="auto">
          <a:xfrm>
            <a:off x="838200" y="1524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r>
              <a:rPr lang="en-US" altLang="ja-JP" sz="2700" b="1" dirty="0" smtClean="0">
                <a:solidFill>
                  <a:schemeClr val="tx2"/>
                </a:solidFill>
                <a:latin typeface="+mj-lt"/>
                <a:ea typeface="MS PGothic" panose="020B0600070205080204" pitchFamily="34" charset="-128"/>
                <a:cs typeface="+mj-cs"/>
              </a:rPr>
              <a:t>Objective</a:t>
            </a:r>
            <a:endParaRPr lang="en-US" altLang="ja-JP" sz="2700" b="1" dirty="0">
              <a:solidFill>
                <a:schemeClr val="tx2"/>
              </a:solidFill>
              <a:latin typeface="+mj-lt"/>
              <a:ea typeface="MS PGothic" panose="020B0600070205080204" pitchFamily="34" charset="-128"/>
              <a:cs typeface="+mj-cs"/>
            </a:endParaRPr>
          </a:p>
        </p:txBody>
      </p:sp>
    </p:spTree>
    <p:extLst>
      <p:ext uri="{BB962C8B-B14F-4D97-AF65-F5344CB8AC3E}">
        <p14:creationId xmlns:p14="http://schemas.microsoft.com/office/powerpoint/2010/main" val="2415281886"/>
      </p:ext>
    </p:extLst>
  </p:cSld>
  <p:clrMapOvr>
    <a:masterClrMapping/>
  </p:clrMapOvr>
  <p:transition>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533400" y="228600"/>
            <a:ext cx="8229600" cy="838200"/>
          </a:xfrm>
        </p:spPr>
        <p:txBody>
          <a:bodyPr/>
          <a:lstStyle/>
          <a:p>
            <a:pPr eaLnBrk="1" hangingPunct="1"/>
            <a:r>
              <a:rPr lang="en-US" dirty="0" smtClean="0"/>
              <a:t>State </a:t>
            </a:r>
            <a:r>
              <a:rPr lang="en-US" dirty="0" smtClean="0"/>
              <a:t>Transition</a:t>
            </a:r>
            <a:br>
              <a:rPr lang="en-US" dirty="0" smtClean="0"/>
            </a:br>
            <a:r>
              <a:rPr lang="en-US" dirty="0" smtClean="0"/>
              <a:t>Example</a:t>
            </a:r>
          </a:p>
        </p:txBody>
      </p:sp>
      <p:sp>
        <p:nvSpPr>
          <p:cNvPr id="6" name="Rectangle 1028"/>
          <p:cNvSpPr>
            <a:spLocks noGrp="1" noChangeArrowheads="1"/>
          </p:cNvSpPr>
          <p:nvPr>
            <p:ph idx="1"/>
          </p:nvPr>
        </p:nvSpPr>
        <p:spPr bwMode="auto">
          <a:xfrm>
            <a:off x="457200" y="1447800"/>
            <a:ext cx="8229600" cy="4876800"/>
          </a:xfrm>
          <a:prstGeom prst="rect">
            <a:avLst/>
          </a:prstGeom>
          <a:noFill/>
          <a:ln w="9525">
            <a:noFill/>
            <a:miter lim="800000"/>
            <a:headEnd/>
            <a:tailEnd/>
          </a:ln>
        </p:spPr>
        <p:txBody>
          <a:bodyPr lIns="87269" tIns="43635" rIns="87269" bIns="43635"/>
          <a:lstStyle/>
          <a:p>
            <a:pPr marL="800100" lvl="1" indent="-342900" eaLnBrk="0" hangingPunct="0">
              <a:spcBef>
                <a:spcPts val="600"/>
              </a:spcBef>
              <a:buClr>
                <a:schemeClr val="tx1"/>
              </a:buClr>
              <a:buSzPct val="100000"/>
              <a:buFont typeface="Wingdings" pitchFamily="2" charset="2"/>
              <a:buChar char="Ø"/>
            </a:pPr>
            <a:r>
              <a:rPr lang="en-US" sz="2400" b="1" dirty="0" smtClean="0">
                <a:solidFill>
                  <a:schemeClr val="tx1"/>
                </a:solidFill>
              </a:rPr>
              <a:t>Example 1:</a:t>
            </a:r>
            <a:r>
              <a:rPr lang="en-US" sz="2400" dirty="0" smtClean="0">
                <a:solidFill>
                  <a:schemeClr val="tx1"/>
                </a:solidFill>
              </a:rPr>
              <a:t> </a:t>
            </a:r>
            <a:r>
              <a:rPr lang="en-US" sz="2400" dirty="0">
                <a:solidFill>
                  <a:schemeClr val="tx1"/>
                </a:solidFill>
              </a:rPr>
              <a:t>bank ATM</a:t>
            </a:r>
          </a:p>
          <a:p>
            <a:pPr marL="800100" lvl="1" indent="-342900" eaLnBrk="0" hangingPunct="0">
              <a:spcBef>
                <a:spcPts val="600"/>
              </a:spcBef>
              <a:buClr>
                <a:schemeClr val="tx1"/>
              </a:buClr>
              <a:buSzPct val="62000"/>
              <a:buNone/>
            </a:pPr>
            <a:r>
              <a:rPr lang="en-US" sz="2400" dirty="0" smtClean="0">
                <a:solidFill>
                  <a:schemeClr val="tx1"/>
                </a:solidFill>
              </a:rPr>
              <a:t>	State </a:t>
            </a:r>
            <a:r>
              <a:rPr lang="en-US" sz="2400" dirty="0">
                <a:solidFill>
                  <a:schemeClr val="tx1"/>
                </a:solidFill>
              </a:rPr>
              <a:t>diagram:</a:t>
            </a:r>
            <a:endParaRPr lang="en-GB" sz="2400" dirty="0">
              <a:solidFill>
                <a:schemeClr val="tx1"/>
              </a:solidFill>
            </a:endParaRPr>
          </a:p>
          <a:p>
            <a:pPr marL="800100" lvl="1" indent="-342900" eaLnBrk="0" hangingPunct="0">
              <a:spcBef>
                <a:spcPts val="600"/>
              </a:spcBef>
              <a:buClr>
                <a:schemeClr val="tx1"/>
              </a:buClr>
              <a:buSzPct val="62000"/>
              <a:buFont typeface="Monotype Sorts" pitchFamily="2" charset="2"/>
              <a:buChar char="o"/>
            </a:pPr>
            <a:endParaRPr lang="en-GB" dirty="0">
              <a:solidFill>
                <a:schemeClr val="tx1"/>
              </a:solidFill>
            </a:endParaRPr>
          </a:p>
        </p:txBody>
      </p:sp>
      <p:pic>
        <p:nvPicPr>
          <p:cNvPr id="7" name="Picture 2"/>
          <p:cNvPicPr>
            <a:picLocks noChangeAspect="1" noChangeArrowheads="1"/>
          </p:cNvPicPr>
          <p:nvPr/>
        </p:nvPicPr>
        <p:blipFill>
          <a:blip r:embed="rId3" cstate="print"/>
          <a:srcRect/>
          <a:stretch>
            <a:fillRect/>
          </a:stretch>
        </p:blipFill>
        <p:spPr bwMode="auto">
          <a:xfrm>
            <a:off x="838200" y="2590800"/>
            <a:ext cx="7608888" cy="3552825"/>
          </a:xfrm>
          <a:prstGeom prst="rect">
            <a:avLst/>
          </a:prstGeom>
          <a:noFill/>
          <a:ln w="9525" algn="ctr">
            <a:noFill/>
            <a:miter lim="800000"/>
            <a:headEnd/>
            <a:tailEnd/>
          </a:ln>
        </p:spPr>
      </p:pic>
    </p:spTree>
    <p:extLst>
      <p:ext uri="{BB962C8B-B14F-4D97-AF65-F5344CB8AC3E}">
        <p14:creationId xmlns:p14="http://schemas.microsoft.com/office/powerpoint/2010/main" val="541327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p:cNvSpPr>
          <p:nvPr>
            <p:ph type="title"/>
          </p:nvPr>
        </p:nvSpPr>
        <p:spPr>
          <a:xfrm>
            <a:off x="533400" y="228600"/>
            <a:ext cx="8229600" cy="838200"/>
          </a:xfrm>
        </p:spPr>
        <p:txBody>
          <a:bodyPr/>
          <a:lstStyle/>
          <a:p>
            <a:pPr eaLnBrk="1" hangingPunct="1"/>
            <a:r>
              <a:rPr lang="en-US" dirty="0" smtClean="0"/>
              <a:t>State </a:t>
            </a:r>
            <a:r>
              <a:rPr lang="en-US" dirty="0" smtClean="0"/>
              <a:t>Transition</a:t>
            </a:r>
            <a:br>
              <a:rPr lang="en-US" dirty="0" smtClean="0"/>
            </a:br>
            <a:r>
              <a:rPr lang="en-US" dirty="0" smtClean="0"/>
              <a:t>Example</a:t>
            </a:r>
          </a:p>
        </p:txBody>
      </p:sp>
      <p:sp>
        <p:nvSpPr>
          <p:cNvPr id="7" name="Rectangle 1028"/>
          <p:cNvSpPr>
            <a:spLocks noChangeArrowheads="1"/>
          </p:cNvSpPr>
          <p:nvPr/>
        </p:nvSpPr>
        <p:spPr bwMode="auto">
          <a:xfrm>
            <a:off x="304800" y="1295400"/>
            <a:ext cx="8458200" cy="5105400"/>
          </a:xfrm>
          <a:prstGeom prst="rect">
            <a:avLst/>
          </a:prstGeom>
          <a:noFill/>
          <a:ln w="9525">
            <a:noFill/>
            <a:miter lim="800000"/>
            <a:headEnd/>
            <a:tailEnd/>
          </a:ln>
        </p:spPr>
        <p:txBody>
          <a:bodyPr lIns="87269" tIns="43635" rIns="87269" bIns="43635"/>
          <a:lstStyle/>
          <a:p>
            <a:pPr marL="800100" lvl="1" indent="-342900" eaLnBrk="0" hangingPunct="0">
              <a:spcBef>
                <a:spcPts val="600"/>
              </a:spcBef>
              <a:buClr>
                <a:schemeClr val="tx1"/>
              </a:buClr>
              <a:buSzPct val="62000"/>
            </a:pPr>
            <a:r>
              <a:rPr lang="en-US" b="1" dirty="0" smtClean="0">
                <a:solidFill>
                  <a:schemeClr val="tx1"/>
                </a:solidFill>
                <a:latin typeface="+mj-lt"/>
              </a:rPr>
              <a:t>Example 1:</a:t>
            </a:r>
            <a:r>
              <a:rPr lang="en-US" dirty="0" smtClean="0">
                <a:solidFill>
                  <a:schemeClr val="tx1"/>
                </a:solidFill>
                <a:latin typeface="+mj-lt"/>
              </a:rPr>
              <a:t> </a:t>
            </a:r>
            <a:r>
              <a:rPr lang="en-US" dirty="0">
                <a:solidFill>
                  <a:schemeClr val="tx1"/>
                </a:solidFill>
                <a:latin typeface="+mj-lt"/>
              </a:rPr>
              <a:t>bank ATM</a:t>
            </a:r>
          </a:p>
          <a:p>
            <a:pPr marL="800100" lvl="1" indent="-342900" eaLnBrk="0" hangingPunct="0">
              <a:spcBef>
                <a:spcPts val="600"/>
              </a:spcBef>
              <a:buClr>
                <a:schemeClr val="tx1"/>
              </a:buClr>
              <a:buSzPct val="62000"/>
              <a:buFont typeface="Monotype Sorts" pitchFamily="2" charset="2"/>
              <a:buChar char="o"/>
            </a:pPr>
            <a:r>
              <a:rPr lang="en-US" dirty="0">
                <a:solidFill>
                  <a:schemeClr val="tx1"/>
                </a:solidFill>
                <a:latin typeface="+mj-lt"/>
              </a:rPr>
              <a:t>State table</a:t>
            </a:r>
            <a:r>
              <a:rPr lang="en-US" dirty="0" smtClean="0">
                <a:solidFill>
                  <a:schemeClr val="tx1"/>
                </a:solidFill>
                <a:latin typeface="+mj-lt"/>
              </a:rPr>
              <a:t>:</a:t>
            </a:r>
            <a:endParaRPr lang="en-GB" dirty="0">
              <a:solidFill>
                <a:schemeClr val="tx1"/>
              </a:solidFill>
              <a:latin typeface="+mj-lt"/>
            </a:endParaRPr>
          </a:p>
        </p:txBody>
      </p:sp>
      <p:pic>
        <p:nvPicPr>
          <p:cNvPr id="6" name="Picture 2"/>
          <p:cNvPicPr>
            <a:picLocks noChangeAspect="1" noChangeArrowheads="1"/>
          </p:cNvPicPr>
          <p:nvPr/>
        </p:nvPicPr>
        <p:blipFill>
          <a:blip r:embed="rId2" cstate="print"/>
          <a:srcRect/>
          <a:stretch>
            <a:fillRect/>
          </a:stretch>
        </p:blipFill>
        <p:spPr bwMode="auto">
          <a:xfrm>
            <a:off x="508000" y="2209800"/>
            <a:ext cx="8331200" cy="3733800"/>
          </a:xfrm>
          <a:prstGeom prst="rect">
            <a:avLst/>
          </a:prstGeom>
          <a:noFill/>
          <a:ln w="9525" algn="ctr">
            <a:noFill/>
            <a:miter lim="800000"/>
            <a:headEnd/>
            <a:tailEnd/>
          </a:ln>
        </p:spPr>
      </p:pic>
    </p:spTree>
    <p:extLst>
      <p:ext uri="{BB962C8B-B14F-4D97-AF65-F5344CB8AC3E}">
        <p14:creationId xmlns:p14="http://schemas.microsoft.com/office/powerpoint/2010/main" val="974505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p:cNvSpPr>
          <p:nvPr>
            <p:ph type="title"/>
          </p:nvPr>
        </p:nvSpPr>
        <p:spPr>
          <a:xfrm>
            <a:off x="533400" y="228600"/>
            <a:ext cx="8229600" cy="838200"/>
          </a:xfrm>
        </p:spPr>
        <p:txBody>
          <a:bodyPr/>
          <a:lstStyle/>
          <a:p>
            <a:pPr eaLnBrk="1" hangingPunct="1"/>
            <a:r>
              <a:rPr lang="en-US" dirty="0" smtClean="0"/>
              <a:t>State </a:t>
            </a:r>
            <a:r>
              <a:rPr lang="en-US" dirty="0" smtClean="0"/>
              <a:t>Transition</a:t>
            </a:r>
            <a:br>
              <a:rPr lang="en-US" dirty="0" smtClean="0"/>
            </a:br>
            <a:r>
              <a:rPr lang="en-US" dirty="0" smtClean="0"/>
              <a:t>Example</a:t>
            </a:r>
          </a:p>
        </p:txBody>
      </p:sp>
      <p:sp>
        <p:nvSpPr>
          <p:cNvPr id="3" name="Content Placeholder 2"/>
          <p:cNvSpPr>
            <a:spLocks noGrp="1"/>
          </p:cNvSpPr>
          <p:nvPr>
            <p:ph idx="1"/>
          </p:nvPr>
        </p:nvSpPr>
        <p:spPr>
          <a:xfrm>
            <a:off x="457200" y="1600200"/>
            <a:ext cx="8229600" cy="4724400"/>
          </a:xfrm>
        </p:spPr>
        <p:txBody>
          <a:bodyPr/>
          <a:lstStyle/>
          <a:p>
            <a:pPr>
              <a:spcBef>
                <a:spcPts val="600"/>
              </a:spcBef>
              <a:buClr>
                <a:schemeClr val="tx1"/>
              </a:buClr>
              <a:buSzPct val="100000"/>
              <a:buFont typeface="Wingdings" pitchFamily="2" charset="2"/>
              <a:buChar char="Ø"/>
            </a:pPr>
            <a:r>
              <a:rPr lang="en-US" sz="2800" b="1" dirty="0" smtClean="0"/>
              <a:t>Example 2: </a:t>
            </a:r>
            <a:r>
              <a:rPr lang="en-US" sz="2800" dirty="0" smtClean="0"/>
              <a:t>Which test suite will check for an invalid transition using the diagram below?</a:t>
            </a:r>
            <a:endParaRPr lang="en-US" sz="2000" dirty="0" smtClean="0"/>
          </a:p>
          <a:p>
            <a:pPr marL="800100" lvl="1" indent="-342900">
              <a:spcBef>
                <a:spcPts val="600"/>
              </a:spcBef>
              <a:buClr>
                <a:schemeClr val="tx1"/>
              </a:buClr>
              <a:buSzPct val="62000"/>
              <a:buFont typeface="Monotype Sorts" pitchFamily="2" charset="2"/>
              <a:buChar char="o"/>
            </a:pPr>
            <a:endParaRPr lang="en-US" b="1" dirty="0" smtClean="0"/>
          </a:p>
          <a:p>
            <a:pPr marL="800100" lvl="1" indent="-342900">
              <a:spcBef>
                <a:spcPts val="600"/>
              </a:spcBef>
              <a:buClr>
                <a:schemeClr val="tx1"/>
              </a:buClr>
              <a:buSzPct val="62000"/>
              <a:buFont typeface="Monotype Sorts" pitchFamily="2" charset="2"/>
              <a:buChar char="o"/>
            </a:pPr>
            <a:endParaRPr lang="en-US" b="1" dirty="0" smtClean="0"/>
          </a:p>
          <a:p>
            <a:pPr marL="800100" lvl="1" indent="-342900">
              <a:spcBef>
                <a:spcPts val="600"/>
              </a:spcBef>
              <a:buClr>
                <a:schemeClr val="tx1"/>
              </a:buClr>
              <a:buSzPct val="62000"/>
              <a:buFont typeface="Monotype Sorts" pitchFamily="2" charset="2"/>
              <a:buChar char="o"/>
            </a:pPr>
            <a:endParaRPr lang="en-US" b="1" dirty="0" smtClean="0"/>
          </a:p>
          <a:p>
            <a:pPr marL="800100" lvl="1" indent="-342900">
              <a:spcBef>
                <a:spcPts val="600"/>
              </a:spcBef>
              <a:buClr>
                <a:schemeClr val="tx1"/>
              </a:buClr>
              <a:buSzPct val="62000"/>
              <a:buFont typeface="Monotype Sorts" pitchFamily="2" charset="2"/>
              <a:buChar char="o"/>
            </a:pPr>
            <a:endParaRPr lang="en-US" b="1" dirty="0" smtClean="0"/>
          </a:p>
          <a:p>
            <a:pPr marL="800100" lvl="1" indent="-342900">
              <a:spcBef>
                <a:spcPts val="600"/>
              </a:spcBef>
              <a:buClr>
                <a:schemeClr val="tx1"/>
              </a:buClr>
              <a:buSzPct val="62000"/>
              <a:buFont typeface="Monotype Sorts" pitchFamily="2" charset="2"/>
              <a:buChar char="o"/>
            </a:pPr>
            <a:endParaRPr lang="en-US" b="1" dirty="0" smtClean="0"/>
          </a:p>
          <a:p>
            <a:pPr marL="800100" lvl="1" indent="-342900">
              <a:spcBef>
                <a:spcPts val="600"/>
              </a:spcBef>
              <a:buClr>
                <a:schemeClr val="tx1"/>
              </a:buClr>
              <a:buSzPct val="62000"/>
              <a:buNone/>
            </a:pPr>
            <a:r>
              <a:rPr lang="en-US" b="1" dirty="0" smtClean="0"/>
              <a:t>A. </a:t>
            </a:r>
            <a:r>
              <a:rPr lang="en-US" dirty="0" smtClean="0"/>
              <a:t>S0-S1-S2-S3-S1-S4</a:t>
            </a:r>
          </a:p>
          <a:p>
            <a:pPr marL="800100" lvl="1" indent="-342900">
              <a:spcBef>
                <a:spcPts val="600"/>
              </a:spcBef>
              <a:buClr>
                <a:schemeClr val="tx1"/>
              </a:buClr>
              <a:buSzPct val="62000"/>
              <a:buNone/>
            </a:pPr>
            <a:r>
              <a:rPr lang="en-US" b="1" dirty="0" smtClean="0"/>
              <a:t>B. </a:t>
            </a:r>
            <a:r>
              <a:rPr lang="en-US" dirty="0" smtClean="0"/>
              <a:t>S0-S1-S4-S1-S2-S3</a:t>
            </a:r>
          </a:p>
          <a:p>
            <a:pPr marL="800100" lvl="1" indent="-342900">
              <a:spcBef>
                <a:spcPts val="600"/>
              </a:spcBef>
              <a:buClr>
                <a:schemeClr val="tx1"/>
              </a:buClr>
              <a:buSzPct val="62000"/>
              <a:buNone/>
            </a:pPr>
            <a:r>
              <a:rPr lang="en-US" b="1" dirty="0" smtClean="0"/>
              <a:t>C. </a:t>
            </a:r>
            <a:r>
              <a:rPr lang="en-US" dirty="0" smtClean="0"/>
              <a:t>S0-S1-S3-S1-S2-S1</a:t>
            </a:r>
          </a:p>
          <a:p>
            <a:pPr marL="800100" lvl="1" indent="-342900">
              <a:spcBef>
                <a:spcPts val="600"/>
              </a:spcBef>
              <a:buClr>
                <a:schemeClr val="tx1"/>
              </a:buClr>
              <a:buSzPct val="62000"/>
              <a:buNone/>
            </a:pPr>
            <a:r>
              <a:rPr lang="en-US" b="1" dirty="0" smtClean="0"/>
              <a:t>D. </a:t>
            </a:r>
            <a:r>
              <a:rPr lang="en-US" dirty="0" smtClean="0"/>
              <a:t>S0-S1-S2-S3-S1-S2</a:t>
            </a:r>
            <a:endParaRPr lang="en-GB" sz="1000" dirty="0" smtClean="0"/>
          </a:p>
          <a:p>
            <a:endParaRPr lang="en-US" dirty="0"/>
          </a:p>
        </p:txBody>
      </p:sp>
      <p:pic>
        <p:nvPicPr>
          <p:cNvPr id="9" name="Picture 6"/>
          <p:cNvPicPr>
            <a:picLocks noChangeAspect="1" noChangeArrowheads="1"/>
          </p:cNvPicPr>
          <p:nvPr/>
        </p:nvPicPr>
        <p:blipFill>
          <a:blip r:embed="rId2" cstate="print"/>
          <a:srcRect/>
          <a:stretch>
            <a:fillRect/>
          </a:stretch>
        </p:blipFill>
        <p:spPr bwMode="auto">
          <a:xfrm>
            <a:off x="3810000" y="2514600"/>
            <a:ext cx="5181600" cy="3194137"/>
          </a:xfrm>
          <a:prstGeom prst="rect">
            <a:avLst/>
          </a:prstGeom>
          <a:noFill/>
          <a:ln w="9525" algn="ctr">
            <a:noFill/>
            <a:miter lim="800000"/>
            <a:headEnd/>
            <a:tailEnd/>
          </a:ln>
        </p:spPr>
      </p:pic>
    </p:spTree>
    <p:extLst>
      <p:ext uri="{BB962C8B-B14F-4D97-AF65-F5344CB8AC3E}">
        <p14:creationId xmlns:p14="http://schemas.microsoft.com/office/powerpoint/2010/main" val="977026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p:cNvSpPr>
          <p:nvPr>
            <p:ph type="title"/>
          </p:nvPr>
        </p:nvSpPr>
        <p:spPr>
          <a:xfrm>
            <a:off x="533400" y="228600"/>
            <a:ext cx="8229600" cy="838200"/>
          </a:xfrm>
        </p:spPr>
        <p:txBody>
          <a:bodyPr/>
          <a:lstStyle/>
          <a:p>
            <a:pPr eaLnBrk="1" hangingPunct="1"/>
            <a:r>
              <a:rPr lang="en-GB" sz="2800" dirty="0" smtClean="0">
                <a:solidFill>
                  <a:schemeClr val="tx1"/>
                </a:solidFill>
              </a:rPr>
              <a:t>Use case</a:t>
            </a:r>
            <a:endParaRPr lang="en-US" dirty="0" smtClean="0"/>
          </a:p>
        </p:txBody>
      </p:sp>
      <p:sp>
        <p:nvSpPr>
          <p:cNvPr id="3" name="Content Placeholder 2"/>
          <p:cNvSpPr>
            <a:spLocks noGrp="1"/>
          </p:cNvSpPr>
          <p:nvPr>
            <p:ph idx="1"/>
          </p:nvPr>
        </p:nvSpPr>
        <p:spPr>
          <a:xfrm>
            <a:off x="457200" y="1371600"/>
            <a:ext cx="8229600" cy="4754563"/>
          </a:xfrm>
        </p:spPr>
        <p:txBody>
          <a:bodyPr/>
          <a:lstStyle/>
          <a:p>
            <a:pPr marL="800100" lvl="1" indent="-342900">
              <a:spcBef>
                <a:spcPts val="600"/>
              </a:spcBef>
              <a:spcAft>
                <a:spcPts val="600"/>
              </a:spcAft>
              <a:buClr>
                <a:schemeClr val="tx1"/>
              </a:buClr>
              <a:buSzPct val="100000"/>
              <a:buFont typeface="Wingdings" pitchFamily="2" charset="2"/>
              <a:buChar char="Ø"/>
            </a:pPr>
            <a:r>
              <a:rPr lang="en-GB" dirty="0" smtClean="0"/>
              <a:t>A use case describes interactions between actors, including users and the system, which produce a result of value to a system user.</a:t>
            </a:r>
          </a:p>
          <a:p>
            <a:pPr marL="800100" lvl="1" indent="-342900">
              <a:spcBef>
                <a:spcPts val="600"/>
              </a:spcBef>
              <a:spcAft>
                <a:spcPts val="600"/>
              </a:spcAft>
              <a:buClr>
                <a:schemeClr val="tx1"/>
              </a:buClr>
              <a:buSzPct val="100000"/>
              <a:buFont typeface="Wingdings" pitchFamily="2" charset="2"/>
              <a:buChar char="Ø"/>
            </a:pPr>
            <a:r>
              <a:rPr lang="en-GB" dirty="0" smtClean="0"/>
              <a:t>Each use case has preconditions, terminates with post-conditions</a:t>
            </a:r>
          </a:p>
          <a:p>
            <a:pPr marL="800100" lvl="1" indent="-342900">
              <a:spcBef>
                <a:spcPts val="600"/>
              </a:spcBef>
              <a:spcAft>
                <a:spcPts val="600"/>
              </a:spcAft>
              <a:buClr>
                <a:schemeClr val="tx1"/>
              </a:buClr>
              <a:buSzPct val="100000"/>
              <a:buFont typeface="Wingdings" pitchFamily="2" charset="2"/>
              <a:buChar char="Ø"/>
            </a:pPr>
            <a:r>
              <a:rPr lang="en-GB" dirty="0" smtClean="0"/>
              <a:t>A use case usually has a</a:t>
            </a:r>
            <a:r>
              <a:rPr lang="en-GB" b="1" dirty="0" smtClean="0">
                <a:solidFill>
                  <a:srgbClr val="0000CC"/>
                </a:solidFill>
              </a:rPr>
              <a:t> mainstream (i.e. most likely) scenario</a:t>
            </a:r>
            <a:r>
              <a:rPr lang="en-GB" dirty="0" smtClean="0"/>
              <a:t>, and sometimes </a:t>
            </a:r>
            <a:r>
              <a:rPr lang="en-GB" b="1" dirty="0" smtClean="0">
                <a:solidFill>
                  <a:srgbClr val="0000CC"/>
                </a:solidFill>
              </a:rPr>
              <a:t>alternative branches</a:t>
            </a:r>
            <a:r>
              <a:rPr lang="en-GB" dirty="0" smtClean="0"/>
              <a:t>.</a:t>
            </a:r>
          </a:p>
          <a:p>
            <a:pPr marL="800100" lvl="1" indent="-342900">
              <a:spcBef>
                <a:spcPts val="600"/>
              </a:spcBef>
              <a:spcAft>
                <a:spcPts val="600"/>
              </a:spcAft>
              <a:buClr>
                <a:schemeClr val="tx1"/>
              </a:buClr>
              <a:buSzPct val="100000"/>
              <a:buFont typeface="Wingdings" pitchFamily="2" charset="2"/>
              <a:buChar char="Ø"/>
            </a:pPr>
            <a:r>
              <a:rPr lang="en-GB" dirty="0" smtClean="0"/>
              <a:t>Use cases, often referred to as scenarios, are very useful for designing </a:t>
            </a:r>
            <a:r>
              <a:rPr lang="en-GB" b="1" i="1" dirty="0" smtClean="0">
                <a:solidFill>
                  <a:schemeClr val="accent2"/>
                </a:solidFill>
              </a:rPr>
              <a:t>acceptance tests </a:t>
            </a:r>
            <a:r>
              <a:rPr lang="en-GB" dirty="0" smtClean="0"/>
              <a:t>with customer/user participation.</a:t>
            </a:r>
          </a:p>
          <a:p>
            <a:pPr marL="800100" lvl="1" indent="-342900">
              <a:spcBef>
                <a:spcPts val="600"/>
              </a:spcBef>
              <a:spcAft>
                <a:spcPts val="600"/>
              </a:spcAft>
              <a:buClr>
                <a:schemeClr val="tx1"/>
              </a:buClr>
              <a:buSzPct val="100000"/>
              <a:buFont typeface="Wingdings" pitchFamily="2" charset="2"/>
              <a:buChar char="Ø"/>
            </a:pPr>
            <a:r>
              <a:rPr lang="en-GB" dirty="0" smtClean="0"/>
              <a:t>They also help uncover </a:t>
            </a:r>
            <a:r>
              <a:rPr lang="en-GB" b="1" i="1" dirty="0" smtClean="0">
                <a:solidFill>
                  <a:schemeClr val="accent2"/>
                </a:solidFill>
              </a:rPr>
              <a:t>integration</a:t>
            </a:r>
            <a:r>
              <a:rPr lang="en-GB" dirty="0" smtClean="0"/>
              <a:t> </a:t>
            </a:r>
            <a:r>
              <a:rPr lang="en-GB" b="1" i="1" dirty="0" smtClean="0">
                <a:solidFill>
                  <a:schemeClr val="accent2"/>
                </a:solidFill>
              </a:rPr>
              <a:t>defects</a:t>
            </a:r>
            <a:r>
              <a:rPr lang="en-GB" dirty="0" smtClean="0"/>
              <a:t> caused by the interaction and interference of different components, which individual component testing would not see.</a:t>
            </a:r>
            <a:endParaRPr lang="en-GB" sz="1000" dirty="0" smtClean="0"/>
          </a:p>
        </p:txBody>
      </p:sp>
    </p:spTree>
    <p:extLst>
      <p:ext uri="{BB962C8B-B14F-4D97-AF65-F5344CB8AC3E}">
        <p14:creationId xmlns:p14="http://schemas.microsoft.com/office/powerpoint/2010/main" val="15936342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p:cNvSpPr>
          <p:nvPr>
            <p:ph type="title"/>
          </p:nvPr>
        </p:nvSpPr>
        <p:spPr>
          <a:xfrm>
            <a:off x="533400" y="228600"/>
            <a:ext cx="8229600" cy="838200"/>
          </a:xfrm>
        </p:spPr>
        <p:txBody>
          <a:bodyPr/>
          <a:lstStyle/>
          <a:p>
            <a:pPr eaLnBrk="1" hangingPunct="1"/>
            <a:r>
              <a:rPr lang="en-GB" sz="2800" dirty="0" smtClean="0">
                <a:solidFill>
                  <a:schemeClr val="tx1"/>
                </a:solidFill>
              </a:rPr>
              <a:t>Use case - Example</a:t>
            </a:r>
            <a:endParaRPr lang="en-US" dirty="0" smtClean="0"/>
          </a:p>
        </p:txBody>
      </p:sp>
      <p:sp>
        <p:nvSpPr>
          <p:cNvPr id="3" name="Content Placeholder 2"/>
          <p:cNvSpPr>
            <a:spLocks noGrp="1"/>
          </p:cNvSpPr>
          <p:nvPr>
            <p:ph idx="1"/>
          </p:nvPr>
        </p:nvSpPr>
        <p:spPr>
          <a:xfrm>
            <a:off x="457200" y="1113504"/>
            <a:ext cx="8458200" cy="5181600"/>
          </a:xfrm>
        </p:spPr>
        <p:txBody>
          <a:bodyPr/>
          <a:lstStyle/>
          <a:p>
            <a:pPr marL="457200" lvl="1" indent="0">
              <a:spcBef>
                <a:spcPts val="600"/>
              </a:spcBef>
              <a:spcAft>
                <a:spcPts val="600"/>
              </a:spcAft>
              <a:buClr>
                <a:schemeClr val="tx1"/>
              </a:buClr>
              <a:buSzPct val="100000"/>
              <a:buNone/>
            </a:pPr>
            <a:r>
              <a:rPr lang="en-GB" b="1" dirty="0" smtClean="0"/>
              <a:t>Example: </a:t>
            </a:r>
            <a:r>
              <a:rPr lang="en-GB" sz="1600" dirty="0" smtClean="0"/>
              <a:t>ATM system include functions:</a:t>
            </a:r>
          </a:p>
          <a:p>
            <a:pPr marL="914400" lvl="1" indent="-457200">
              <a:spcBef>
                <a:spcPts val="600"/>
              </a:spcBef>
              <a:spcAft>
                <a:spcPts val="600"/>
              </a:spcAft>
              <a:buClr>
                <a:schemeClr val="tx1"/>
              </a:buClr>
              <a:buSzPct val="100000"/>
              <a:buFont typeface="+mj-lt"/>
              <a:buAutoNum type="arabicParenR"/>
            </a:pPr>
            <a:r>
              <a:rPr lang="en-GB" sz="1800" b="1" dirty="0" smtClean="0"/>
              <a:t>Login</a:t>
            </a:r>
          </a:p>
          <a:p>
            <a:pPr marL="920750" lvl="2" indent="-227013">
              <a:spcBef>
                <a:spcPts val="600"/>
              </a:spcBef>
              <a:spcAft>
                <a:spcPts val="600"/>
              </a:spcAft>
              <a:buClr>
                <a:schemeClr val="tx1"/>
              </a:buClr>
              <a:buSzPct val="100000"/>
              <a:buFont typeface="Arial" panose="020B0604020202020204" pitchFamily="34" charset="0"/>
              <a:buChar char="•"/>
            </a:pPr>
            <a:r>
              <a:rPr lang="en-GB" sz="1800" dirty="0" smtClean="0"/>
              <a:t>Insert card – input password -&gt; go to Main screen</a:t>
            </a:r>
          </a:p>
          <a:p>
            <a:pPr marL="920750" lvl="2" indent="-227013">
              <a:spcBef>
                <a:spcPts val="600"/>
              </a:spcBef>
              <a:spcAft>
                <a:spcPts val="600"/>
              </a:spcAft>
              <a:buClr>
                <a:schemeClr val="tx1"/>
              </a:buClr>
              <a:buSzPct val="100000"/>
              <a:buFont typeface="Arial" panose="020B0604020202020204" pitchFamily="34" charset="0"/>
              <a:buChar char="•"/>
            </a:pPr>
            <a:r>
              <a:rPr lang="en-GB" sz="1800" dirty="0" smtClean="0"/>
              <a:t>User can input wrong password maximum </a:t>
            </a:r>
            <a:r>
              <a:rPr lang="en-GB" sz="1800" dirty="0"/>
              <a:t>2</a:t>
            </a:r>
            <a:r>
              <a:rPr lang="en-GB" sz="1800" dirty="0" smtClean="0"/>
              <a:t> times</a:t>
            </a:r>
          </a:p>
          <a:p>
            <a:pPr marL="914400" lvl="1" indent="-457200">
              <a:spcBef>
                <a:spcPts val="600"/>
              </a:spcBef>
              <a:spcAft>
                <a:spcPts val="600"/>
              </a:spcAft>
              <a:buClr>
                <a:schemeClr val="tx1"/>
              </a:buClr>
              <a:buSzPct val="100000"/>
              <a:buFont typeface="+mj-lt"/>
              <a:buAutoNum type="arabicParenR"/>
            </a:pPr>
            <a:r>
              <a:rPr lang="en-GB" sz="1800" b="1" dirty="0"/>
              <a:t>Withdraw money</a:t>
            </a:r>
          </a:p>
          <a:p>
            <a:pPr marL="920750" lvl="2" indent="-227013">
              <a:spcBef>
                <a:spcPts val="600"/>
              </a:spcBef>
              <a:spcAft>
                <a:spcPts val="600"/>
              </a:spcAft>
              <a:buClr>
                <a:schemeClr val="tx1"/>
              </a:buClr>
              <a:buSzPct val="100000"/>
              <a:buFont typeface="Arial" panose="020B0604020202020204" pitchFamily="34" charset="0"/>
              <a:buChar char="•"/>
            </a:pPr>
            <a:r>
              <a:rPr lang="en-GB" sz="1800" dirty="0"/>
              <a:t>Main screen – select Withdraw - input money – receive money</a:t>
            </a:r>
          </a:p>
          <a:p>
            <a:pPr marL="920750" lvl="2" indent="-227013">
              <a:spcBef>
                <a:spcPts val="600"/>
              </a:spcBef>
              <a:spcAft>
                <a:spcPts val="600"/>
              </a:spcAft>
              <a:buClr>
                <a:schemeClr val="tx1"/>
              </a:buClr>
              <a:buSzPct val="100000"/>
              <a:buFont typeface="Arial" panose="020B0604020202020204" pitchFamily="34" charset="0"/>
              <a:buChar char="•"/>
            </a:pPr>
            <a:r>
              <a:rPr lang="en-GB" sz="1800" dirty="0"/>
              <a:t>User can decide print receipt or not</a:t>
            </a:r>
          </a:p>
          <a:p>
            <a:pPr marL="914400" lvl="1" indent="-457200">
              <a:spcBef>
                <a:spcPts val="600"/>
              </a:spcBef>
              <a:spcAft>
                <a:spcPts val="600"/>
              </a:spcAft>
              <a:buClr>
                <a:schemeClr val="tx1"/>
              </a:buClr>
              <a:buSzPct val="100000"/>
              <a:buFont typeface="+mj-lt"/>
              <a:buAutoNum type="arabicParenR"/>
            </a:pPr>
            <a:r>
              <a:rPr lang="en-GB" sz="1800" b="1" dirty="0"/>
              <a:t>Check Balance</a:t>
            </a:r>
          </a:p>
          <a:p>
            <a:pPr marL="920750" lvl="2" indent="-227013">
              <a:spcBef>
                <a:spcPts val="600"/>
              </a:spcBef>
              <a:spcAft>
                <a:spcPts val="600"/>
              </a:spcAft>
              <a:buClr>
                <a:schemeClr val="tx1"/>
              </a:buClr>
              <a:buSzPct val="100000"/>
              <a:buFont typeface="Arial" panose="020B0604020202020204" pitchFamily="34" charset="0"/>
              <a:buChar char="•"/>
            </a:pPr>
            <a:r>
              <a:rPr lang="en-GB" sz="1800" dirty="0"/>
              <a:t>Main screen – Check </a:t>
            </a:r>
            <a:r>
              <a:rPr lang="en-GB" sz="1800" dirty="0" smtClean="0"/>
              <a:t>Balance</a:t>
            </a:r>
          </a:p>
          <a:p>
            <a:pPr marL="920750" lvl="2" indent="-227013">
              <a:spcBef>
                <a:spcPts val="600"/>
              </a:spcBef>
              <a:spcAft>
                <a:spcPts val="600"/>
              </a:spcAft>
              <a:buClr>
                <a:schemeClr val="tx1"/>
              </a:buClr>
              <a:buSzPct val="100000"/>
              <a:buFont typeface="Arial" panose="020B0604020202020204" pitchFamily="34" charset="0"/>
              <a:buChar char="•"/>
            </a:pPr>
            <a:r>
              <a:rPr lang="en-GB" sz="1800" dirty="0"/>
              <a:t>User can decide print receipt or </a:t>
            </a:r>
            <a:r>
              <a:rPr lang="en-GB" sz="1800" dirty="0" smtClean="0"/>
              <a:t>not</a:t>
            </a:r>
            <a:endParaRPr lang="en-GB" sz="1800" dirty="0"/>
          </a:p>
          <a:p>
            <a:pPr marL="914400" lvl="1" indent="-457200">
              <a:spcBef>
                <a:spcPts val="600"/>
              </a:spcBef>
              <a:spcAft>
                <a:spcPts val="600"/>
              </a:spcAft>
              <a:buClr>
                <a:schemeClr val="tx1"/>
              </a:buClr>
              <a:buSzPct val="100000"/>
              <a:buFont typeface="+mj-lt"/>
              <a:buAutoNum type="arabicParenR"/>
            </a:pPr>
            <a:r>
              <a:rPr lang="en-GB" sz="1800" b="1" dirty="0"/>
              <a:t>Logout</a:t>
            </a:r>
          </a:p>
          <a:p>
            <a:pPr marL="920750" lvl="2" indent="-227013">
              <a:spcBef>
                <a:spcPts val="600"/>
              </a:spcBef>
              <a:spcAft>
                <a:spcPts val="600"/>
              </a:spcAft>
              <a:buClr>
                <a:schemeClr val="tx1"/>
              </a:buClr>
              <a:buSzPct val="100000"/>
              <a:buFont typeface="Arial" panose="020B0604020202020204" pitchFamily="34" charset="0"/>
              <a:buChar char="•"/>
            </a:pPr>
            <a:r>
              <a:rPr lang="en-GB" sz="1800" dirty="0"/>
              <a:t>Any screen - press Exit – cancel process - eject card</a:t>
            </a:r>
          </a:p>
        </p:txBody>
      </p:sp>
    </p:spTree>
    <p:extLst>
      <p:ext uri="{BB962C8B-B14F-4D97-AF65-F5344CB8AC3E}">
        <p14:creationId xmlns:p14="http://schemas.microsoft.com/office/powerpoint/2010/main" val="823922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p:cNvSpPr>
          <p:nvPr>
            <p:ph type="title"/>
          </p:nvPr>
        </p:nvSpPr>
        <p:spPr>
          <a:xfrm>
            <a:off x="533400" y="228600"/>
            <a:ext cx="8229600" cy="838200"/>
          </a:xfrm>
        </p:spPr>
        <p:txBody>
          <a:bodyPr/>
          <a:lstStyle/>
          <a:p>
            <a:pPr eaLnBrk="1" hangingPunct="1"/>
            <a:r>
              <a:rPr lang="en-GB" sz="2800" dirty="0" smtClean="0">
                <a:solidFill>
                  <a:schemeClr val="tx1"/>
                </a:solidFill>
              </a:rPr>
              <a:t>Use case - Example</a:t>
            </a:r>
            <a:endParaRPr lang="en-US" dirty="0" smtClean="0"/>
          </a:p>
        </p:txBody>
      </p:sp>
      <p:sp>
        <p:nvSpPr>
          <p:cNvPr id="3" name="Content Placeholder 2"/>
          <p:cNvSpPr>
            <a:spLocks noGrp="1"/>
          </p:cNvSpPr>
          <p:nvPr>
            <p:ph idx="1"/>
          </p:nvPr>
        </p:nvSpPr>
        <p:spPr>
          <a:xfrm>
            <a:off x="457200" y="1143000"/>
            <a:ext cx="8458200" cy="5105400"/>
          </a:xfrm>
        </p:spPr>
        <p:txBody>
          <a:bodyPr/>
          <a:lstStyle/>
          <a:p>
            <a:pPr marL="457200" lvl="1" indent="0">
              <a:spcBef>
                <a:spcPts val="600"/>
              </a:spcBef>
              <a:spcAft>
                <a:spcPts val="600"/>
              </a:spcAft>
              <a:buClr>
                <a:schemeClr val="tx1"/>
              </a:buClr>
              <a:buSzPct val="100000"/>
              <a:buNone/>
            </a:pPr>
            <a:r>
              <a:rPr lang="en-GB" b="1" dirty="0" smtClean="0"/>
              <a:t>Example: </a:t>
            </a:r>
            <a:r>
              <a:rPr lang="en-GB" dirty="0" smtClean="0"/>
              <a:t>Use case which Tester can consider to write Test case:</a:t>
            </a:r>
          </a:p>
          <a:p>
            <a:pPr marL="457200" lvl="1" indent="0">
              <a:spcBef>
                <a:spcPts val="600"/>
              </a:spcBef>
              <a:spcAft>
                <a:spcPts val="600"/>
              </a:spcAft>
              <a:buClr>
                <a:schemeClr val="tx1"/>
              </a:buClr>
              <a:buSzPct val="100000"/>
              <a:buNone/>
            </a:pPr>
            <a:endParaRPr lang="en-GB" dirty="0" smtClean="0"/>
          </a:p>
        </p:txBody>
      </p:sp>
      <p:graphicFrame>
        <p:nvGraphicFramePr>
          <p:cNvPr id="8" name="Table 7"/>
          <p:cNvGraphicFramePr>
            <a:graphicFrameLocks noGrp="1"/>
          </p:cNvGraphicFramePr>
          <p:nvPr>
            <p:extLst>
              <p:ext uri="{D42A27DB-BD31-4B8C-83A1-F6EECF244321}">
                <p14:modId xmlns:p14="http://schemas.microsoft.com/office/powerpoint/2010/main" val="2759429319"/>
              </p:ext>
            </p:extLst>
          </p:nvPr>
        </p:nvGraphicFramePr>
        <p:xfrm>
          <a:off x="1143000" y="1523991"/>
          <a:ext cx="7315199" cy="4800608"/>
        </p:xfrm>
        <a:graphic>
          <a:graphicData uri="http://schemas.openxmlformats.org/drawingml/2006/table">
            <a:tbl>
              <a:tblPr/>
              <a:tblGrid>
                <a:gridCol w="890209"/>
                <a:gridCol w="487680"/>
                <a:gridCol w="890209"/>
                <a:gridCol w="1940399"/>
                <a:gridCol w="1940399"/>
                <a:gridCol w="1166303"/>
              </a:tblGrid>
              <a:tr h="150019">
                <a:tc>
                  <a:txBody>
                    <a:bodyPr/>
                    <a:lstStyle/>
                    <a:p>
                      <a:pPr algn="ctr" fontAlgn="ctr"/>
                      <a:r>
                        <a:rPr lang="en-US" sz="800" b="1" i="0" u="none" strike="noStrike" dirty="0">
                          <a:solidFill>
                            <a:srgbClr val="000000"/>
                          </a:solidFill>
                          <a:effectLst/>
                          <a:latin typeface="Calibri"/>
                        </a:rPr>
                        <a:t>Use case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800" b="1" i="0" u="none" strike="noStrike">
                          <a:solidFill>
                            <a:srgbClr val="000000"/>
                          </a:solidFill>
                          <a:effectLst/>
                          <a:latin typeface="Calibri"/>
                        </a:rPr>
                        <a:t>Test case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800" b="1" i="0" u="none" strike="noStrike">
                          <a:solidFill>
                            <a:srgbClr val="000000"/>
                          </a:solidFill>
                          <a:effectLst/>
                          <a:latin typeface="Calibri"/>
                        </a:rPr>
                        <a:t>Pre-condition</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800" b="1" i="0" u="none" strike="noStrike">
                          <a:solidFill>
                            <a:srgbClr val="000000"/>
                          </a:solidFill>
                          <a:effectLst/>
                          <a:latin typeface="Calibri"/>
                        </a:rPr>
                        <a:t>User</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800" b="1" i="0" u="none" strike="noStrike">
                          <a:solidFill>
                            <a:srgbClr val="000000"/>
                          </a:solidFill>
                          <a:effectLst/>
                          <a:latin typeface="Calibri"/>
                        </a:rPr>
                        <a:t>System</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ctr" fontAlgn="ctr"/>
                      <a:r>
                        <a:rPr lang="en-US" sz="800" b="1" i="0" u="none" strike="noStrike">
                          <a:solidFill>
                            <a:srgbClr val="000000"/>
                          </a:solidFill>
                          <a:effectLst/>
                          <a:latin typeface="Calibri"/>
                        </a:rPr>
                        <a:t>Note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r>
              <a:tr h="150019">
                <a:tc rowSpan="18">
                  <a:txBody>
                    <a:bodyPr/>
                    <a:lstStyle/>
                    <a:p>
                      <a:pPr algn="l" fontAlgn="ctr"/>
                      <a:r>
                        <a:rPr lang="en-US" sz="800" b="0" i="0" u="none" strike="noStrike">
                          <a:solidFill>
                            <a:srgbClr val="000000"/>
                          </a:solidFill>
                          <a:effectLst/>
                          <a:latin typeface="Calibri"/>
                        </a:rPr>
                        <a:t>Withdraw money</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9">
                  <a:txBody>
                    <a:bodyPr/>
                    <a:lstStyle/>
                    <a:p>
                      <a:pPr algn="ctr" fontAlgn="ctr"/>
                      <a:r>
                        <a:rPr lang="en-US" sz="800" b="0" i="0" u="none" strike="noStrike">
                          <a:solidFill>
                            <a:srgbClr val="000000"/>
                          </a:solidFill>
                          <a:effectLst/>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9">
                  <a:txBody>
                    <a:bodyPr/>
                    <a:lstStyle/>
                    <a:p>
                      <a:pPr algn="l" fontAlgn="ctr"/>
                      <a:r>
                        <a:rPr lang="en-US" sz="800" b="0" i="0" u="none" strike="noStrike" dirty="0">
                          <a:solidFill>
                            <a:srgbClr val="000000"/>
                          </a:solidFill>
                          <a:effectLst/>
                          <a:latin typeface="Calibri"/>
                        </a:rPr>
                        <a:t>Right card</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Insert card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Go to Login</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rowSpan="9">
                  <a:txBody>
                    <a:bodyPr/>
                    <a:lstStyle/>
                    <a:p>
                      <a:pPr algn="l" fontAlgn="ctr"/>
                      <a:r>
                        <a:rPr lang="en-US" sz="800" b="0" i="0" u="none" strike="noStrike">
                          <a:solidFill>
                            <a:srgbClr val="000000"/>
                          </a:solidFill>
                          <a:effectLst/>
                          <a:latin typeface="Calibri"/>
                        </a:rPr>
                        <a:t>mainstream scenario</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Input right password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Go to Main screen</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Select Withdraw</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Go to Input Money screen</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dirty="0" smtClean="0">
                          <a:solidFill>
                            <a:srgbClr val="000000"/>
                          </a:solidFill>
                          <a:effectLst/>
                          <a:latin typeface="Calibri"/>
                        </a:rPr>
                        <a:t>Enter </a:t>
                      </a:r>
                      <a:r>
                        <a:rPr lang="en-US" sz="800" b="0" i="0" u="none" strike="noStrike" dirty="0">
                          <a:solidFill>
                            <a:srgbClr val="000000"/>
                          </a:solidFill>
                          <a:effectLst/>
                          <a:latin typeface="Calibri"/>
                        </a:rPr>
                        <a:t>amount money (&lt; balance)</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Process to dispense money</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Ask user print receipt or not?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Confirm Yes</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Eject card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dirty="0">
                          <a:solidFill>
                            <a:srgbClr val="000000"/>
                          </a:solidFill>
                          <a:effectLst/>
                          <a:latin typeface="Calibri"/>
                        </a:rPr>
                        <a:t>User get card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Eject money</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Get money</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Print receipt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Get receipt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Go to home page</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50019">
                <a:tc vMerge="1">
                  <a:txBody>
                    <a:bodyPr/>
                    <a:lstStyle/>
                    <a:p>
                      <a:endParaRPr lang="en-US"/>
                    </a:p>
                  </a:txBody>
                  <a:tcPr/>
                </a:tc>
                <a:tc rowSpan="8">
                  <a:txBody>
                    <a:bodyPr/>
                    <a:lstStyle/>
                    <a:p>
                      <a:pPr algn="ctr" fontAlgn="ctr"/>
                      <a:r>
                        <a:rPr lang="en-US" sz="800" b="0" i="0" u="none" strike="noStrike">
                          <a:solidFill>
                            <a:srgbClr val="000000"/>
                          </a:solidFill>
                          <a:effectLst/>
                          <a:latin typeface="Calibri"/>
                        </a:rPr>
                        <a:t>2</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l" fontAlgn="ctr"/>
                      <a:r>
                        <a:rPr lang="en-US" sz="800" b="0" i="0" u="none" strike="noStrike" dirty="0">
                          <a:solidFill>
                            <a:srgbClr val="000000"/>
                          </a:solidFill>
                          <a:effectLst/>
                          <a:latin typeface="Calibri"/>
                        </a:rPr>
                        <a:t>Right card</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Insert card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Go to Login</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rowSpan="8">
                  <a:txBody>
                    <a:bodyPr/>
                    <a:lstStyle/>
                    <a:p>
                      <a:pPr algn="l" fontAlgn="ctr"/>
                      <a:r>
                        <a:rPr lang="en-US" sz="800" b="0" i="0" u="none" strike="noStrike">
                          <a:solidFill>
                            <a:srgbClr val="000000"/>
                          </a:solidFill>
                          <a:effectLst/>
                          <a:latin typeface="Calibri"/>
                        </a:rPr>
                        <a:t>alternative branches</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Input right password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Go to Main screen</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Select Withdraw</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Go to Input Money screen</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dirty="0" smtClean="0">
                          <a:solidFill>
                            <a:srgbClr val="000000"/>
                          </a:solidFill>
                          <a:effectLst/>
                          <a:latin typeface="Calibri"/>
                        </a:rPr>
                        <a:t>Enter </a:t>
                      </a:r>
                      <a:r>
                        <a:rPr lang="en-US" sz="800" b="0" i="0" u="none" strike="noStrike" dirty="0">
                          <a:solidFill>
                            <a:srgbClr val="000000"/>
                          </a:solidFill>
                          <a:effectLst/>
                          <a:latin typeface="Calibri"/>
                        </a:rPr>
                        <a:t>amount money (&gt; balance)</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Request user re-enter money</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dirty="0" smtClean="0">
                          <a:solidFill>
                            <a:srgbClr val="000000"/>
                          </a:solidFill>
                          <a:effectLst/>
                          <a:latin typeface="Calibri"/>
                        </a:rPr>
                        <a:t>Enter </a:t>
                      </a:r>
                      <a:r>
                        <a:rPr lang="en-US" sz="800" b="0" i="0" u="none" strike="noStrike" dirty="0">
                          <a:solidFill>
                            <a:srgbClr val="000000"/>
                          </a:solidFill>
                          <a:effectLst/>
                          <a:latin typeface="Calibri"/>
                        </a:rPr>
                        <a:t>amount money again (&lt; balance)</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Ask user print receipt or not?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Confirm No</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Eject card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User get card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Eject money</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Get money</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Go to home page</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50019">
                <a:tc vMerge="1">
                  <a:txBody>
                    <a:bodyPr/>
                    <a:lstStyle/>
                    <a:p>
                      <a:endParaRPr lang="en-US"/>
                    </a:p>
                  </a:txBody>
                  <a:tcPr/>
                </a:tc>
                <a:tc>
                  <a:txBody>
                    <a:bodyPr/>
                    <a:lstStyle/>
                    <a:p>
                      <a:pPr algn="ctr" fontAlgn="ctr"/>
                      <a:r>
                        <a:rPr lang="en-US" sz="800" b="0" i="0" u="none" strike="noStrike">
                          <a:solidFill>
                            <a:srgbClr val="000000"/>
                          </a:solidFill>
                          <a:effectLst/>
                          <a:latin typeface="Calibri"/>
                        </a:rPr>
                        <a:t>…</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019">
                <a:tc rowSpan="13">
                  <a:txBody>
                    <a:bodyPr/>
                    <a:lstStyle/>
                    <a:p>
                      <a:pPr algn="l" fontAlgn="ctr"/>
                      <a:r>
                        <a:rPr lang="en-US" sz="800" b="0" i="0" u="none" strike="noStrike">
                          <a:solidFill>
                            <a:srgbClr val="000000"/>
                          </a:solidFill>
                          <a:effectLst/>
                          <a:latin typeface="Calibri"/>
                        </a:rPr>
                        <a:t>Check balance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ctr" fontAlgn="ctr"/>
                      <a:r>
                        <a:rPr lang="en-US" sz="800" b="0" i="0" u="none" strike="noStrike">
                          <a:solidFill>
                            <a:srgbClr val="000000"/>
                          </a:solidFill>
                          <a:effectLst/>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l" fontAlgn="ctr"/>
                      <a:r>
                        <a:rPr lang="en-US" sz="800" b="0" i="0" u="none" strike="noStrike" dirty="0">
                          <a:solidFill>
                            <a:srgbClr val="000000"/>
                          </a:solidFill>
                          <a:effectLst/>
                          <a:latin typeface="Calibri"/>
                        </a:rPr>
                        <a:t>Right card</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Insert card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Go to Login</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rowSpan="8">
                  <a:txBody>
                    <a:bodyPr/>
                    <a:lstStyle/>
                    <a:p>
                      <a:pPr algn="l" fontAlgn="ctr"/>
                      <a:r>
                        <a:rPr lang="en-US" sz="800" b="0" i="0" u="none" strike="noStrike" dirty="0">
                          <a:solidFill>
                            <a:srgbClr val="000000"/>
                          </a:solidFill>
                          <a:effectLst/>
                          <a:latin typeface="Calibri"/>
                        </a:rPr>
                        <a:t>mainstream scenario</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Input right password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Go to Main screen</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Select Check Balance</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Check &amp; show balance</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Ask user print receipt or not?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Confirm Yes</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Print receipt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a:rPr>
                        <a:t>Ask user continue or not?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Confirm No</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Eject card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Get receipt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Go to home page</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50019">
                <a:tc vMerge="1">
                  <a:txBody>
                    <a:bodyPr/>
                    <a:lstStyle/>
                    <a:p>
                      <a:endParaRPr lang="en-US"/>
                    </a:p>
                  </a:txBody>
                  <a:tcPr/>
                </a:tc>
                <a:tc rowSpan="4">
                  <a:txBody>
                    <a:bodyPr/>
                    <a:lstStyle/>
                    <a:p>
                      <a:pPr algn="ctr" fontAlgn="ctr"/>
                      <a:r>
                        <a:rPr lang="en-US" sz="800" b="0" i="0" u="none" strike="noStrike">
                          <a:solidFill>
                            <a:srgbClr val="000000"/>
                          </a:solidFill>
                          <a:effectLst/>
                          <a:latin typeface="Calibri"/>
                        </a:rPr>
                        <a:t>2</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ctr"/>
                      <a:r>
                        <a:rPr lang="en-US" sz="800" b="0" i="0" u="none" strike="noStrike" dirty="0">
                          <a:solidFill>
                            <a:srgbClr val="000000"/>
                          </a:solidFill>
                          <a:effectLst/>
                          <a:latin typeface="Calibri"/>
                        </a:rPr>
                        <a:t>Right card</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Insert card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Go to Login</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rowSpan="4">
                  <a:txBody>
                    <a:bodyPr/>
                    <a:lstStyle/>
                    <a:p>
                      <a:pPr algn="l" fontAlgn="ctr"/>
                      <a:r>
                        <a:rPr lang="en-US" sz="800" b="0" i="0" u="none" strike="noStrike">
                          <a:solidFill>
                            <a:srgbClr val="000000"/>
                          </a:solidFill>
                          <a:effectLst/>
                          <a:latin typeface="Calibri"/>
                        </a:rPr>
                        <a:t>alternative branches</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Input wrong password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Request user re-enter password 1st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Press exit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800" b="0" i="0" u="none" strike="noStrike">
                          <a:solidFill>
                            <a:srgbClr val="000000"/>
                          </a:solidFill>
                          <a:effectLst/>
                          <a:latin typeface="Calibri"/>
                        </a:rPr>
                        <a:t>Eject card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vMerge="1">
                  <a:txBody>
                    <a:bodyPr/>
                    <a:lstStyle/>
                    <a:p>
                      <a:endParaRPr lang="en-US"/>
                    </a:p>
                  </a:txBody>
                  <a:tcPr/>
                </a:tc>
              </a:tr>
              <a:tr h="150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800" b="0" i="0" u="none" strike="noStrike">
                          <a:solidFill>
                            <a:srgbClr val="000000"/>
                          </a:solidFill>
                          <a:effectLst/>
                          <a:latin typeface="Calibri"/>
                        </a:rPr>
                        <a:t>Get card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Go to home page</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50019">
                <a:tc vMerge="1">
                  <a:txBody>
                    <a:bodyPr/>
                    <a:lstStyle/>
                    <a:p>
                      <a:endParaRPr lang="en-US"/>
                    </a:p>
                  </a:txBody>
                  <a:tcPr/>
                </a:tc>
                <a:tc>
                  <a:txBody>
                    <a:bodyPr/>
                    <a:lstStyle/>
                    <a:p>
                      <a:pPr algn="ctr" fontAlgn="ctr"/>
                      <a:r>
                        <a:rPr lang="en-US" sz="800" b="0" i="0" u="none" strike="noStrike">
                          <a:solidFill>
                            <a:srgbClr val="000000"/>
                          </a:solidFill>
                          <a:effectLst/>
                          <a:latin typeface="Calibri"/>
                        </a:rPr>
                        <a:t>…</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807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457200" y="1371600"/>
            <a:ext cx="8229600" cy="4525963"/>
          </a:xfrm>
          <a:prstGeom prst="rect">
            <a:avLst/>
          </a:prstGeom>
          <a:noFill/>
          <a:ln w="9525">
            <a:noFill/>
            <a:miter lim="800000"/>
            <a:headEnd/>
            <a:tailEnd/>
          </a:ln>
          <a:effec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buClr>
                <a:schemeClr val="tx1"/>
              </a:buClr>
              <a:buSzPct val="62000"/>
              <a:buFont typeface="Monotype Sorts"/>
              <a:buNone/>
            </a:pPr>
            <a:endParaRPr kumimoji="0" lang="en-US" sz="4400" b="1" i="1">
              <a:solidFill>
                <a:srgbClr val="000080"/>
              </a:solidFill>
              <a:effectLst>
                <a:outerShdw blurRad="38100" dist="38100" dir="2700000" algn="tl">
                  <a:srgbClr val="C0C0C0"/>
                </a:outerShdw>
              </a:effectLst>
              <a:latin typeface="Tahoma" panose="020B0604030504040204" pitchFamily="34" charset="0"/>
            </a:endParaRPr>
          </a:p>
          <a:p>
            <a:pPr algn="ctr">
              <a:buClr>
                <a:schemeClr val="tx1"/>
              </a:buClr>
              <a:buSzPct val="62000"/>
              <a:buFont typeface="Monotype Sorts"/>
              <a:buNone/>
            </a:pPr>
            <a:endParaRPr kumimoji="0" lang="en-US" sz="4400" b="1" i="1">
              <a:solidFill>
                <a:srgbClr val="000080"/>
              </a:solidFill>
              <a:effectLst>
                <a:outerShdw blurRad="38100" dist="38100" dir="2700000" algn="tl">
                  <a:srgbClr val="C0C0C0"/>
                </a:outerShdw>
              </a:effectLst>
              <a:latin typeface="Tahoma" panose="020B0604030504040204" pitchFamily="34" charset="0"/>
            </a:endParaRPr>
          </a:p>
          <a:p>
            <a:pPr algn="ctr">
              <a:buClr>
                <a:schemeClr val="tx1"/>
              </a:buClr>
              <a:buSzPct val="62000"/>
              <a:buFont typeface="Monotype Sorts"/>
              <a:buNone/>
            </a:pPr>
            <a:r>
              <a:rPr kumimoji="0" lang="en-US" altLang="en-US" sz="4400" b="1" i="1">
                <a:solidFill>
                  <a:srgbClr val="000080"/>
                </a:solidFill>
                <a:effectLst>
                  <a:outerShdw blurRad="38100" dist="38100" dir="2700000" algn="tl">
                    <a:srgbClr val="C0C0C0"/>
                  </a:outerShdw>
                </a:effectLst>
                <a:latin typeface="Tahoma" panose="020B0604030504040204" pitchFamily="34" charset="0"/>
              </a:rPr>
              <a:t>QUESTIONS AND ANSWERS</a:t>
            </a:r>
          </a:p>
          <a:p>
            <a:pPr algn="ctr">
              <a:spcBef>
                <a:spcPct val="20000"/>
              </a:spcBef>
              <a:buClr>
                <a:schemeClr val="tx1"/>
              </a:buClr>
              <a:buSzPct val="62000"/>
              <a:buFont typeface="Monotype Sorts"/>
              <a:buNone/>
            </a:pPr>
            <a:endParaRPr kumimoji="0" lang="en-US" sz="4400">
              <a:solidFill>
                <a:srgbClr val="000080"/>
              </a:solidFill>
              <a:latin typeface="Tahoma" panose="020B0604030504040204" pitchFamily="34" charset="0"/>
            </a:endParaRPr>
          </a:p>
        </p:txBody>
      </p:sp>
    </p:spTree>
    <p:extLst>
      <p:ext uri="{BB962C8B-B14F-4D97-AF65-F5344CB8AC3E}">
        <p14:creationId xmlns:p14="http://schemas.microsoft.com/office/powerpoint/2010/main" val="4072503130"/>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14600"/>
            <a:ext cx="6019800" cy="1143000"/>
          </a:xfrm>
        </p:spPr>
        <p:txBody>
          <a:bodyPr/>
          <a:lstStyle/>
          <a:p>
            <a:pPr algn="ctr"/>
            <a:r>
              <a:rPr lang="en-US" altLang="ja-JP" sz="6000" dirty="0" smtClean="0">
                <a:solidFill>
                  <a:srgbClr val="0000FF"/>
                </a:solidFill>
                <a:ea typeface="MS PGothic" panose="020B0600070205080204" pitchFamily="34" charset="-128"/>
              </a:rPr>
              <a:t>Thank you!!!</a:t>
            </a:r>
          </a:p>
        </p:txBody>
      </p:sp>
    </p:spTree>
    <p:extLst>
      <p:ext uri="{BB962C8B-B14F-4D97-AF65-F5344CB8AC3E}">
        <p14:creationId xmlns:p14="http://schemas.microsoft.com/office/powerpoint/2010/main" val="1107333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32"/>
          <p:cNvGrpSpPr>
            <a:grpSpLocks/>
          </p:cNvGrpSpPr>
          <p:nvPr/>
        </p:nvGrpSpPr>
        <p:grpSpPr bwMode="auto">
          <a:xfrm>
            <a:off x="-1588" y="1087438"/>
            <a:ext cx="3975101" cy="534987"/>
            <a:chOff x="1152" y="1179"/>
            <a:chExt cx="3408" cy="458"/>
          </a:xfrm>
        </p:grpSpPr>
        <p:grpSp>
          <p:nvGrpSpPr>
            <p:cNvPr id="28707" name="Group 5"/>
            <p:cNvGrpSpPr>
              <a:grpSpLocks/>
            </p:cNvGrpSpPr>
            <p:nvPr/>
          </p:nvGrpSpPr>
          <p:grpSpPr bwMode="auto">
            <a:xfrm>
              <a:off x="1152" y="1179"/>
              <a:ext cx="480" cy="419"/>
              <a:chOff x="1110" y="2656"/>
              <a:chExt cx="1549" cy="1351"/>
            </a:xfrm>
          </p:grpSpPr>
          <p:sp>
            <p:nvSpPr>
              <p:cNvPr id="287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sp>
            <p:nvSpPr>
              <p:cNvPr id="287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sp>
            <p:nvSpPr>
              <p:cNvPr id="12" name="AutoShape 6"/>
              <p:cNvSpPr>
                <a:spLocks noChangeArrowheads="1"/>
              </p:cNvSpPr>
              <p:nvPr/>
            </p:nvSpPr>
            <p:spPr bwMode="gray">
              <a:xfrm>
                <a:off x="1200" y="2736"/>
                <a:ext cx="1350" cy="1168"/>
              </a:xfrm>
              <a:prstGeom prst="hexagon">
                <a:avLst>
                  <a:gd name="adj" fmla="val 28896"/>
                  <a:gd name="vf" fmla="val 115470"/>
                </a:avLst>
              </a:prstGeom>
              <a:gradFill flip="none" rotWithShape="1">
                <a:gsLst>
                  <a:gs pos="96000">
                    <a:srgbClr val="C00000">
                      <a:alpha val="45000"/>
                    </a:srgbClr>
                  </a:gs>
                  <a:gs pos="100000">
                    <a:schemeClr val="hlink"/>
                  </a:gs>
                </a:gsLst>
                <a:lin ang="0" scaled="0"/>
                <a:tileRect/>
              </a:gra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grpSp>
        <p:sp>
          <p:nvSpPr>
            <p:cNvPr id="28708" name="Line 11"/>
            <p:cNvSpPr>
              <a:spLocks noChangeShapeType="1"/>
            </p:cNvSpPr>
            <p:nvPr/>
          </p:nvSpPr>
          <p:spPr bwMode="auto">
            <a:xfrm>
              <a:off x="1536" y="1563"/>
              <a:ext cx="3024"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9" name="Text Box 12"/>
            <p:cNvSpPr txBox="1">
              <a:spLocks noChangeArrowheads="1"/>
            </p:cNvSpPr>
            <p:nvPr/>
          </p:nvSpPr>
          <p:spPr bwMode="auto">
            <a:xfrm>
              <a:off x="1680" y="1227"/>
              <a:ext cx="2787" cy="395"/>
            </a:xfrm>
            <a:prstGeom prst="rect">
              <a:avLst/>
            </a:prstGeom>
            <a:noFill/>
            <a:ln w="9525" algn="ctr">
              <a:noFill/>
              <a:miter lim="800000"/>
              <a:headEnd/>
              <a:tailEnd/>
            </a:ln>
          </p:spPr>
          <p:txBody>
            <a:bodyPr wrap="none">
              <a:spAutoFit/>
            </a:bodyPr>
            <a:lstStyle/>
            <a:p>
              <a:pPr>
                <a:defRPr/>
              </a:pPr>
              <a:r>
                <a:rPr lang="en-US" altLang="ja-JP" dirty="0">
                  <a:latin typeface="+mj-lt"/>
                  <a:ea typeface="ＭＳ Ｐゴシック" pitchFamily="50" charset="-128"/>
                </a:rPr>
                <a:t>Equivalent Partitioning</a:t>
              </a:r>
            </a:p>
          </p:txBody>
        </p:sp>
        <p:sp>
          <p:nvSpPr>
            <p:cNvPr id="28710" name="Text Box 13"/>
            <p:cNvSpPr txBox="1">
              <a:spLocks noChangeArrowheads="1"/>
            </p:cNvSpPr>
            <p:nvPr/>
          </p:nvSpPr>
          <p:spPr bwMode="gray">
            <a:xfrm>
              <a:off x="1226" y="1241"/>
              <a:ext cx="29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b="1">
                  <a:solidFill>
                    <a:schemeClr val="bg1"/>
                  </a:solidFill>
                </a:rPr>
                <a:t>1</a:t>
              </a:r>
            </a:p>
          </p:txBody>
        </p:sp>
      </p:grpSp>
      <p:grpSp>
        <p:nvGrpSpPr>
          <p:cNvPr id="28675" name="Group 33"/>
          <p:cNvGrpSpPr>
            <a:grpSpLocks/>
          </p:cNvGrpSpPr>
          <p:nvPr/>
        </p:nvGrpSpPr>
        <p:grpSpPr bwMode="auto">
          <a:xfrm>
            <a:off x="0" y="1625255"/>
            <a:ext cx="4183361" cy="536919"/>
            <a:chOff x="1152" y="1756"/>
            <a:chExt cx="3600" cy="432"/>
          </a:xfrm>
        </p:grpSpPr>
        <p:grpSp>
          <p:nvGrpSpPr>
            <p:cNvPr id="28698" name="Group 7"/>
            <p:cNvGrpSpPr>
              <a:grpSpLocks/>
            </p:cNvGrpSpPr>
            <p:nvPr/>
          </p:nvGrpSpPr>
          <p:grpSpPr bwMode="auto">
            <a:xfrm>
              <a:off x="1152" y="1756"/>
              <a:ext cx="480" cy="418"/>
              <a:chOff x="3177" y="2659"/>
              <a:chExt cx="1550" cy="1347"/>
            </a:xfrm>
          </p:grpSpPr>
          <p:sp>
            <p:nvSpPr>
              <p:cNvPr id="28702" name="AutoShape 8"/>
              <p:cNvSpPr>
                <a:spLocks noChangeArrowheads="1"/>
              </p:cNvSpPr>
              <p:nvPr/>
            </p:nvSpPr>
            <p:spPr bwMode="gray">
              <a:xfrm>
                <a:off x="3190" y="2679"/>
                <a:ext cx="1537"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sp>
            <p:nvSpPr>
              <p:cNvPr id="28703" name="AutoShape 9"/>
              <p:cNvSpPr>
                <a:spLocks noChangeArrowheads="1"/>
              </p:cNvSpPr>
              <p:nvPr/>
            </p:nvSpPr>
            <p:spPr bwMode="gray">
              <a:xfrm>
                <a:off x="3177" y="2659"/>
                <a:ext cx="1537"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sp>
            <p:nvSpPr>
              <p:cNvPr id="20" name="AutoShape 10"/>
              <p:cNvSpPr>
                <a:spLocks noChangeArrowheads="1"/>
              </p:cNvSpPr>
              <p:nvPr/>
            </p:nvSpPr>
            <p:spPr bwMode="gray">
              <a:xfrm>
                <a:off x="3264" y="2739"/>
                <a:ext cx="1350" cy="1168"/>
              </a:xfrm>
              <a:prstGeom prst="hexagon">
                <a:avLst>
                  <a:gd name="adj" fmla="val 28896"/>
                  <a:gd name="vf" fmla="val 115470"/>
                </a:avLst>
              </a:prstGeom>
              <a:gradFill rotWithShape="1">
                <a:gsLst>
                  <a:gs pos="89000">
                    <a:srgbClr val="0000FF">
                      <a:alpha val="62000"/>
                    </a:srgbClr>
                  </a:gs>
                  <a:gs pos="100000">
                    <a:schemeClr val="accent1"/>
                  </a:gs>
                </a:gsLst>
                <a:lin ang="0" scaled="0"/>
              </a:gra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grpSp>
        <p:sp>
          <p:nvSpPr>
            <p:cNvPr id="28699" name="Line 14"/>
            <p:cNvSpPr>
              <a:spLocks noChangeShapeType="1"/>
            </p:cNvSpPr>
            <p:nvPr/>
          </p:nvSpPr>
          <p:spPr bwMode="auto">
            <a:xfrm>
              <a:off x="1536" y="2139"/>
              <a:ext cx="3024"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0" name="Text Box 15"/>
            <p:cNvSpPr txBox="1">
              <a:spLocks noChangeArrowheads="1"/>
            </p:cNvSpPr>
            <p:nvPr/>
          </p:nvSpPr>
          <p:spPr bwMode="auto">
            <a:xfrm>
              <a:off x="1679" y="1804"/>
              <a:ext cx="3073" cy="371"/>
            </a:xfrm>
            <a:prstGeom prst="rect">
              <a:avLst/>
            </a:prstGeom>
            <a:noFill/>
            <a:ln w="9525" algn="ctr">
              <a:noFill/>
              <a:miter lim="800000"/>
              <a:headEnd/>
              <a:tailEnd/>
            </a:ln>
          </p:spPr>
          <p:txBody>
            <a:bodyPr wrap="none">
              <a:spAutoFit/>
            </a:bodyPr>
            <a:lstStyle/>
            <a:p>
              <a:pPr>
                <a:defRPr/>
              </a:pPr>
              <a:r>
                <a:rPr lang="en-US" altLang="ja-JP" dirty="0">
                  <a:latin typeface="+mj-lt"/>
                  <a:ea typeface="ＭＳ Ｐゴシック" pitchFamily="50" charset="-128"/>
                </a:rPr>
                <a:t>Boundary Value </a:t>
              </a:r>
              <a:r>
                <a:rPr lang="en-US" altLang="ja-JP" dirty="0" smtClean="0">
                  <a:latin typeface="+mj-lt"/>
                  <a:ea typeface="ＭＳ Ｐゴシック" pitchFamily="50" charset="-128"/>
                </a:rPr>
                <a:t>Analysis</a:t>
              </a:r>
              <a:endParaRPr lang="en-US" altLang="ja-JP" dirty="0">
                <a:latin typeface="+mj-lt"/>
                <a:ea typeface="ＭＳ Ｐゴシック" pitchFamily="50" charset="-128"/>
              </a:endParaRPr>
            </a:p>
          </p:txBody>
        </p:sp>
        <p:sp>
          <p:nvSpPr>
            <p:cNvPr id="28701" name="Text Box 16"/>
            <p:cNvSpPr txBox="1">
              <a:spLocks noChangeArrowheads="1"/>
            </p:cNvSpPr>
            <p:nvPr/>
          </p:nvSpPr>
          <p:spPr bwMode="gray">
            <a:xfrm>
              <a:off x="1226" y="1817"/>
              <a:ext cx="291"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b="1">
                  <a:solidFill>
                    <a:schemeClr val="bg1"/>
                  </a:solidFill>
                </a:rPr>
                <a:t>2</a:t>
              </a:r>
            </a:p>
          </p:txBody>
        </p:sp>
      </p:grpSp>
      <p:sp>
        <p:nvSpPr>
          <p:cNvPr id="28676" name="Rectangle 2"/>
          <p:cNvSpPr>
            <a:spLocks noGrp="1" noChangeArrowheads="1"/>
          </p:cNvSpPr>
          <p:nvPr>
            <p:ph type="title"/>
          </p:nvPr>
        </p:nvSpPr>
        <p:spPr/>
        <p:txBody>
          <a:bodyPr/>
          <a:lstStyle/>
          <a:p>
            <a:r>
              <a:rPr lang="en-US" altLang="ja-JP" dirty="0" smtClean="0">
                <a:ea typeface="MS PGothic" panose="020B0600070205080204" pitchFamily="34" charset="-128"/>
              </a:rPr>
              <a:t>Training Agenda</a:t>
            </a:r>
          </a:p>
        </p:txBody>
      </p:sp>
      <p:grpSp>
        <p:nvGrpSpPr>
          <p:cNvPr id="28677" name="Group 32"/>
          <p:cNvGrpSpPr>
            <a:grpSpLocks/>
          </p:cNvGrpSpPr>
          <p:nvPr/>
        </p:nvGrpSpPr>
        <p:grpSpPr bwMode="auto">
          <a:xfrm>
            <a:off x="9525" y="2170113"/>
            <a:ext cx="3973365" cy="534987"/>
            <a:chOff x="1152" y="1179"/>
            <a:chExt cx="3408" cy="454"/>
          </a:xfrm>
        </p:grpSpPr>
        <p:grpSp>
          <p:nvGrpSpPr>
            <p:cNvPr id="28689" name="Group 5"/>
            <p:cNvGrpSpPr>
              <a:grpSpLocks/>
            </p:cNvGrpSpPr>
            <p:nvPr/>
          </p:nvGrpSpPr>
          <p:grpSpPr bwMode="auto">
            <a:xfrm>
              <a:off x="1152" y="1179"/>
              <a:ext cx="480" cy="419"/>
              <a:chOff x="1110" y="2656"/>
              <a:chExt cx="1549" cy="1351"/>
            </a:xfrm>
          </p:grpSpPr>
          <p:sp>
            <p:nvSpPr>
              <p:cNvPr id="286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sp>
            <p:nvSpPr>
              <p:cNvPr id="286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sp>
            <p:nvSpPr>
              <p:cNvPr id="29" name="AutoShape 6"/>
              <p:cNvSpPr>
                <a:spLocks noChangeArrowheads="1"/>
              </p:cNvSpPr>
              <p:nvPr/>
            </p:nvSpPr>
            <p:spPr bwMode="gray">
              <a:xfrm>
                <a:off x="1200" y="2736"/>
                <a:ext cx="1350" cy="1168"/>
              </a:xfrm>
              <a:prstGeom prst="hexagon">
                <a:avLst>
                  <a:gd name="adj" fmla="val 28896"/>
                  <a:gd name="vf" fmla="val 115470"/>
                </a:avLst>
              </a:prstGeom>
              <a:gradFill rotWithShape="1">
                <a:gsLst>
                  <a:gs pos="39000">
                    <a:srgbClr val="00B050">
                      <a:alpha val="53000"/>
                    </a:srgbClr>
                  </a:gs>
                  <a:gs pos="100000">
                    <a:schemeClr val="hlink"/>
                  </a:gs>
                </a:gsLst>
                <a:lin ang="2700000" scaled="1"/>
              </a:gra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grpSp>
        <p:sp>
          <p:nvSpPr>
            <p:cNvPr id="28690" name="Line 11"/>
            <p:cNvSpPr>
              <a:spLocks noChangeShapeType="1"/>
            </p:cNvSpPr>
            <p:nvPr/>
          </p:nvSpPr>
          <p:spPr bwMode="auto">
            <a:xfrm>
              <a:off x="1536" y="1563"/>
              <a:ext cx="3024"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1" name="Text Box 12"/>
            <p:cNvSpPr txBox="1">
              <a:spLocks noChangeArrowheads="1"/>
            </p:cNvSpPr>
            <p:nvPr/>
          </p:nvSpPr>
          <p:spPr bwMode="auto">
            <a:xfrm>
              <a:off x="1680" y="1227"/>
              <a:ext cx="1442" cy="313"/>
            </a:xfrm>
            <a:prstGeom prst="rect">
              <a:avLst/>
            </a:prstGeom>
            <a:noFill/>
            <a:ln w="9525" algn="ctr">
              <a:noFill/>
              <a:miter lim="800000"/>
              <a:headEnd/>
              <a:tailEnd/>
            </a:ln>
          </p:spPr>
          <p:txBody>
            <a:bodyPr wrap="non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defRPr/>
              </a:pPr>
              <a:r>
                <a:rPr lang="en-US" altLang="ja-JP" sz="1800" dirty="0">
                  <a:latin typeface="+mj-lt"/>
                  <a:ea typeface="ＭＳ Ｐゴシック" pitchFamily="50" charset="-128"/>
                </a:rPr>
                <a:t>Decision Table</a:t>
              </a:r>
            </a:p>
          </p:txBody>
        </p:sp>
        <p:sp>
          <p:nvSpPr>
            <p:cNvPr id="28692" name="Text Box 13"/>
            <p:cNvSpPr txBox="1">
              <a:spLocks noChangeArrowheads="1"/>
            </p:cNvSpPr>
            <p:nvPr/>
          </p:nvSpPr>
          <p:spPr bwMode="gray">
            <a:xfrm>
              <a:off x="1226" y="1241"/>
              <a:ext cx="29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b="1">
                  <a:solidFill>
                    <a:schemeClr val="bg1"/>
                  </a:solidFill>
                </a:rPr>
                <a:t>3</a:t>
              </a:r>
            </a:p>
          </p:txBody>
        </p:sp>
      </p:grpSp>
      <p:grpSp>
        <p:nvGrpSpPr>
          <p:cNvPr id="28678" name="Group 33"/>
          <p:cNvGrpSpPr>
            <a:grpSpLocks/>
          </p:cNvGrpSpPr>
          <p:nvPr/>
        </p:nvGrpSpPr>
        <p:grpSpPr bwMode="auto">
          <a:xfrm>
            <a:off x="26988" y="2674938"/>
            <a:ext cx="3961179" cy="534987"/>
            <a:chOff x="1152" y="1755"/>
            <a:chExt cx="3408" cy="454"/>
          </a:xfrm>
        </p:grpSpPr>
        <p:grpSp>
          <p:nvGrpSpPr>
            <p:cNvPr id="28680" name="Group 7"/>
            <p:cNvGrpSpPr>
              <a:grpSpLocks/>
            </p:cNvGrpSpPr>
            <p:nvPr/>
          </p:nvGrpSpPr>
          <p:grpSpPr bwMode="auto">
            <a:xfrm>
              <a:off x="1152" y="1755"/>
              <a:ext cx="480" cy="419"/>
              <a:chOff x="3174" y="2656"/>
              <a:chExt cx="1549" cy="1351"/>
            </a:xfrm>
          </p:grpSpPr>
          <p:sp>
            <p:nvSpPr>
              <p:cNvPr id="28684"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sp>
            <p:nvSpPr>
              <p:cNvPr id="28685"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sp>
            <p:nvSpPr>
              <p:cNvPr id="37"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100000">
                    <a:srgbClr val="FFC000">
                      <a:alpha val="73000"/>
                    </a:srgbClr>
                  </a:gs>
                  <a:gs pos="100000">
                    <a:schemeClr val="accent1"/>
                  </a:gs>
                </a:gsLst>
                <a:lin ang="0" scaled="0"/>
              </a:gra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grpSp>
        <p:sp>
          <p:nvSpPr>
            <p:cNvPr id="28681" name="Line 14"/>
            <p:cNvSpPr>
              <a:spLocks noChangeShapeType="1"/>
            </p:cNvSpPr>
            <p:nvPr/>
          </p:nvSpPr>
          <p:spPr bwMode="auto">
            <a:xfrm>
              <a:off x="1536" y="2139"/>
              <a:ext cx="3024"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2" name="Text Box 15"/>
            <p:cNvSpPr txBox="1">
              <a:spLocks noChangeArrowheads="1"/>
            </p:cNvSpPr>
            <p:nvPr/>
          </p:nvSpPr>
          <p:spPr bwMode="auto">
            <a:xfrm>
              <a:off x="1681" y="1803"/>
              <a:ext cx="1538" cy="313"/>
            </a:xfrm>
            <a:prstGeom prst="rect">
              <a:avLst/>
            </a:prstGeom>
            <a:noFill/>
            <a:ln w="9525" algn="ctr">
              <a:noFill/>
              <a:miter lim="800000"/>
              <a:headEnd/>
              <a:tailEnd/>
            </a:ln>
          </p:spPr>
          <p:txBody>
            <a:bodyPr wrap="none">
              <a:spAutoFit/>
            </a:bodyPr>
            <a:lstStyle/>
            <a:p>
              <a:pPr>
                <a:defRPr/>
              </a:pPr>
              <a:r>
                <a:rPr lang="en-US" altLang="ja-JP" dirty="0">
                  <a:latin typeface="+mj-lt"/>
                  <a:ea typeface="ＭＳ Ｐゴシック" pitchFamily="50" charset="-128"/>
                </a:rPr>
                <a:t>State </a:t>
              </a:r>
              <a:r>
                <a:rPr lang="en-US" altLang="ja-JP" dirty="0" smtClean="0">
                  <a:latin typeface="+mj-lt"/>
                  <a:ea typeface="ＭＳ Ｐゴシック" pitchFamily="50" charset="-128"/>
                </a:rPr>
                <a:t>Transition</a:t>
              </a:r>
              <a:endParaRPr lang="en-US" altLang="ja-JP" dirty="0">
                <a:latin typeface="+mj-lt"/>
                <a:ea typeface="ＭＳ Ｐゴシック" pitchFamily="50" charset="-128"/>
              </a:endParaRPr>
            </a:p>
          </p:txBody>
        </p:sp>
        <p:sp>
          <p:nvSpPr>
            <p:cNvPr id="28683" name="Text Box 16"/>
            <p:cNvSpPr txBox="1">
              <a:spLocks noChangeArrowheads="1"/>
            </p:cNvSpPr>
            <p:nvPr/>
          </p:nvSpPr>
          <p:spPr bwMode="gray">
            <a:xfrm>
              <a:off x="1226" y="1817"/>
              <a:ext cx="291"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b="1">
                  <a:solidFill>
                    <a:schemeClr val="bg1"/>
                  </a:solidFill>
                </a:rPr>
                <a:t>4</a:t>
              </a:r>
            </a:p>
          </p:txBody>
        </p:sp>
      </p:grpSp>
      <p:grpSp>
        <p:nvGrpSpPr>
          <p:cNvPr id="46" name="Group 32"/>
          <p:cNvGrpSpPr>
            <a:grpSpLocks/>
          </p:cNvGrpSpPr>
          <p:nvPr/>
        </p:nvGrpSpPr>
        <p:grpSpPr bwMode="auto">
          <a:xfrm>
            <a:off x="0" y="3200400"/>
            <a:ext cx="3975101" cy="533819"/>
            <a:chOff x="1152" y="1179"/>
            <a:chExt cx="3408" cy="457"/>
          </a:xfrm>
        </p:grpSpPr>
        <p:grpSp>
          <p:nvGrpSpPr>
            <p:cNvPr id="47" name="Group 5"/>
            <p:cNvGrpSpPr>
              <a:grpSpLocks/>
            </p:cNvGrpSpPr>
            <p:nvPr/>
          </p:nvGrpSpPr>
          <p:grpSpPr bwMode="auto">
            <a:xfrm>
              <a:off x="1152" y="1179"/>
              <a:ext cx="480" cy="419"/>
              <a:chOff x="1110" y="2656"/>
              <a:chExt cx="1549" cy="1351"/>
            </a:xfrm>
          </p:grpSpPr>
          <p:sp>
            <p:nvSpPr>
              <p:cNvPr id="5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sp>
            <p:nvSpPr>
              <p:cNvPr id="5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sp>
            <p:nvSpPr>
              <p:cNvPr id="53" name="AutoShape 6"/>
              <p:cNvSpPr>
                <a:spLocks noChangeArrowheads="1"/>
              </p:cNvSpPr>
              <p:nvPr/>
            </p:nvSpPr>
            <p:spPr bwMode="gray">
              <a:xfrm>
                <a:off x="1200" y="2736"/>
                <a:ext cx="1350" cy="1168"/>
              </a:xfrm>
              <a:prstGeom prst="hexagon">
                <a:avLst>
                  <a:gd name="adj" fmla="val 28896"/>
                  <a:gd name="vf" fmla="val 115470"/>
                </a:avLst>
              </a:prstGeom>
              <a:gradFill flip="none" rotWithShape="1">
                <a:gsLst>
                  <a:gs pos="96000">
                    <a:srgbClr val="C00000">
                      <a:alpha val="45000"/>
                    </a:srgbClr>
                  </a:gs>
                  <a:gs pos="100000">
                    <a:schemeClr val="hlink"/>
                  </a:gs>
                </a:gsLst>
                <a:lin ang="0" scaled="0"/>
                <a:tileRect/>
              </a:gra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th-TH"/>
              </a:p>
            </p:txBody>
          </p:sp>
        </p:grpSp>
        <p:sp>
          <p:nvSpPr>
            <p:cNvPr id="48" name="Line 11"/>
            <p:cNvSpPr>
              <a:spLocks noChangeShapeType="1"/>
            </p:cNvSpPr>
            <p:nvPr/>
          </p:nvSpPr>
          <p:spPr bwMode="auto">
            <a:xfrm>
              <a:off x="1536" y="1563"/>
              <a:ext cx="3024"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12"/>
            <p:cNvSpPr txBox="1">
              <a:spLocks noChangeArrowheads="1"/>
            </p:cNvSpPr>
            <p:nvPr/>
          </p:nvSpPr>
          <p:spPr bwMode="auto">
            <a:xfrm>
              <a:off x="1680" y="1227"/>
              <a:ext cx="983" cy="316"/>
            </a:xfrm>
            <a:prstGeom prst="rect">
              <a:avLst/>
            </a:prstGeom>
            <a:noFill/>
            <a:ln w="9525" algn="ctr">
              <a:noFill/>
              <a:miter lim="800000"/>
              <a:headEnd/>
              <a:tailEnd/>
            </a:ln>
          </p:spPr>
          <p:txBody>
            <a:bodyPr wrap="none">
              <a:spAutoFit/>
            </a:bodyPr>
            <a:lstStyle/>
            <a:p>
              <a:pPr>
                <a:defRPr/>
              </a:pPr>
              <a:r>
                <a:rPr lang="en-US" altLang="ja-JP" dirty="0" smtClean="0">
                  <a:latin typeface="+mj-lt"/>
                  <a:ea typeface="ＭＳ Ｐゴシック" pitchFamily="50" charset="-128"/>
                </a:rPr>
                <a:t>Use case</a:t>
              </a:r>
              <a:endParaRPr lang="en-US" altLang="ja-JP" dirty="0">
                <a:latin typeface="+mj-lt"/>
                <a:ea typeface="ＭＳ Ｐゴシック" pitchFamily="50" charset="-128"/>
              </a:endParaRPr>
            </a:p>
          </p:txBody>
        </p:sp>
        <p:sp>
          <p:nvSpPr>
            <p:cNvPr id="50" name="Text Box 13"/>
            <p:cNvSpPr txBox="1">
              <a:spLocks noChangeArrowheads="1"/>
            </p:cNvSpPr>
            <p:nvPr/>
          </p:nvSpPr>
          <p:spPr bwMode="gray">
            <a:xfrm>
              <a:off x="1226" y="1241"/>
              <a:ext cx="290"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b="1" dirty="0">
                  <a:solidFill>
                    <a:schemeClr val="bg1"/>
                  </a:solidFill>
                </a:rPr>
                <a:t>5</a:t>
              </a:r>
            </a:p>
          </p:txBody>
        </p:sp>
      </p:grpSp>
    </p:spTree>
    <p:extLst>
      <p:ext uri="{BB962C8B-B14F-4D97-AF65-F5344CB8AC3E}">
        <p14:creationId xmlns:p14="http://schemas.microsoft.com/office/powerpoint/2010/main" val="572255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Black Box Test - Test Techniques</a:t>
            </a:r>
          </a:p>
        </p:txBody>
      </p:sp>
      <p:sp>
        <p:nvSpPr>
          <p:cNvPr id="29699" name="Content Placeholder 2"/>
          <p:cNvSpPr>
            <a:spLocks noGrp="1"/>
          </p:cNvSpPr>
          <p:nvPr>
            <p:ph idx="1"/>
          </p:nvPr>
        </p:nvSpPr>
        <p:spPr>
          <a:xfrm>
            <a:off x="304800" y="1295400"/>
            <a:ext cx="8458200" cy="4114800"/>
          </a:xfrm>
        </p:spPr>
        <p:txBody>
          <a:bodyPr/>
          <a:lstStyle/>
          <a:p>
            <a:pPr eaLnBrk="1" hangingPunct="1">
              <a:buFont typeface="Wingdings" panose="05000000000000000000" pitchFamily="2" charset="2"/>
              <a:buChar char="Ø"/>
            </a:pPr>
            <a:r>
              <a:rPr lang="en-US" sz="2800" dirty="0" smtClean="0"/>
              <a:t>Test techniques for Black Box Test (Specification-Based) can be:</a:t>
            </a:r>
          </a:p>
          <a:p>
            <a:pPr lvl="1" eaLnBrk="1" hangingPunct="1">
              <a:buFont typeface="Wingdings" panose="05000000000000000000" pitchFamily="2" charset="2"/>
              <a:buChar char="§"/>
            </a:pPr>
            <a:r>
              <a:rPr lang="en-US" sz="2800" dirty="0" smtClean="0"/>
              <a:t>Equivalent Partitioning</a:t>
            </a:r>
          </a:p>
          <a:p>
            <a:pPr lvl="1" eaLnBrk="1" hangingPunct="1">
              <a:buFont typeface="Wingdings" panose="05000000000000000000" pitchFamily="2" charset="2"/>
              <a:buChar char="§"/>
            </a:pPr>
            <a:r>
              <a:rPr lang="en-US" sz="2800" dirty="0" smtClean="0"/>
              <a:t>Boundary Value</a:t>
            </a:r>
          </a:p>
          <a:p>
            <a:pPr lvl="1" eaLnBrk="1" hangingPunct="1">
              <a:buFont typeface="Wingdings" panose="05000000000000000000" pitchFamily="2" charset="2"/>
              <a:buChar char="§"/>
            </a:pPr>
            <a:r>
              <a:rPr lang="en-US" sz="2800" dirty="0" smtClean="0"/>
              <a:t>Decision Table</a:t>
            </a:r>
          </a:p>
          <a:p>
            <a:pPr lvl="1" eaLnBrk="1" hangingPunct="1">
              <a:buFont typeface="Wingdings" panose="05000000000000000000" pitchFamily="2" charset="2"/>
              <a:buChar char="§"/>
            </a:pPr>
            <a:r>
              <a:rPr lang="en-US" sz="2800" dirty="0" smtClean="0"/>
              <a:t>State Transition</a:t>
            </a:r>
          </a:p>
          <a:p>
            <a:pPr lvl="1" eaLnBrk="1" hangingPunct="1">
              <a:buFont typeface="Wingdings" panose="05000000000000000000" pitchFamily="2" charset="2"/>
              <a:buChar char="§"/>
            </a:pPr>
            <a:r>
              <a:rPr lang="en-US" altLang="ja-JP" sz="2800" dirty="0" smtClean="0"/>
              <a:t>Use case</a:t>
            </a:r>
            <a:endParaRPr lang="en-US" sz="2800" dirty="0" smtClean="0"/>
          </a:p>
          <a:p>
            <a:pPr eaLnBrk="1" hangingPunct="1">
              <a:buFont typeface="Monotype Sorts"/>
              <a:buNone/>
            </a:pPr>
            <a:endParaRPr lang="en-US" dirty="0" smtClean="0"/>
          </a:p>
          <a:p>
            <a:pPr eaLnBrk="1" hangingPunct="1">
              <a:buFont typeface="Monotype Sorts"/>
              <a:buNone/>
            </a:pPr>
            <a:endParaRPr lang="en-US" dirty="0" smtClean="0"/>
          </a:p>
        </p:txBody>
      </p:sp>
    </p:spTree>
    <p:extLst>
      <p:ext uri="{BB962C8B-B14F-4D97-AF65-F5344CB8AC3E}">
        <p14:creationId xmlns:p14="http://schemas.microsoft.com/office/powerpoint/2010/main" val="74191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52400"/>
            <a:ext cx="8229600" cy="838200"/>
          </a:xfrm>
        </p:spPr>
        <p:txBody>
          <a:bodyPr/>
          <a:lstStyle/>
          <a:p>
            <a:pPr eaLnBrk="1" hangingPunct="1"/>
            <a:r>
              <a:rPr lang="en-US" dirty="0" smtClean="0"/>
              <a:t>Equivalent Partitioning</a:t>
            </a:r>
          </a:p>
        </p:txBody>
      </p:sp>
      <p:sp>
        <p:nvSpPr>
          <p:cNvPr id="30723" name="Content Placeholder 2"/>
          <p:cNvSpPr>
            <a:spLocks noGrp="1"/>
          </p:cNvSpPr>
          <p:nvPr>
            <p:ph idx="1"/>
          </p:nvPr>
        </p:nvSpPr>
        <p:spPr>
          <a:xfrm>
            <a:off x="304800" y="1371600"/>
            <a:ext cx="8458200" cy="4876800"/>
          </a:xfrm>
        </p:spPr>
        <p:txBody>
          <a:bodyPr/>
          <a:lstStyle/>
          <a:p>
            <a:pPr eaLnBrk="1" hangingPunct="1">
              <a:buFont typeface="Wingdings" panose="05000000000000000000" pitchFamily="2" charset="2"/>
              <a:buChar char="Ø"/>
            </a:pPr>
            <a:r>
              <a:rPr lang="en-GB" sz="2400" dirty="0" smtClean="0"/>
              <a:t>The idea behind the technique is to divide (i.e. to partition) a set of test conditions into groups or sets that can be considered the same (i.e. the system </a:t>
            </a:r>
            <a:r>
              <a:rPr lang="en-US" sz="2400" dirty="0" smtClean="0"/>
              <a:t>should handle them equivalently).</a:t>
            </a:r>
            <a:endParaRPr lang="en-US" sz="2400" dirty="0" smtClean="0">
              <a:sym typeface="Wingdings" panose="05000000000000000000" pitchFamily="2" charset="2"/>
            </a:endParaRPr>
          </a:p>
          <a:p>
            <a:pPr eaLnBrk="1" hangingPunct="1">
              <a:buFont typeface="Wingdings" panose="05000000000000000000" pitchFamily="2" charset="2"/>
              <a:buChar char="Ø"/>
            </a:pPr>
            <a:r>
              <a:rPr lang="en-GB" sz="2400" dirty="0" smtClean="0"/>
              <a:t>The equivalence-partitioning technique then requires that we need </a:t>
            </a:r>
            <a:r>
              <a:rPr lang="en-GB" sz="2400" b="1" i="1" dirty="0" smtClean="0">
                <a:solidFill>
                  <a:schemeClr val="accent2"/>
                </a:solidFill>
              </a:rPr>
              <a:t>test only one condition from each partition.</a:t>
            </a:r>
          </a:p>
          <a:p>
            <a:pPr marL="342900" lvl="1" indent="-342900" eaLnBrk="1" hangingPunct="1">
              <a:buFont typeface="Wingdings" panose="05000000000000000000" pitchFamily="2" charset="2"/>
              <a:buChar char="Ø"/>
            </a:pPr>
            <a:r>
              <a:rPr lang="en-US" sz="2400" dirty="0" smtClean="0"/>
              <a:t>Equivalence partitions (or classes) </a:t>
            </a:r>
            <a:r>
              <a:rPr lang="en-GB" sz="2400" dirty="0" smtClean="0"/>
              <a:t>can be found for both </a:t>
            </a:r>
            <a:r>
              <a:rPr lang="en-GB" sz="2400" b="1" i="1" dirty="0" smtClean="0">
                <a:solidFill>
                  <a:schemeClr val="accent2"/>
                </a:solidFill>
              </a:rPr>
              <a:t>valid data and invalid data</a:t>
            </a:r>
            <a:r>
              <a:rPr lang="en-GB" sz="2400" dirty="0" smtClean="0"/>
              <a:t>.</a:t>
            </a:r>
          </a:p>
          <a:p>
            <a:pPr marL="342900" lvl="1" indent="-342900" eaLnBrk="1" hangingPunct="1">
              <a:buFont typeface="Wingdings" panose="05000000000000000000" pitchFamily="2" charset="2"/>
              <a:buChar char="Ø"/>
            </a:pPr>
            <a:r>
              <a:rPr lang="en-GB" sz="2400" dirty="0" smtClean="0"/>
              <a:t>Partitions can also be identified for outputs, internal values, time-related values (e.g. before or after an event) and </a:t>
            </a:r>
            <a:r>
              <a:rPr lang="en-US" sz="2400" dirty="0" smtClean="0"/>
              <a:t>for interface parameters (e.g. during integration testing), </a:t>
            </a:r>
            <a:r>
              <a:rPr lang="en-US" sz="2400" b="1" i="1" dirty="0" smtClean="0">
                <a:solidFill>
                  <a:schemeClr val="accent2"/>
                </a:solidFill>
              </a:rPr>
              <a:t>not only for inputs</a:t>
            </a:r>
            <a:r>
              <a:rPr lang="en-US" sz="2400" dirty="0" smtClean="0"/>
              <a:t>.</a:t>
            </a:r>
          </a:p>
          <a:p>
            <a:pPr eaLnBrk="1" hangingPunct="1">
              <a:buNone/>
            </a:pPr>
            <a:endParaRPr lang="en-US" sz="2800" dirty="0" smtClean="0">
              <a:sym typeface="Wingdings" panose="05000000000000000000" pitchFamily="2" charset="2"/>
            </a:endParaRPr>
          </a:p>
          <a:p>
            <a:pPr marL="273050" lvl="1" indent="-273050" eaLnBrk="1" hangingPunct="1">
              <a:buClr>
                <a:srgbClr val="0BD0D9"/>
              </a:buClr>
              <a:buSzPct val="95000"/>
              <a:buFont typeface="Wingdings" panose="05000000000000000000" pitchFamily="2" charset="2"/>
              <a:buChar char="v"/>
            </a:pPr>
            <a:endParaRPr lang="en-US" sz="2800" dirty="0" smtClean="0">
              <a:sym typeface="Wingdings" panose="05000000000000000000" pitchFamily="2" charset="2"/>
            </a:endParaRPr>
          </a:p>
          <a:p>
            <a:pPr eaLnBrk="1" hangingPunct="1"/>
            <a:endParaRPr lang="en-US" dirty="0" smtClean="0"/>
          </a:p>
        </p:txBody>
      </p:sp>
    </p:spTree>
    <p:extLst>
      <p:ext uri="{BB962C8B-B14F-4D97-AF65-F5344CB8AC3E}">
        <p14:creationId xmlns:p14="http://schemas.microsoft.com/office/powerpoint/2010/main" val="664589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52400"/>
            <a:ext cx="8229600" cy="1066800"/>
          </a:xfrm>
          <a:prstGeom prst="rect">
            <a:avLst/>
          </a:prstGeom>
        </p:spPr>
        <p:txBody>
          <a:bodyPr/>
          <a:lstStyle/>
          <a:p>
            <a:pPr algn="r">
              <a:defRPr/>
            </a:pPr>
            <a:r>
              <a:rPr lang="en-US" sz="2700" b="1" dirty="0" smtClean="0">
                <a:solidFill>
                  <a:schemeClr val="tx2"/>
                </a:solidFill>
                <a:latin typeface="+mj-lt"/>
                <a:ea typeface="+mj-ea"/>
                <a:cs typeface="+mj-cs"/>
              </a:rPr>
              <a:t>Equivalent Partitioning</a:t>
            </a:r>
          </a:p>
          <a:p>
            <a:pPr algn="r">
              <a:defRPr/>
            </a:pPr>
            <a:r>
              <a:rPr lang="en-US" sz="2700" b="1" dirty="0" smtClean="0">
                <a:solidFill>
                  <a:schemeClr val="tx2"/>
                </a:solidFill>
                <a:latin typeface="+mj-lt"/>
                <a:ea typeface="+mj-ea"/>
                <a:cs typeface="+mj-cs"/>
              </a:rPr>
              <a:t>Identify </a:t>
            </a:r>
            <a:r>
              <a:rPr lang="en-US" sz="2700" b="1" dirty="0">
                <a:solidFill>
                  <a:schemeClr val="tx2"/>
                </a:solidFill>
                <a:latin typeface="+mj-lt"/>
                <a:ea typeface="+mj-ea"/>
                <a:cs typeface="+mj-cs"/>
              </a:rPr>
              <a:t>Equivalent Classes </a:t>
            </a:r>
          </a:p>
        </p:txBody>
      </p:sp>
      <p:sp>
        <p:nvSpPr>
          <p:cNvPr id="31747" name="Content Placeholder 5"/>
          <p:cNvSpPr txBox="1">
            <a:spLocks/>
          </p:cNvSpPr>
          <p:nvPr/>
        </p:nvSpPr>
        <p:spPr bwMode="auto">
          <a:xfrm>
            <a:off x="457200" y="1447800"/>
            <a:ext cx="8229600" cy="4541838"/>
          </a:xfrm>
          <a:prstGeom prst="rect">
            <a:avLst/>
          </a:prstGeom>
          <a:noFill/>
          <a:ln w="9525">
            <a:noFill/>
            <a:miter lim="800000"/>
            <a:headEnd/>
            <a:tailEnd/>
          </a:ln>
        </p:spPr>
        <p:txBody>
          <a:bodyPr/>
          <a:lstStyle>
            <a:lvl1pPr marL="342900" indent="-342900">
              <a:defRPr kumimoji="1" sz="2400">
                <a:solidFill>
                  <a:schemeClr val="tx1"/>
                </a:solidFill>
                <a:latin typeface="Times New Roman" panose="02020603050405020304" pitchFamily="18" charset="0"/>
              </a:defRPr>
            </a:lvl1pPr>
            <a:lvl2pPr marL="730250" indent="-2730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800100" indent="-342900">
              <a:defRPr kumimoji="1" sz="2400">
                <a:solidFill>
                  <a:schemeClr val="tx1"/>
                </a:solidFill>
                <a:latin typeface="Times New Roman" panose="02020603050405020304" pitchFamily="18" charset="0"/>
              </a:defRPr>
            </a:lvl5pPr>
            <a:lvl6pPr marL="1257300" indent="-342900" eaLnBrk="0" fontAlgn="base" hangingPunct="0">
              <a:spcBef>
                <a:spcPct val="0"/>
              </a:spcBef>
              <a:spcAft>
                <a:spcPct val="0"/>
              </a:spcAft>
              <a:defRPr kumimoji="1" sz="2400">
                <a:solidFill>
                  <a:schemeClr val="tx1"/>
                </a:solidFill>
                <a:latin typeface="Times New Roman" panose="02020603050405020304" pitchFamily="18" charset="0"/>
              </a:defRPr>
            </a:lvl6pPr>
            <a:lvl7pPr marL="1714500" indent="-342900" eaLnBrk="0" fontAlgn="base" hangingPunct="0">
              <a:spcBef>
                <a:spcPct val="0"/>
              </a:spcBef>
              <a:spcAft>
                <a:spcPct val="0"/>
              </a:spcAft>
              <a:defRPr kumimoji="1" sz="2400">
                <a:solidFill>
                  <a:schemeClr val="tx1"/>
                </a:solidFill>
                <a:latin typeface="Times New Roman" panose="02020603050405020304" pitchFamily="18" charset="0"/>
              </a:defRPr>
            </a:lvl7pPr>
            <a:lvl8pPr marL="2171700" indent="-342900" eaLnBrk="0" fontAlgn="base" hangingPunct="0">
              <a:spcBef>
                <a:spcPct val="0"/>
              </a:spcBef>
              <a:spcAft>
                <a:spcPct val="0"/>
              </a:spcAft>
              <a:defRPr kumimoji="1" sz="2400">
                <a:solidFill>
                  <a:schemeClr val="tx1"/>
                </a:solidFill>
                <a:latin typeface="Times New Roman" panose="02020603050405020304" pitchFamily="18" charset="0"/>
              </a:defRPr>
            </a:lvl8pPr>
            <a:lvl9pPr marL="2628900" indent="-342900"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tx1"/>
              </a:buClr>
              <a:buSzPct val="100000"/>
              <a:buFont typeface="Wingdings" panose="05000000000000000000" pitchFamily="2" charset="2"/>
              <a:buChar char="Ø"/>
            </a:pPr>
            <a:r>
              <a:rPr lang="en-US" sz="2600" dirty="0">
                <a:latin typeface="Arial" panose="020B0604020202020204" pitchFamily="34" charset="0"/>
                <a:sym typeface="Wingdings" panose="05000000000000000000" pitchFamily="2" charset="2"/>
              </a:rPr>
              <a:t>Take each input condition described in the specification and derive at least two equivalence classes for it. </a:t>
            </a:r>
          </a:p>
          <a:p>
            <a:pPr lvl="4">
              <a:spcBef>
                <a:spcPct val="20000"/>
              </a:spcBef>
              <a:buClr>
                <a:schemeClr val="tx1"/>
              </a:buClr>
              <a:buSzPct val="100000"/>
              <a:buFont typeface="Wingdings" panose="05000000000000000000" pitchFamily="2" charset="2"/>
              <a:buChar char="§"/>
            </a:pPr>
            <a:r>
              <a:rPr lang="en-US" sz="2600" dirty="0">
                <a:latin typeface="Arial" panose="020B0604020202020204" pitchFamily="34" charset="0"/>
                <a:sym typeface="Wingdings" panose="05000000000000000000" pitchFamily="2" charset="2"/>
              </a:rPr>
              <a:t>One class that satisfies the condition – the valid class. </a:t>
            </a:r>
          </a:p>
          <a:p>
            <a:pPr lvl="4">
              <a:spcBef>
                <a:spcPct val="20000"/>
              </a:spcBef>
              <a:buClr>
                <a:schemeClr val="tx1"/>
              </a:buClr>
              <a:buSzPct val="100000"/>
              <a:buFont typeface="Wingdings" panose="05000000000000000000" pitchFamily="2" charset="2"/>
              <a:buChar char="§"/>
            </a:pPr>
            <a:r>
              <a:rPr lang="en-US" sz="2600" dirty="0">
                <a:latin typeface="Arial" panose="020B0604020202020204" pitchFamily="34" charset="0"/>
                <a:sym typeface="Wingdings" panose="05000000000000000000" pitchFamily="2" charset="2"/>
              </a:rPr>
              <a:t>Second class that doesn't satisfy the condition – the invalid class</a:t>
            </a:r>
          </a:p>
          <a:p>
            <a:pPr lvl="1">
              <a:spcBef>
                <a:spcPct val="20000"/>
              </a:spcBef>
              <a:buClr>
                <a:srgbClr val="0BD0D9"/>
              </a:buClr>
              <a:buSzPct val="95000"/>
            </a:pPr>
            <a:endParaRPr lang="en-US" sz="2600" dirty="0">
              <a:latin typeface="Tahoma" panose="020B0604030504040204" pitchFamily="34" charset="0"/>
            </a:endParaRPr>
          </a:p>
          <a:p>
            <a:pPr>
              <a:spcBef>
                <a:spcPct val="20000"/>
              </a:spcBef>
              <a:buClr>
                <a:srgbClr val="0BD0D9"/>
              </a:buClr>
              <a:buSzPct val="95000"/>
            </a:pPr>
            <a:r>
              <a:rPr lang="en-US" sz="2600" dirty="0">
                <a:latin typeface="Tahoma" panose="020B0604030504040204" pitchFamily="34" charset="0"/>
              </a:rPr>
              <a:t>	</a:t>
            </a:r>
          </a:p>
        </p:txBody>
      </p:sp>
    </p:spTree>
    <p:extLst>
      <p:ext uri="{BB962C8B-B14F-4D97-AF65-F5344CB8AC3E}">
        <p14:creationId xmlns:p14="http://schemas.microsoft.com/office/powerpoint/2010/main" val="2844436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152400"/>
            <a:ext cx="8229600" cy="1143000"/>
          </a:xfrm>
        </p:spPr>
        <p:txBody>
          <a:bodyPr anchor="t">
            <a:normAutofit fontScale="90000"/>
          </a:bodyPr>
          <a:lstStyle/>
          <a:p>
            <a:pPr eaLnBrk="1" hangingPunct="1"/>
            <a:r>
              <a:rPr lang="en-US" dirty="0" smtClean="0"/>
              <a:t>Equivalent Partitioning</a:t>
            </a:r>
            <a:br>
              <a:rPr lang="en-US" dirty="0" smtClean="0"/>
            </a:br>
            <a:r>
              <a:rPr lang="en-US" dirty="0" smtClean="0"/>
              <a:t>Identify Equivalent Classes </a:t>
            </a:r>
            <a:br>
              <a:rPr lang="en-US" dirty="0" smtClean="0"/>
            </a:br>
            <a:endParaRPr lang="en-US" dirty="0" smtClean="0"/>
          </a:p>
        </p:txBody>
      </p:sp>
      <p:sp>
        <p:nvSpPr>
          <p:cNvPr id="32771" name="Content Placeholder 2"/>
          <p:cNvSpPr>
            <a:spLocks noGrp="1"/>
          </p:cNvSpPr>
          <p:nvPr>
            <p:ph idx="1"/>
          </p:nvPr>
        </p:nvSpPr>
        <p:spPr/>
        <p:txBody>
          <a:bodyPr/>
          <a:lstStyle/>
          <a:p>
            <a:pPr eaLnBrk="1" hangingPunct="1">
              <a:buFontTx/>
              <a:buNone/>
            </a:pPr>
            <a:r>
              <a:rPr lang="en-US" dirty="0" smtClean="0"/>
              <a:t>Equivalent Classes</a:t>
            </a:r>
          </a:p>
        </p:txBody>
      </p:sp>
      <p:pic>
        <p:nvPicPr>
          <p:cNvPr id="32772" name="Picture 7" descr="23.8 Equiv-partitioning.eps                                    0011FDCCMacintosh HD                   B8AA5F2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1676400"/>
            <a:ext cx="32004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0651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8600" y="152400"/>
            <a:ext cx="9144000" cy="838200"/>
          </a:xfrm>
          <a:prstGeom prst="rect">
            <a:avLst/>
          </a:prstGeom>
          <a:noFill/>
          <a:ln w="9525">
            <a:noFill/>
            <a:miter lim="800000"/>
            <a:headEnd/>
            <a:tailEnd/>
          </a:ln>
        </p:spPr>
        <p:txBody>
          <a:bodyPr lIns="0" rIns="0" bIns="0" anchor="b"/>
          <a:lstStyle/>
          <a:p>
            <a:pPr algn="r">
              <a:defRPr/>
            </a:pPr>
            <a:r>
              <a:rPr lang="en-US" sz="2700" b="1" dirty="0" smtClean="0">
                <a:solidFill>
                  <a:schemeClr val="tx2"/>
                </a:solidFill>
                <a:latin typeface="+mj-lt"/>
                <a:ea typeface="+mj-ea"/>
                <a:cs typeface="+mj-cs"/>
              </a:rPr>
              <a:t>Equivalent Partitioning</a:t>
            </a:r>
          </a:p>
          <a:p>
            <a:pPr algn="r">
              <a:defRPr/>
            </a:pPr>
            <a:r>
              <a:rPr lang="en-US" sz="2700" b="1" dirty="0" smtClean="0">
                <a:solidFill>
                  <a:schemeClr val="tx2"/>
                </a:solidFill>
                <a:latin typeface="+mj-lt"/>
                <a:ea typeface="+mj-ea"/>
                <a:cs typeface="+mj-cs"/>
              </a:rPr>
              <a:t>Example</a:t>
            </a:r>
            <a:endParaRPr lang="en-US" sz="2700" b="1" dirty="0">
              <a:solidFill>
                <a:schemeClr val="tx2"/>
              </a:solidFill>
              <a:latin typeface="+mj-lt"/>
              <a:ea typeface="+mj-ea"/>
              <a:cs typeface="+mj-cs"/>
            </a:endParaRPr>
          </a:p>
        </p:txBody>
      </p:sp>
      <p:sp>
        <p:nvSpPr>
          <p:cNvPr id="33795" name="Rectangle 3"/>
          <p:cNvSpPr txBox="1">
            <a:spLocks noChangeArrowheads="1"/>
          </p:cNvSpPr>
          <p:nvPr/>
        </p:nvSpPr>
        <p:spPr bwMode="auto">
          <a:xfrm>
            <a:off x="457200" y="1371600"/>
            <a:ext cx="845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kumimoji="1" sz="2400">
                <a:solidFill>
                  <a:schemeClr val="tx1"/>
                </a:solidFill>
                <a:latin typeface="Times New Roman" panose="02020603050405020304" pitchFamily="18" charset="0"/>
              </a:defRPr>
            </a:lvl1pPr>
            <a:lvl2pPr marL="639763" indent="-246063">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marL="800100" lvl="1" indent="-342900">
              <a:spcBef>
                <a:spcPts val="600"/>
              </a:spcBef>
              <a:buClr>
                <a:schemeClr val="tx1"/>
              </a:buClr>
              <a:buSzPct val="100000"/>
              <a:buFont typeface="Wingdings" pitchFamily="2" charset="2"/>
              <a:buChar char="Ø"/>
            </a:pPr>
            <a:r>
              <a:rPr lang="en-GB" sz="2000" dirty="0" smtClean="0">
                <a:latin typeface="+mn-lt"/>
              </a:rPr>
              <a:t>A candidate is given an exam of 40 questions, should get 26 marks to pass (65%), and get more than 80% for get reward.</a:t>
            </a:r>
          </a:p>
          <a:p>
            <a:pPr marL="800100" lvl="1" indent="-342900">
              <a:spcBef>
                <a:spcPts val="600"/>
              </a:spcBef>
              <a:buClr>
                <a:schemeClr val="tx1"/>
              </a:buClr>
              <a:buSzPct val="62000"/>
            </a:pPr>
            <a:r>
              <a:rPr lang="en-GB" sz="2000" dirty="0" smtClean="0">
                <a:latin typeface="+mn-lt"/>
              </a:rPr>
              <a:t>&gt;&gt; At least, how many test cases to cover all </a:t>
            </a:r>
            <a:r>
              <a:rPr lang="en-GB" sz="2000" b="1" i="1" dirty="0" smtClean="0">
                <a:latin typeface="+mn-lt"/>
              </a:rPr>
              <a:t>valid</a:t>
            </a:r>
            <a:r>
              <a:rPr lang="en-GB" sz="2000" i="1" dirty="0" smtClean="0">
                <a:latin typeface="+mn-lt"/>
              </a:rPr>
              <a:t> </a:t>
            </a:r>
            <a:r>
              <a:rPr lang="en-GB" sz="2000" dirty="0" smtClean="0">
                <a:latin typeface="+mn-lt"/>
              </a:rPr>
              <a:t>and </a:t>
            </a:r>
            <a:r>
              <a:rPr lang="en-GB" sz="2000" b="1" i="1" dirty="0" smtClean="0">
                <a:latin typeface="+mn-lt"/>
              </a:rPr>
              <a:t>invalid</a:t>
            </a:r>
            <a:r>
              <a:rPr lang="en-GB" sz="2000" dirty="0" smtClean="0">
                <a:latin typeface="+mn-lt"/>
              </a:rPr>
              <a:t> cases?</a:t>
            </a:r>
          </a:p>
          <a:p>
            <a:pPr marL="800100" lvl="1" indent="-342900">
              <a:spcBef>
                <a:spcPts val="600"/>
              </a:spcBef>
              <a:buClr>
                <a:schemeClr val="tx1"/>
              </a:buClr>
              <a:buSzPct val="62000"/>
            </a:pPr>
            <a:endParaRPr lang="en-GB" sz="2000" dirty="0" smtClean="0"/>
          </a:p>
          <a:p>
            <a:pPr>
              <a:lnSpc>
                <a:spcPct val="80000"/>
              </a:lnSpc>
              <a:spcBef>
                <a:spcPct val="20000"/>
              </a:spcBef>
              <a:buSzPct val="100000"/>
              <a:buFont typeface="Wingdings" panose="05000000000000000000" pitchFamily="2" charset="2"/>
              <a:buChar char="Ø"/>
            </a:pPr>
            <a:endParaRPr lang="en-US" sz="2000" dirty="0">
              <a:latin typeface="Constantia" panose="02030602050306030303" pitchFamily="18" charset="0"/>
            </a:endParaRPr>
          </a:p>
        </p:txBody>
      </p:sp>
      <p:grpSp>
        <p:nvGrpSpPr>
          <p:cNvPr id="12" name="Group 11"/>
          <p:cNvGrpSpPr/>
          <p:nvPr/>
        </p:nvGrpSpPr>
        <p:grpSpPr>
          <a:xfrm>
            <a:off x="685800" y="2667000"/>
            <a:ext cx="7924800" cy="2819400"/>
            <a:chOff x="228600" y="3276600"/>
            <a:chExt cx="8458200" cy="2971800"/>
          </a:xfrm>
        </p:grpSpPr>
        <p:pic>
          <p:nvPicPr>
            <p:cNvPr id="7" name="Picture 3" descr="implementing-configuration-management_1.jpg"/>
            <p:cNvPicPr>
              <a:picLocks noChangeAspect="1"/>
            </p:cNvPicPr>
            <p:nvPr/>
          </p:nvPicPr>
          <p:blipFill>
            <a:blip r:embed="rId3" cstate="print"/>
            <a:srcRect/>
            <a:stretch>
              <a:fillRect/>
            </a:stretch>
          </p:blipFill>
          <p:spPr bwMode="auto">
            <a:xfrm>
              <a:off x="2971800" y="3581400"/>
              <a:ext cx="2628900" cy="2628900"/>
            </a:xfrm>
            <a:prstGeom prst="rect">
              <a:avLst/>
            </a:prstGeom>
            <a:noFill/>
            <a:ln w="9525">
              <a:noFill/>
              <a:miter lim="800000"/>
              <a:headEnd/>
              <a:tailEnd/>
            </a:ln>
          </p:spPr>
        </p:pic>
        <p:sp>
          <p:nvSpPr>
            <p:cNvPr id="8" name="Cloud Callout 7"/>
            <p:cNvSpPr>
              <a:spLocks noChangeArrowheads="1"/>
            </p:cNvSpPr>
            <p:nvPr/>
          </p:nvSpPr>
          <p:spPr bwMode="auto">
            <a:xfrm>
              <a:off x="6096000" y="3276600"/>
              <a:ext cx="2590800" cy="1219200"/>
            </a:xfrm>
            <a:prstGeom prst="cloudCallout">
              <a:avLst>
                <a:gd name="adj1" fmla="val -80019"/>
                <a:gd name="adj2" fmla="val 33333"/>
              </a:avLst>
            </a:prstGeom>
            <a:solidFill>
              <a:srgbClr val="92D050"/>
            </a:solidFill>
            <a:ln w="9525" algn="ctr">
              <a:solidFill>
                <a:schemeClr val="tx1"/>
              </a:solidFill>
              <a:round/>
              <a:headEnd/>
              <a:tailEnd/>
            </a:ln>
          </p:spPr>
          <p:txBody>
            <a:bodyPr lIns="32400" tIns="41148" rIns="32400" bIns="41148"/>
            <a:lstStyle/>
            <a:p>
              <a:pPr algn="ctr"/>
              <a:r>
                <a:rPr lang="en-US" sz="2000" b="1">
                  <a:solidFill>
                    <a:schemeClr val="tx1"/>
                  </a:solidFill>
                </a:rPr>
                <a:t>5 cases </a:t>
              </a:r>
              <a:r>
                <a:rPr lang="en-US" sz="2000">
                  <a:solidFill>
                    <a:schemeClr val="tx1"/>
                  </a:solidFill>
                </a:rPr>
                <a:t>(-1, 11, 21, 31, 41)</a:t>
              </a:r>
            </a:p>
          </p:txBody>
        </p:sp>
        <p:sp>
          <p:nvSpPr>
            <p:cNvPr id="9" name="Cloud Callout 8"/>
            <p:cNvSpPr>
              <a:spLocks noChangeArrowheads="1"/>
            </p:cNvSpPr>
            <p:nvPr/>
          </p:nvSpPr>
          <p:spPr bwMode="auto">
            <a:xfrm>
              <a:off x="228600" y="3352800"/>
              <a:ext cx="2590800" cy="1219200"/>
            </a:xfrm>
            <a:prstGeom prst="cloudCallout">
              <a:avLst>
                <a:gd name="adj1" fmla="val 65569"/>
                <a:gd name="adj2" fmla="val 30208"/>
              </a:avLst>
            </a:prstGeom>
            <a:solidFill>
              <a:srgbClr val="FFFF00"/>
            </a:solidFill>
            <a:ln w="9525" algn="ctr">
              <a:solidFill>
                <a:schemeClr val="tx1"/>
              </a:solidFill>
              <a:round/>
              <a:headEnd/>
              <a:tailEnd/>
            </a:ln>
          </p:spPr>
          <p:txBody>
            <a:bodyPr lIns="32400" tIns="41148" rIns="32400" bIns="41148"/>
            <a:lstStyle/>
            <a:p>
              <a:pPr algn="ctr"/>
              <a:r>
                <a:rPr lang="en-US" sz="2000" b="1" dirty="0">
                  <a:solidFill>
                    <a:schemeClr val="tx1"/>
                  </a:solidFill>
                </a:rPr>
                <a:t>42 cases </a:t>
              </a:r>
              <a:r>
                <a:rPr lang="en-US" sz="2000" dirty="0">
                  <a:solidFill>
                    <a:schemeClr val="tx1"/>
                  </a:solidFill>
                </a:rPr>
                <a:t>(-1, 0, 1, … 40, 41)</a:t>
              </a:r>
            </a:p>
          </p:txBody>
        </p:sp>
        <p:sp>
          <p:nvSpPr>
            <p:cNvPr id="10" name="Cloud Callout 9"/>
            <p:cNvSpPr>
              <a:spLocks noChangeArrowheads="1"/>
            </p:cNvSpPr>
            <p:nvPr/>
          </p:nvSpPr>
          <p:spPr bwMode="auto">
            <a:xfrm>
              <a:off x="304800" y="4800600"/>
              <a:ext cx="2743200" cy="1447800"/>
            </a:xfrm>
            <a:prstGeom prst="cloudCallout">
              <a:avLst>
                <a:gd name="adj1" fmla="val 80903"/>
                <a:gd name="adj2" fmla="val -81426"/>
              </a:avLst>
            </a:prstGeom>
            <a:solidFill>
              <a:srgbClr val="FF0000"/>
            </a:solidFill>
            <a:ln w="9525" algn="ctr">
              <a:solidFill>
                <a:schemeClr val="tx1"/>
              </a:solidFill>
              <a:round/>
              <a:headEnd/>
              <a:tailEnd/>
            </a:ln>
          </p:spPr>
          <p:txBody>
            <a:bodyPr lIns="32400" tIns="41148" rIns="32400" bIns="41148"/>
            <a:lstStyle/>
            <a:p>
              <a:pPr algn="ctr"/>
              <a:r>
                <a:rPr lang="en-US" sz="2000" b="1">
                  <a:solidFill>
                    <a:schemeClr val="tx1"/>
                  </a:solidFill>
                </a:rPr>
                <a:t>I think it’s easy… but I don’t know!</a:t>
              </a:r>
              <a:endParaRPr lang="en-US" sz="2000">
                <a:solidFill>
                  <a:schemeClr val="tx1"/>
                </a:solidFill>
              </a:endParaRPr>
            </a:p>
          </p:txBody>
        </p:sp>
        <p:sp>
          <p:nvSpPr>
            <p:cNvPr id="11" name="Cloud Callout 10"/>
            <p:cNvSpPr>
              <a:spLocks noChangeArrowheads="1"/>
            </p:cNvSpPr>
            <p:nvPr/>
          </p:nvSpPr>
          <p:spPr bwMode="auto">
            <a:xfrm>
              <a:off x="5791200" y="4953000"/>
              <a:ext cx="2667000" cy="1219200"/>
            </a:xfrm>
            <a:prstGeom prst="cloudCallout">
              <a:avLst>
                <a:gd name="adj1" fmla="val -80019"/>
                <a:gd name="adj2" fmla="val -76042"/>
              </a:avLst>
            </a:prstGeom>
            <a:solidFill>
              <a:srgbClr val="00B0F0"/>
            </a:solidFill>
            <a:ln w="9525" algn="ctr">
              <a:solidFill>
                <a:schemeClr val="tx1"/>
              </a:solidFill>
              <a:round/>
              <a:headEnd/>
              <a:tailEnd/>
            </a:ln>
          </p:spPr>
          <p:txBody>
            <a:bodyPr lIns="32400" tIns="41148" rIns="32400" bIns="41148"/>
            <a:lstStyle/>
            <a:p>
              <a:pPr algn="ctr"/>
              <a:r>
                <a:rPr lang="en-US" sz="2000" b="1">
                  <a:solidFill>
                    <a:schemeClr val="tx1"/>
                  </a:solidFill>
                </a:rPr>
                <a:t>5 cases </a:t>
              </a:r>
              <a:r>
                <a:rPr lang="en-US" sz="2000">
                  <a:solidFill>
                    <a:schemeClr val="tx1"/>
                  </a:solidFill>
                </a:rPr>
                <a:t>(-5, 15, 30, 35, 45)</a:t>
              </a:r>
            </a:p>
          </p:txBody>
        </p:sp>
      </p:grpSp>
    </p:spTree>
    <p:extLst>
      <p:ext uri="{BB962C8B-B14F-4D97-AF65-F5344CB8AC3E}">
        <p14:creationId xmlns:p14="http://schemas.microsoft.com/office/powerpoint/2010/main" val="181190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28600" y="152400"/>
            <a:ext cx="9144000" cy="838200"/>
          </a:xfrm>
          <a:prstGeom prst="rect">
            <a:avLst/>
          </a:prstGeom>
          <a:noFill/>
          <a:ln w="9525">
            <a:noFill/>
            <a:miter lim="800000"/>
            <a:headEnd/>
            <a:tailEnd/>
          </a:ln>
        </p:spPr>
        <p:txBody>
          <a:bodyPr lIns="0" rIns="0" bIns="0" anchor="b"/>
          <a:lstStyle/>
          <a:p>
            <a:pPr algn="r">
              <a:defRPr/>
            </a:pPr>
            <a:r>
              <a:rPr lang="en-US" sz="2700" b="1" dirty="0" smtClean="0">
                <a:solidFill>
                  <a:schemeClr val="tx2"/>
                </a:solidFill>
                <a:latin typeface="+mn-lt"/>
                <a:ea typeface="+mj-ea"/>
                <a:cs typeface="+mj-cs"/>
              </a:rPr>
              <a:t>Equivalent Partitioning</a:t>
            </a:r>
          </a:p>
          <a:p>
            <a:pPr algn="r">
              <a:defRPr/>
            </a:pPr>
            <a:r>
              <a:rPr lang="en-US" sz="2700" b="1" dirty="0" smtClean="0">
                <a:solidFill>
                  <a:schemeClr val="tx2"/>
                </a:solidFill>
                <a:latin typeface="+mn-lt"/>
                <a:ea typeface="+mj-ea"/>
                <a:cs typeface="+mj-cs"/>
              </a:rPr>
              <a:t>Example (cont.)</a:t>
            </a:r>
            <a:endParaRPr lang="en-US" sz="2700" b="1" dirty="0">
              <a:solidFill>
                <a:schemeClr val="tx2"/>
              </a:solidFill>
              <a:latin typeface="+mn-lt"/>
              <a:ea typeface="+mj-ea"/>
              <a:cs typeface="+mj-cs"/>
            </a:endParaRPr>
          </a:p>
        </p:txBody>
      </p:sp>
      <p:sp>
        <p:nvSpPr>
          <p:cNvPr id="4" name="Rectangle 1028"/>
          <p:cNvSpPr>
            <a:spLocks noChangeArrowheads="1"/>
          </p:cNvSpPr>
          <p:nvPr/>
        </p:nvSpPr>
        <p:spPr bwMode="auto">
          <a:xfrm>
            <a:off x="304800" y="1295400"/>
            <a:ext cx="8458200" cy="5105400"/>
          </a:xfrm>
          <a:prstGeom prst="rect">
            <a:avLst/>
          </a:prstGeom>
          <a:noFill/>
          <a:ln w="9525">
            <a:noFill/>
            <a:miter lim="800000"/>
            <a:headEnd/>
            <a:tailEnd/>
          </a:ln>
        </p:spPr>
        <p:txBody>
          <a:bodyPr lIns="87269" tIns="43635" rIns="87269" bIns="43635"/>
          <a:lstStyle/>
          <a:p>
            <a:pPr marL="342900" indent="-342900" eaLnBrk="0" hangingPunct="0">
              <a:spcBef>
                <a:spcPts val="600"/>
              </a:spcBef>
              <a:buClr>
                <a:schemeClr val="tx1"/>
              </a:buClr>
              <a:buSzPct val="62000"/>
            </a:pPr>
            <a:r>
              <a:rPr lang="en-GB" sz="2400" b="1" dirty="0">
                <a:solidFill>
                  <a:schemeClr val="tx1"/>
                </a:solidFill>
                <a:latin typeface="+mn-lt"/>
              </a:rPr>
              <a:t>	</a:t>
            </a:r>
            <a:r>
              <a:rPr lang="en-US" sz="2400" dirty="0">
                <a:solidFill>
                  <a:schemeClr val="tx1"/>
                </a:solidFill>
                <a:latin typeface="+mn-lt"/>
              </a:rPr>
              <a:t> </a:t>
            </a:r>
            <a:r>
              <a:rPr lang="en-GB" sz="2600" b="1" dirty="0" smtClean="0">
                <a:solidFill>
                  <a:schemeClr val="tx1"/>
                </a:solidFill>
                <a:latin typeface="+mn-lt"/>
              </a:rPr>
              <a:t>Answer</a:t>
            </a:r>
            <a:r>
              <a:rPr lang="en-GB" sz="2600" b="1" dirty="0">
                <a:solidFill>
                  <a:schemeClr val="tx1"/>
                </a:solidFill>
                <a:latin typeface="+mn-lt"/>
              </a:rPr>
              <a:t>:  5 cases</a:t>
            </a:r>
          </a:p>
          <a:p>
            <a:pPr marL="800100" lvl="1" indent="-342900" eaLnBrk="0" hangingPunct="0">
              <a:spcBef>
                <a:spcPts val="600"/>
              </a:spcBef>
              <a:buClr>
                <a:schemeClr val="tx1"/>
              </a:buClr>
              <a:buSzPct val="62000"/>
            </a:pPr>
            <a:r>
              <a:rPr lang="en-GB" sz="2000" b="1" dirty="0">
                <a:solidFill>
                  <a:schemeClr val="tx1"/>
                </a:solidFill>
                <a:latin typeface="+mn-lt"/>
              </a:rPr>
              <a:t>	</a:t>
            </a:r>
            <a:endParaRPr lang="en-GB" sz="2000" dirty="0">
              <a:solidFill>
                <a:schemeClr val="tx1"/>
              </a:solidFill>
              <a:latin typeface="+mn-lt"/>
            </a:endParaRPr>
          </a:p>
        </p:txBody>
      </p:sp>
      <p:pic>
        <p:nvPicPr>
          <p:cNvPr id="5" name="Picture 3" descr="implementing-configuration-management_1.jpg"/>
          <p:cNvPicPr>
            <a:picLocks noChangeAspect="1"/>
          </p:cNvPicPr>
          <p:nvPr/>
        </p:nvPicPr>
        <p:blipFill>
          <a:blip r:embed="rId2" cstate="print"/>
          <a:srcRect/>
          <a:stretch>
            <a:fillRect/>
          </a:stretch>
        </p:blipFill>
        <p:spPr bwMode="auto">
          <a:xfrm>
            <a:off x="2971800" y="3581400"/>
            <a:ext cx="2628900" cy="2628900"/>
          </a:xfrm>
          <a:prstGeom prst="rect">
            <a:avLst/>
          </a:prstGeom>
          <a:noFill/>
          <a:ln w="9525">
            <a:noFill/>
            <a:miter lim="800000"/>
            <a:headEnd/>
            <a:tailEnd/>
          </a:ln>
        </p:spPr>
      </p:pic>
      <p:sp>
        <p:nvSpPr>
          <p:cNvPr id="6" name="Cloud Callout 7"/>
          <p:cNvSpPr>
            <a:spLocks noChangeArrowheads="1"/>
          </p:cNvSpPr>
          <p:nvPr/>
        </p:nvSpPr>
        <p:spPr bwMode="auto">
          <a:xfrm>
            <a:off x="5791200" y="4953000"/>
            <a:ext cx="2667000" cy="1219200"/>
          </a:xfrm>
          <a:prstGeom prst="cloudCallout">
            <a:avLst>
              <a:gd name="adj1" fmla="val -80019"/>
              <a:gd name="adj2" fmla="val -76042"/>
            </a:avLst>
          </a:prstGeom>
          <a:solidFill>
            <a:srgbClr val="00B0F0"/>
          </a:solidFill>
          <a:ln w="9525" algn="ctr">
            <a:solidFill>
              <a:schemeClr val="tx1"/>
            </a:solidFill>
            <a:round/>
            <a:headEnd/>
            <a:tailEnd/>
          </a:ln>
        </p:spPr>
        <p:txBody>
          <a:bodyPr lIns="32400" tIns="41148" rIns="32400" bIns="41148"/>
          <a:lstStyle/>
          <a:p>
            <a:pPr algn="ctr"/>
            <a:r>
              <a:rPr lang="en-US" sz="2000" b="1" dirty="0">
                <a:solidFill>
                  <a:schemeClr val="tx1"/>
                </a:solidFill>
                <a:latin typeface="+mn-lt"/>
              </a:rPr>
              <a:t>5 cases </a:t>
            </a:r>
            <a:r>
              <a:rPr lang="en-US" sz="2000" dirty="0">
                <a:solidFill>
                  <a:schemeClr val="tx1"/>
                </a:solidFill>
                <a:latin typeface="+mn-lt"/>
              </a:rPr>
              <a:t>(</a:t>
            </a:r>
            <a:r>
              <a:rPr lang="en-US" sz="2000" dirty="0">
                <a:solidFill>
                  <a:srgbClr val="FF0000"/>
                </a:solidFill>
                <a:latin typeface="+mn-lt"/>
              </a:rPr>
              <a:t>-5</a:t>
            </a:r>
            <a:r>
              <a:rPr lang="en-US" sz="2000" dirty="0">
                <a:solidFill>
                  <a:schemeClr val="tx1"/>
                </a:solidFill>
                <a:latin typeface="+mn-lt"/>
              </a:rPr>
              <a:t>, 15, 30, 35, </a:t>
            </a:r>
            <a:r>
              <a:rPr lang="en-US" sz="2000" dirty="0">
                <a:solidFill>
                  <a:srgbClr val="FF0000"/>
                </a:solidFill>
                <a:latin typeface="+mn-lt"/>
              </a:rPr>
              <a:t>45</a:t>
            </a:r>
            <a:r>
              <a:rPr lang="en-US" sz="2000" dirty="0">
                <a:solidFill>
                  <a:schemeClr val="tx1"/>
                </a:solidFill>
                <a:latin typeface="+mn-lt"/>
              </a:rPr>
              <a:t>)</a:t>
            </a:r>
          </a:p>
        </p:txBody>
      </p:sp>
      <p:sp>
        <p:nvSpPr>
          <p:cNvPr id="7" name="Line Callout 1 9"/>
          <p:cNvSpPr>
            <a:spLocks/>
          </p:cNvSpPr>
          <p:nvPr/>
        </p:nvSpPr>
        <p:spPr bwMode="auto">
          <a:xfrm>
            <a:off x="6629400" y="3429000"/>
            <a:ext cx="914400" cy="762000"/>
          </a:xfrm>
          <a:prstGeom prst="borderCallout1">
            <a:avLst>
              <a:gd name="adj1" fmla="val 50417"/>
              <a:gd name="adj2" fmla="val 0"/>
              <a:gd name="adj3" fmla="val 109167"/>
              <a:gd name="adj4" fmla="val -184167"/>
            </a:avLst>
          </a:prstGeom>
          <a:noFill/>
          <a:ln w="38100" algn="ctr">
            <a:solidFill>
              <a:srgbClr val="FF0000"/>
            </a:solidFill>
            <a:round/>
            <a:headEnd/>
            <a:tailEnd/>
          </a:ln>
        </p:spPr>
        <p:txBody>
          <a:bodyPr lIns="32400" tIns="41148" rIns="32400" bIns="41148"/>
          <a:lstStyle/>
          <a:p>
            <a:pPr algn="ctr"/>
            <a:r>
              <a:rPr lang="en-US" sz="2000" dirty="0">
                <a:solidFill>
                  <a:srgbClr val="FF0000"/>
                </a:solidFill>
                <a:latin typeface="+mn-lt"/>
              </a:rPr>
              <a:t>SHE’S RIGHT</a:t>
            </a:r>
          </a:p>
        </p:txBody>
      </p:sp>
      <p:pic>
        <p:nvPicPr>
          <p:cNvPr id="8" name="Picture 6"/>
          <p:cNvPicPr>
            <a:picLocks noChangeAspect="1" noChangeArrowheads="1"/>
          </p:cNvPicPr>
          <p:nvPr/>
        </p:nvPicPr>
        <p:blipFill>
          <a:blip r:embed="rId3" cstate="print"/>
          <a:srcRect/>
          <a:stretch>
            <a:fillRect/>
          </a:stretch>
        </p:blipFill>
        <p:spPr bwMode="auto">
          <a:xfrm>
            <a:off x="533400" y="2438400"/>
            <a:ext cx="8077200" cy="95250"/>
          </a:xfrm>
          <a:prstGeom prst="rect">
            <a:avLst/>
          </a:prstGeom>
          <a:noFill/>
          <a:ln w="9525" algn="ctr">
            <a:noFill/>
            <a:miter lim="800000"/>
            <a:headEnd/>
            <a:tailEnd/>
          </a:ln>
        </p:spPr>
      </p:pic>
      <p:sp>
        <p:nvSpPr>
          <p:cNvPr id="9" name="TextBox 27"/>
          <p:cNvSpPr txBox="1">
            <a:spLocks noChangeArrowheads="1"/>
          </p:cNvSpPr>
          <p:nvPr/>
        </p:nvSpPr>
        <p:spPr bwMode="auto">
          <a:xfrm>
            <a:off x="76200" y="2133600"/>
            <a:ext cx="990600" cy="400050"/>
          </a:xfrm>
          <a:prstGeom prst="rect">
            <a:avLst/>
          </a:prstGeom>
          <a:noFill/>
          <a:ln w="9525">
            <a:noFill/>
            <a:miter lim="800000"/>
            <a:headEnd/>
            <a:tailEnd/>
          </a:ln>
        </p:spPr>
        <p:txBody>
          <a:bodyPr>
            <a:spAutoFit/>
          </a:bodyPr>
          <a:lstStyle/>
          <a:p>
            <a:r>
              <a:rPr lang="en-US" sz="2000" dirty="0">
                <a:solidFill>
                  <a:schemeClr val="tx1"/>
                </a:solidFill>
                <a:latin typeface="+mn-lt"/>
              </a:rPr>
              <a:t>invalid</a:t>
            </a:r>
          </a:p>
        </p:txBody>
      </p:sp>
      <p:sp>
        <p:nvSpPr>
          <p:cNvPr id="10" name="TextBox 20"/>
          <p:cNvSpPr txBox="1">
            <a:spLocks noChangeArrowheads="1"/>
          </p:cNvSpPr>
          <p:nvPr/>
        </p:nvSpPr>
        <p:spPr bwMode="auto">
          <a:xfrm>
            <a:off x="2895600" y="2057400"/>
            <a:ext cx="533400" cy="400050"/>
          </a:xfrm>
          <a:prstGeom prst="rect">
            <a:avLst/>
          </a:prstGeom>
          <a:noFill/>
          <a:ln w="9525">
            <a:noFill/>
            <a:miter lim="800000"/>
            <a:headEnd/>
            <a:tailEnd/>
          </a:ln>
        </p:spPr>
        <p:txBody>
          <a:bodyPr>
            <a:spAutoFit/>
          </a:bodyPr>
          <a:lstStyle/>
          <a:p>
            <a:r>
              <a:rPr lang="en-US" sz="2000" dirty="0">
                <a:solidFill>
                  <a:schemeClr val="tx1"/>
                </a:solidFill>
                <a:latin typeface="+mn-lt"/>
              </a:rPr>
              <a:t>fail</a:t>
            </a:r>
          </a:p>
        </p:txBody>
      </p:sp>
      <p:sp>
        <p:nvSpPr>
          <p:cNvPr id="11" name="TextBox 21"/>
          <p:cNvSpPr txBox="1">
            <a:spLocks noChangeArrowheads="1"/>
          </p:cNvSpPr>
          <p:nvPr/>
        </p:nvSpPr>
        <p:spPr bwMode="auto">
          <a:xfrm>
            <a:off x="5867400" y="2057400"/>
            <a:ext cx="762000" cy="400050"/>
          </a:xfrm>
          <a:prstGeom prst="rect">
            <a:avLst/>
          </a:prstGeom>
          <a:noFill/>
          <a:ln w="9525">
            <a:noFill/>
            <a:miter lim="800000"/>
            <a:headEnd/>
            <a:tailEnd/>
          </a:ln>
        </p:spPr>
        <p:txBody>
          <a:bodyPr>
            <a:spAutoFit/>
          </a:bodyPr>
          <a:lstStyle/>
          <a:p>
            <a:r>
              <a:rPr lang="en-US" sz="2000" dirty="0">
                <a:solidFill>
                  <a:schemeClr val="tx1"/>
                </a:solidFill>
                <a:latin typeface="+mn-lt"/>
              </a:rPr>
              <a:t>pass</a:t>
            </a:r>
          </a:p>
        </p:txBody>
      </p:sp>
      <p:sp>
        <p:nvSpPr>
          <p:cNvPr id="12" name="TextBox 22"/>
          <p:cNvSpPr txBox="1">
            <a:spLocks noChangeArrowheads="1"/>
          </p:cNvSpPr>
          <p:nvPr/>
        </p:nvSpPr>
        <p:spPr bwMode="auto">
          <a:xfrm>
            <a:off x="7010400" y="2057400"/>
            <a:ext cx="990600" cy="400050"/>
          </a:xfrm>
          <a:prstGeom prst="rect">
            <a:avLst/>
          </a:prstGeom>
          <a:noFill/>
          <a:ln w="9525">
            <a:noFill/>
            <a:miter lim="800000"/>
            <a:headEnd/>
            <a:tailEnd/>
          </a:ln>
        </p:spPr>
        <p:txBody>
          <a:bodyPr>
            <a:spAutoFit/>
          </a:bodyPr>
          <a:lstStyle/>
          <a:p>
            <a:r>
              <a:rPr lang="en-US" sz="2000" dirty="0">
                <a:solidFill>
                  <a:schemeClr val="tx1"/>
                </a:solidFill>
                <a:latin typeface="+mn-lt"/>
              </a:rPr>
              <a:t>reward</a:t>
            </a:r>
          </a:p>
        </p:txBody>
      </p:sp>
      <p:sp>
        <p:nvSpPr>
          <p:cNvPr id="13" name="TextBox 28"/>
          <p:cNvSpPr txBox="1">
            <a:spLocks noChangeArrowheads="1"/>
          </p:cNvSpPr>
          <p:nvPr/>
        </p:nvSpPr>
        <p:spPr bwMode="auto">
          <a:xfrm>
            <a:off x="8229600" y="2057400"/>
            <a:ext cx="914400" cy="400050"/>
          </a:xfrm>
          <a:prstGeom prst="rect">
            <a:avLst/>
          </a:prstGeom>
          <a:noFill/>
          <a:ln w="9525">
            <a:noFill/>
            <a:miter lim="800000"/>
            <a:headEnd/>
            <a:tailEnd/>
          </a:ln>
        </p:spPr>
        <p:txBody>
          <a:bodyPr>
            <a:spAutoFit/>
          </a:bodyPr>
          <a:lstStyle/>
          <a:p>
            <a:r>
              <a:rPr lang="en-US" sz="2000" dirty="0">
                <a:solidFill>
                  <a:schemeClr val="tx1"/>
                </a:solidFill>
                <a:latin typeface="+mn-lt"/>
              </a:rPr>
              <a:t>invalid</a:t>
            </a:r>
          </a:p>
        </p:txBody>
      </p:sp>
      <p:sp>
        <p:nvSpPr>
          <p:cNvPr id="14" name="TextBox 23"/>
          <p:cNvSpPr txBox="1">
            <a:spLocks noChangeArrowheads="1"/>
          </p:cNvSpPr>
          <p:nvPr/>
        </p:nvSpPr>
        <p:spPr bwMode="auto">
          <a:xfrm>
            <a:off x="762000" y="2514600"/>
            <a:ext cx="304800" cy="400050"/>
          </a:xfrm>
          <a:prstGeom prst="rect">
            <a:avLst/>
          </a:prstGeom>
          <a:noFill/>
          <a:ln w="9525">
            <a:noFill/>
            <a:miter lim="800000"/>
            <a:headEnd/>
            <a:tailEnd/>
          </a:ln>
        </p:spPr>
        <p:txBody>
          <a:bodyPr>
            <a:spAutoFit/>
          </a:bodyPr>
          <a:lstStyle/>
          <a:p>
            <a:r>
              <a:rPr lang="en-US" sz="2000" dirty="0">
                <a:solidFill>
                  <a:srgbClr val="FF0000"/>
                </a:solidFill>
                <a:latin typeface="+mn-lt"/>
              </a:rPr>
              <a:t>0</a:t>
            </a:r>
          </a:p>
        </p:txBody>
      </p:sp>
      <p:sp>
        <p:nvSpPr>
          <p:cNvPr id="15" name="TextBox 24"/>
          <p:cNvSpPr txBox="1">
            <a:spLocks noChangeArrowheads="1"/>
          </p:cNvSpPr>
          <p:nvPr/>
        </p:nvSpPr>
        <p:spPr bwMode="auto">
          <a:xfrm>
            <a:off x="5410200" y="2514600"/>
            <a:ext cx="533400" cy="400050"/>
          </a:xfrm>
          <a:prstGeom prst="rect">
            <a:avLst/>
          </a:prstGeom>
          <a:noFill/>
          <a:ln w="9525">
            <a:noFill/>
            <a:miter lim="800000"/>
            <a:headEnd/>
            <a:tailEnd/>
          </a:ln>
        </p:spPr>
        <p:txBody>
          <a:bodyPr>
            <a:spAutoFit/>
          </a:bodyPr>
          <a:lstStyle/>
          <a:p>
            <a:r>
              <a:rPr lang="en-US" sz="2000" dirty="0">
                <a:solidFill>
                  <a:srgbClr val="FF0000"/>
                </a:solidFill>
                <a:latin typeface="+mn-lt"/>
              </a:rPr>
              <a:t>26</a:t>
            </a:r>
          </a:p>
        </p:txBody>
      </p:sp>
      <p:sp>
        <p:nvSpPr>
          <p:cNvPr id="16" name="TextBox 25"/>
          <p:cNvSpPr txBox="1">
            <a:spLocks noChangeArrowheads="1"/>
          </p:cNvSpPr>
          <p:nvPr/>
        </p:nvSpPr>
        <p:spPr bwMode="auto">
          <a:xfrm>
            <a:off x="6477000" y="2514600"/>
            <a:ext cx="533400" cy="400050"/>
          </a:xfrm>
          <a:prstGeom prst="rect">
            <a:avLst/>
          </a:prstGeom>
          <a:noFill/>
          <a:ln w="9525">
            <a:noFill/>
            <a:miter lim="800000"/>
            <a:headEnd/>
            <a:tailEnd/>
          </a:ln>
        </p:spPr>
        <p:txBody>
          <a:bodyPr>
            <a:spAutoFit/>
          </a:bodyPr>
          <a:lstStyle/>
          <a:p>
            <a:r>
              <a:rPr lang="en-US" sz="2000" dirty="0">
                <a:solidFill>
                  <a:srgbClr val="FF0000"/>
                </a:solidFill>
                <a:latin typeface="+mn-lt"/>
              </a:rPr>
              <a:t>32</a:t>
            </a:r>
          </a:p>
        </p:txBody>
      </p:sp>
      <p:sp>
        <p:nvSpPr>
          <p:cNvPr id="17" name="TextBox 26"/>
          <p:cNvSpPr txBox="1">
            <a:spLocks noChangeArrowheads="1"/>
          </p:cNvSpPr>
          <p:nvPr/>
        </p:nvSpPr>
        <p:spPr bwMode="auto">
          <a:xfrm>
            <a:off x="8001000" y="2514600"/>
            <a:ext cx="533400" cy="400050"/>
          </a:xfrm>
          <a:prstGeom prst="rect">
            <a:avLst/>
          </a:prstGeom>
          <a:noFill/>
          <a:ln w="9525">
            <a:noFill/>
            <a:miter lim="800000"/>
            <a:headEnd/>
            <a:tailEnd/>
          </a:ln>
        </p:spPr>
        <p:txBody>
          <a:bodyPr>
            <a:spAutoFit/>
          </a:bodyPr>
          <a:lstStyle/>
          <a:p>
            <a:r>
              <a:rPr lang="en-US" sz="2000" dirty="0">
                <a:solidFill>
                  <a:srgbClr val="FF0000"/>
                </a:solidFill>
                <a:latin typeface="+mn-lt"/>
              </a:rPr>
              <a:t>40</a:t>
            </a:r>
          </a:p>
        </p:txBody>
      </p:sp>
    </p:spTree>
    <p:extLst>
      <p:ext uri="{BB962C8B-B14F-4D97-AF65-F5344CB8AC3E}">
        <p14:creationId xmlns:p14="http://schemas.microsoft.com/office/powerpoint/2010/main" val="310367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9" grpId="0"/>
      <p:bldP spid="10" grpId="0"/>
      <p:bldP spid="11" grpId="0"/>
      <p:bldP spid="12" grpId="0"/>
      <p:bldP spid="13" grpId="0"/>
      <p:bldP spid="14" grpId="0"/>
      <p:bldP spid="15" grpId="0"/>
      <p:bldP spid="16" grpId="0"/>
      <p:bldP spid="17" grpId="0"/>
    </p:bld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2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4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5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4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5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6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6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0.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1.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2.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3.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4.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8.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9.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287</TotalTime>
  <Words>2187</Words>
  <Application>Microsoft Office PowerPoint</Application>
  <PresentationFormat>On-screen Show (4:3)</PresentationFormat>
  <Paragraphs>404</Paragraphs>
  <Slides>27</Slides>
  <Notes>14</Notes>
  <HiddenSlides>0</HiddenSlides>
  <MMClips>0</MMClips>
  <ScaleCrop>false</ScaleCrop>
  <HeadingPairs>
    <vt:vector size="6" baseType="variant">
      <vt:variant>
        <vt:lpstr>Theme</vt:lpstr>
      </vt:variant>
      <vt:variant>
        <vt:i4>26</vt:i4>
      </vt:variant>
      <vt:variant>
        <vt:lpstr>Embedded OLE Servers</vt:lpstr>
      </vt:variant>
      <vt:variant>
        <vt:i4>2</vt:i4>
      </vt:variant>
      <vt:variant>
        <vt:lpstr>Slide Titles</vt:lpstr>
      </vt:variant>
      <vt:variant>
        <vt:i4>27</vt:i4>
      </vt:variant>
    </vt:vector>
  </HeadingPairs>
  <TitlesOfParts>
    <vt:vector size="55" baseType="lpstr">
      <vt:lpstr>Fs-Theme_2014</vt:lpstr>
      <vt:lpstr>ppt-model</vt:lpstr>
      <vt:lpstr>PPT08_EN</vt:lpstr>
      <vt:lpstr>blank</vt:lpstr>
      <vt:lpstr>1_Template_PPT08_EN</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Fs-Theme_20140415</vt:lpstr>
      <vt:lpstr>1_ppt-model</vt:lpstr>
      <vt:lpstr>3_PPT08_EN</vt:lpstr>
      <vt:lpstr>1_blank</vt:lpstr>
      <vt:lpstr>2_Template_PPT08_EN</vt:lpstr>
      <vt:lpstr>F Theme-2014_1</vt:lpstr>
      <vt:lpstr>F Theme-2014_2</vt:lpstr>
      <vt:lpstr>4_PPT08_EN</vt:lpstr>
      <vt:lpstr>5_PPT08_EN</vt:lpstr>
      <vt:lpstr>4_1 Schneider Electric IT organization v11</vt:lpstr>
      <vt:lpstr>5_1 Schneider Electric IT organization v11</vt:lpstr>
      <vt:lpstr>6_Axis</vt:lpstr>
      <vt:lpstr>2_Capsules</vt:lpstr>
      <vt:lpstr>6_1 Schneider Electric IT organization v11</vt:lpstr>
      <vt:lpstr>CorelDRAW</vt:lpstr>
      <vt:lpstr>Chart</vt:lpstr>
      <vt:lpstr>Test Design Techniques  </vt:lpstr>
      <vt:lpstr>PowerPoint Presentation</vt:lpstr>
      <vt:lpstr>Training Agenda</vt:lpstr>
      <vt:lpstr>Black Box Test - Test Techniques</vt:lpstr>
      <vt:lpstr>Equivalent Partitioning</vt:lpstr>
      <vt:lpstr>PowerPoint Presentation</vt:lpstr>
      <vt:lpstr>Equivalent Partitioning Identify Equivalent Classes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Table</vt:lpstr>
      <vt:lpstr>Decision Table  Components of Decision Table</vt:lpstr>
      <vt:lpstr>Decision Table Example</vt:lpstr>
      <vt:lpstr>State Transition</vt:lpstr>
      <vt:lpstr>State Transition Example</vt:lpstr>
      <vt:lpstr>State Transition Example</vt:lpstr>
      <vt:lpstr>State Transition Example</vt:lpstr>
      <vt:lpstr>Use case</vt:lpstr>
      <vt:lpstr>Use case - Example</vt:lpstr>
      <vt:lpstr>Use case - Example</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Design Techniques</dc:title>
  <dc:creator>VoQuocBao</dc:creator>
  <cp:lastModifiedBy>BaoVQ</cp:lastModifiedBy>
  <cp:revision>25</cp:revision>
  <dcterms:created xsi:type="dcterms:W3CDTF">2014-05-17T17:15:32Z</dcterms:created>
  <dcterms:modified xsi:type="dcterms:W3CDTF">2014-06-13T09:59:45Z</dcterms:modified>
</cp:coreProperties>
</file>