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335" r:id="rId4"/>
    <p:sldId id="336" r:id="rId5"/>
    <p:sldId id="408" r:id="rId6"/>
    <p:sldId id="337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9" r:id="rId25"/>
    <p:sldId id="357" r:id="rId26"/>
    <p:sldId id="358" r:id="rId27"/>
    <p:sldId id="360" r:id="rId28"/>
    <p:sldId id="361" r:id="rId29"/>
    <p:sldId id="363" r:id="rId30"/>
    <p:sldId id="397" r:id="rId31"/>
    <p:sldId id="400" r:id="rId32"/>
    <p:sldId id="398" r:id="rId33"/>
    <p:sldId id="399" r:id="rId34"/>
    <p:sldId id="401" r:id="rId35"/>
    <p:sldId id="402" r:id="rId36"/>
    <p:sldId id="403" r:id="rId37"/>
    <p:sldId id="404" r:id="rId38"/>
    <p:sldId id="405" r:id="rId39"/>
    <p:sldId id="406" r:id="rId40"/>
    <p:sldId id="409" r:id="rId41"/>
    <p:sldId id="410" r:id="rId42"/>
    <p:sldId id="412" r:id="rId43"/>
    <p:sldId id="417" r:id="rId44"/>
    <p:sldId id="414" r:id="rId45"/>
    <p:sldId id="416" r:id="rId46"/>
    <p:sldId id="415" r:id="rId47"/>
    <p:sldId id="386" r:id="rId48"/>
    <p:sldId id="392" r:id="rId49"/>
    <p:sldId id="396" r:id="rId50"/>
    <p:sldId id="393" r:id="rId51"/>
    <p:sldId id="394" r:id="rId52"/>
    <p:sldId id="390" r:id="rId53"/>
    <p:sldId id="391" r:id="rId54"/>
    <p:sldId id="388" r:id="rId55"/>
    <p:sldId id="389" r:id="rId56"/>
    <p:sldId id="3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4:56.2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1870 6879 0,'176'35'156,"-141"-35"-140,-17 0-16,17 0 15,-17 0 17,17 0-17,0 0 16,-17 0-15,17 0 0,18 0 15,0 0-15,-35 0-1,0 0 1,-18 18 234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21.8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2117 13282 0,'317'0'156,"-299"0"-156,35 0 16,-36 0 0,36 0-1,-35 0 1,0 0-1,-1 0 64,1 0-64,17 0 1,-17 0-1,-1 0 1,1 0 15,-36 0 172,1 0-156,-19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01.6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1958 7444 0,'35'0'125,"-17"0"-110,-1 0-15,19 0 32,34 0-17,-17 0 1,-18 0 15,-17 0-31,35 0 16,-35 0 140,-1 0-140,1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06.3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1993 8079 0,'35'0'110,"-17"0"-110,0 0 15,35 0 1,35 0 0,0 0-1,-35 0 17,-18-36-17,-17 36 126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08.9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2011 8696 0,'0'-18'93,"0"1"-46,17 17-16,1 0-15,17 0 0,124 17-1,-88 19 17,-1-36-17,-52 17 1,0-17 15,-1 0-15,1 0 15,17 0-15,-17 0-1,-1 0 1,1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10.1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2099 9066 0,'441'0'235,"-388"0"-235,-35 0 15,52 0 1,-52 0 15,17 0-15,-17 0 15,-1 0 16,1 0-32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11.2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2099 9648 0,'53'0'156,"-35"0"-141,34-17 1,-16 17 0,-1 0-1,0-18 17,-17 18-32,0 0 15,-1 0 1,1-35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13.7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1940 10037 0,'36'17'172,"-1"1"-172,-18-18 16,36 0 0,18 0-1,-1 17 1,-34 1-1,17-18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14.6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2099 10742 0,'0'-18'15,"35"18"110,18 0-125,-35 0 16,17 0-16,0 0 15,-17 0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1-26T18:25:15.8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2081 11289 0,'-17'0'15,"-1"0"1,18-18 46,35 18 32,1 0-78,-19 0-1,107 0 17,-107 0-17,19 0 16,-19 0 32,-17-35-47,18 35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1.emf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21" Type="http://schemas.openxmlformats.org/officeDocument/2006/relationships/image" Target="../media/image35.emf"/><Relationship Id="rId7" Type="http://schemas.openxmlformats.org/officeDocument/2006/relationships/image" Target="../media/image28.emf"/><Relationship Id="rId12" Type="http://schemas.openxmlformats.org/officeDocument/2006/relationships/customXml" Target="../ink/ink5.xml"/><Relationship Id="rId17" Type="http://schemas.openxmlformats.org/officeDocument/2006/relationships/image" Target="../media/image33.emf"/><Relationship Id="rId2" Type="http://schemas.openxmlformats.org/officeDocument/2006/relationships/image" Target="../media/image2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10" Type="http://schemas.openxmlformats.org/officeDocument/2006/relationships/customXml" Target="../ink/ink4.xml"/><Relationship Id="rId19" Type="http://schemas.openxmlformats.org/officeDocument/2006/relationships/image" Target="../media/image34.emf"/><Relationship Id="rId4" Type="http://schemas.openxmlformats.org/officeDocument/2006/relationships/customXml" Target="../ink/ink1.xml"/><Relationship Id="rId9" Type="http://schemas.openxmlformats.org/officeDocument/2006/relationships/image" Target="../media/image29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2301"/>
            <a:ext cx="12192000" cy="20494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HỌC MÁY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BÀI TOÁN PHÂN LOẠI</a:t>
            </a: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78438"/>
            <a:ext cx="11849100" cy="1439862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PGS. Lê Anh Cường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Lâm Phúc Nghi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51403239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180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LIÊN ĐOÀN LAO ĐỘNG VIỆT NAM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TÔN ĐỨC THẮNG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ogo_TDT_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1572260"/>
            <a:ext cx="2066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93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" y="1978048"/>
            <a:ext cx="11640369" cy="4349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608716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has credit in default: yes; no;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66141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7" y="1978048"/>
            <a:ext cx="11756605" cy="3756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608716"/>
            <a:ext cx="277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Housing: yes; no;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38" y="0"/>
            <a:ext cx="12200238" cy="52722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5" y="1533205"/>
            <a:ext cx="11666139" cy="4728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695" y="1163873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Loan: yes; no;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2" y="1590000"/>
            <a:ext cx="11799456" cy="3641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800" y="1220668"/>
            <a:ext cx="284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Contact: cellular; telephone.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49665" cy="59312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8" y="1590436"/>
            <a:ext cx="11715264" cy="3888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920" y="1285704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607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5" y="1450827"/>
            <a:ext cx="11815629" cy="4143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354" y="1081495"/>
            <a:ext cx="14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Day_of_week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257903" cy="61783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1" y="1978048"/>
            <a:ext cx="11669930" cy="3739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608716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Campaign: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liện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74378" cy="59312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4" y="2106384"/>
            <a:ext cx="11637191" cy="3484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737052"/>
            <a:ext cx="437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8" y="2234720"/>
            <a:ext cx="11659824" cy="319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865388"/>
            <a:ext cx="668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Poutcome</a:t>
            </a:r>
            <a:r>
              <a:rPr lang="en-US" dirty="0" smtClean="0"/>
              <a:t>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: failure; nonexistent;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93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4" y="1825862"/>
            <a:ext cx="11691851" cy="36739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646" y="1456530"/>
            <a:ext cx="734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Emp.var.rate</a:t>
            </a:r>
            <a:r>
              <a:rPr lang="en-US" dirty="0" smtClean="0"/>
              <a:t>: </a:t>
            </a:r>
            <a:r>
              <a:rPr lang="en-US" dirty="0" err="1" smtClean="0"/>
              <a:t>employement</a:t>
            </a:r>
            <a:r>
              <a:rPr lang="en-US" dirty="0" smtClean="0"/>
              <a:t> variation rate: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–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88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2" y="1400530"/>
            <a:ext cx="11434119" cy="52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257903" cy="62607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221"/>
          <a:stretch/>
        </p:blipFill>
        <p:spPr>
          <a:xfrm>
            <a:off x="247584" y="1818925"/>
            <a:ext cx="11696832" cy="3495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501" y="1449593"/>
            <a:ext cx="691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Cons.price.idx</a:t>
            </a:r>
            <a:r>
              <a:rPr lang="en-US" dirty="0" smtClean="0"/>
              <a:t>: Consumer Price Index: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–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411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9047"/>
          <a:stretch/>
        </p:blipFill>
        <p:spPr>
          <a:xfrm>
            <a:off x="182504" y="1575693"/>
            <a:ext cx="11826992" cy="3772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500" y="1206361"/>
            <a:ext cx="870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Cons.conf.idx</a:t>
            </a:r>
            <a:r>
              <a:rPr lang="en-US" dirty="0" smtClean="0"/>
              <a:t>: Consumer confident index: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niềm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–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2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7149"/>
            <a:ext cx="12192000" cy="45365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247" y="1017817"/>
            <a:ext cx="618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Euribor3m: </a:t>
            </a:r>
            <a:r>
              <a:rPr lang="en-US" dirty="0" err="1" smtClean="0">
                <a:latin typeface="Times New Roman" panose="02020603050405020304" pitchFamily="18" charset="0"/>
              </a:rPr>
              <a:t>lãi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</a:rPr>
              <a:t> Euro interbank offer rate – </a:t>
            </a:r>
            <a:r>
              <a:rPr lang="en-US" dirty="0" err="1" smtClean="0">
                <a:latin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82616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5" y="1395292"/>
            <a:ext cx="11914786" cy="39293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4485" y="1025960"/>
            <a:ext cx="430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Nr.employed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49665" cy="55193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unknown.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22" y="1396465"/>
            <a:ext cx="2186940" cy="15925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44"/>
          <a:stretch/>
        </p:blipFill>
        <p:spPr>
          <a:xfrm>
            <a:off x="5350263" y="1326389"/>
            <a:ext cx="5989320" cy="48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191"/>
            <a:ext cx="12257903" cy="47374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72" y="1113395"/>
            <a:ext cx="5562600" cy="501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66"/>
          <a:stretch/>
        </p:blipFill>
        <p:spPr>
          <a:xfrm>
            <a:off x="549275" y="1113395"/>
            <a:ext cx="3895725" cy="53727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73200" y="2476440"/>
              <a:ext cx="197280" cy="19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360" y="2413080"/>
                <a:ext cx="228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04880" y="2679840"/>
              <a:ext cx="14004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040" y="2616120"/>
                <a:ext cx="171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717480" y="2895480"/>
              <a:ext cx="146520" cy="13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640" y="2832120"/>
                <a:ext cx="178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23960" y="3117960"/>
              <a:ext cx="190800" cy="25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120" y="3054240"/>
                <a:ext cx="2224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755640" y="3263760"/>
              <a:ext cx="24804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800" y="3200400"/>
                <a:ext cx="279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755640" y="3448080"/>
              <a:ext cx="108360" cy="25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9800" y="3384720"/>
                <a:ext cx="140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698400" y="3613320"/>
              <a:ext cx="133920" cy="25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2560" y="3549600"/>
                <a:ext cx="1656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755640" y="3860640"/>
              <a:ext cx="70200" cy="6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800" y="3797280"/>
                <a:ext cx="1018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736560" y="4044960"/>
              <a:ext cx="108360" cy="194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720" y="3981600"/>
                <a:ext cx="1400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762120" y="4781520"/>
              <a:ext cx="22248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6280" y="4718160"/>
                <a:ext cx="25416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2722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categorical.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8" y="3311717"/>
            <a:ext cx="11532458" cy="3238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8984" y="140053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32" y="1446486"/>
            <a:ext cx="828675" cy="18192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b="14515"/>
          <a:stretch/>
        </p:blipFill>
        <p:spPr>
          <a:xfrm>
            <a:off x="2714625" y="1446486"/>
            <a:ext cx="6153150" cy="4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41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numerical.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" y="1664144"/>
            <a:ext cx="10309409" cy="35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88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6" y="1053318"/>
            <a:ext cx="16097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6" y="1733712"/>
            <a:ext cx="5600700" cy="471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706" y="3471896"/>
            <a:ext cx="4831124" cy="28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49665" cy="53545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Train, Test, Validation.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981590"/>
            <a:ext cx="105727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074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905000"/>
            <a:ext cx="10887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26097" cy="55072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40" y="1400530"/>
            <a:ext cx="60007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940" y="3015244"/>
            <a:ext cx="5867400" cy="542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6690" y="1400530"/>
            <a:ext cx="5913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500 neurons, </a:t>
            </a:r>
            <a:r>
              <a:rPr lang="en-US" dirty="0" err="1"/>
              <a:t>input_dim</a:t>
            </a:r>
            <a:r>
              <a:rPr lang="en-US" dirty="0"/>
              <a:t> = </a:t>
            </a:r>
            <a:r>
              <a:rPr lang="en-US" dirty="0" smtClean="0"/>
              <a:t>56</a:t>
            </a:r>
          </a:p>
          <a:p>
            <a:r>
              <a:rPr lang="en-US" dirty="0" smtClean="0"/>
              <a:t>1 hidden layer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2 neuron (sigmoid)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Epochs = 1000</a:t>
            </a:r>
          </a:p>
          <a:p>
            <a:r>
              <a:rPr lang="en-US" dirty="0" err="1" smtClean="0"/>
              <a:t>Batch_size</a:t>
            </a:r>
            <a:r>
              <a:rPr lang="en-US" dirty="0" smtClean="0"/>
              <a:t> = 2000</a:t>
            </a:r>
          </a:p>
          <a:p>
            <a:endParaRPr lang="en-US" dirty="0"/>
          </a:p>
          <a:p>
            <a:r>
              <a:rPr lang="en-US" dirty="0" smtClean="0"/>
              <a:t>Early stopping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56" y="3764811"/>
            <a:ext cx="75152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0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98076"/>
              </p:ext>
            </p:extLst>
          </p:nvPr>
        </p:nvGraphicFramePr>
        <p:xfrm>
          <a:off x="1252152" y="1232588"/>
          <a:ext cx="948175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37">
                  <a:extLst>
                    <a:ext uri="{9D8B030D-6E8A-4147-A177-3AD203B41FA5}">
                      <a16:colId xmlns:a16="http://schemas.microsoft.com/office/drawing/2014/main" val="457806276"/>
                    </a:ext>
                  </a:extLst>
                </a:gridCol>
                <a:gridCol w="2340844">
                  <a:extLst>
                    <a:ext uri="{9D8B030D-6E8A-4147-A177-3AD203B41FA5}">
                      <a16:colId xmlns:a16="http://schemas.microsoft.com/office/drawing/2014/main" val="2547974942"/>
                    </a:ext>
                  </a:extLst>
                </a:gridCol>
                <a:gridCol w="2406094">
                  <a:extLst>
                    <a:ext uri="{9D8B030D-6E8A-4147-A177-3AD203B41FA5}">
                      <a16:colId xmlns:a16="http://schemas.microsoft.com/office/drawing/2014/main" val="2019561836"/>
                    </a:ext>
                  </a:extLst>
                </a:gridCol>
                <a:gridCol w="1901876">
                  <a:extLst>
                    <a:ext uri="{9D8B030D-6E8A-4147-A177-3AD203B41FA5}">
                      <a16:colId xmlns:a16="http://schemas.microsoft.com/office/drawing/2014/main" val="216405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Epochs training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0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0.17974992096424103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0.9255664944648743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0.3638800084590912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0.8712722063064575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  <a:r>
                        <a:rPr lang="en-US" baseline="0" dirty="0" smtClean="0"/>
                        <a:t> Dropout=0.5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0.3162391483783722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0.8596194982528687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0.39335575699806213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0.823119044303894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 Dropout=0.5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0.5189012885093689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0.7525866031646729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0.527519702911377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0.7476744055747986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5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0.49523234367370605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0.7660325169563293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0.5139008164405823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0.7562243342399597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6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5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74378" cy="7661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70" y="922568"/>
            <a:ext cx="4163864" cy="5686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7" y="922568"/>
            <a:ext cx="4226011" cy="56657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838" y="922568"/>
            <a:ext cx="80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465" y="922568"/>
            <a:ext cx="968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282616" cy="6013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55" y="1153938"/>
            <a:ext cx="3914775" cy="524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32" y="1172987"/>
            <a:ext cx="3943350" cy="521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553" y="1172987"/>
            <a:ext cx="1065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1797" y="1153938"/>
            <a:ext cx="106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2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0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45526"/>
              </p:ext>
            </p:extLst>
          </p:nvPr>
        </p:nvGraphicFramePr>
        <p:xfrm>
          <a:off x="1252152" y="1232588"/>
          <a:ext cx="948175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37">
                  <a:extLst>
                    <a:ext uri="{9D8B030D-6E8A-4147-A177-3AD203B41FA5}">
                      <a16:colId xmlns:a16="http://schemas.microsoft.com/office/drawing/2014/main" val="457806276"/>
                    </a:ext>
                  </a:extLst>
                </a:gridCol>
                <a:gridCol w="2340844">
                  <a:extLst>
                    <a:ext uri="{9D8B030D-6E8A-4147-A177-3AD203B41FA5}">
                      <a16:colId xmlns:a16="http://schemas.microsoft.com/office/drawing/2014/main" val="2547974942"/>
                    </a:ext>
                  </a:extLst>
                </a:gridCol>
                <a:gridCol w="2406094">
                  <a:extLst>
                    <a:ext uri="{9D8B030D-6E8A-4147-A177-3AD203B41FA5}">
                      <a16:colId xmlns:a16="http://schemas.microsoft.com/office/drawing/2014/main" val="2019561836"/>
                    </a:ext>
                  </a:extLst>
                </a:gridCol>
                <a:gridCol w="1901876">
                  <a:extLst>
                    <a:ext uri="{9D8B030D-6E8A-4147-A177-3AD203B41FA5}">
                      <a16:colId xmlns:a16="http://schemas.microsoft.com/office/drawing/2014/main" val="216405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Epochs training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0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0.15870578587055206</a:t>
                      </a:r>
                      <a:endParaRPr lang="en-US" dirty="0" smtClean="0"/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0.9357631206512451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0.3516268730163574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0.8812585473060608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  <a:r>
                        <a:rPr lang="en-US" baseline="0" dirty="0" smtClean="0"/>
                        <a:t> Dropout=0.5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0.28194692730903625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0.884758472442627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0.37674519419670105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0.8409712910652161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 Dropout=0.5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0.5064305067062378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0.7608593702316284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0.519646406173706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0.7528043985366821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5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0.4688909947872162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0.7728089094161987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0.495507150888443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0.7596443295478821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6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6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09622" cy="7166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838" y="922568"/>
            <a:ext cx="80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465" y="922568"/>
            <a:ext cx="968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0" y="922568"/>
            <a:ext cx="3819525" cy="523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97" y="922568"/>
            <a:ext cx="4038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82616" cy="56017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53" y="1172987"/>
            <a:ext cx="1065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1797" y="1153938"/>
            <a:ext cx="106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41" y="1172987"/>
            <a:ext cx="4010025" cy="525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397" y="1192037"/>
            <a:ext cx="3848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0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sigmoid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53955"/>
              </p:ext>
            </p:extLst>
          </p:nvPr>
        </p:nvGraphicFramePr>
        <p:xfrm>
          <a:off x="1252152" y="1232588"/>
          <a:ext cx="948175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37">
                  <a:extLst>
                    <a:ext uri="{9D8B030D-6E8A-4147-A177-3AD203B41FA5}">
                      <a16:colId xmlns:a16="http://schemas.microsoft.com/office/drawing/2014/main" val="457806276"/>
                    </a:ext>
                  </a:extLst>
                </a:gridCol>
                <a:gridCol w="2340844">
                  <a:extLst>
                    <a:ext uri="{9D8B030D-6E8A-4147-A177-3AD203B41FA5}">
                      <a16:colId xmlns:a16="http://schemas.microsoft.com/office/drawing/2014/main" val="2547974942"/>
                    </a:ext>
                  </a:extLst>
                </a:gridCol>
                <a:gridCol w="2406094">
                  <a:extLst>
                    <a:ext uri="{9D8B030D-6E8A-4147-A177-3AD203B41FA5}">
                      <a16:colId xmlns:a16="http://schemas.microsoft.com/office/drawing/2014/main" val="2019561836"/>
                    </a:ext>
                  </a:extLst>
                </a:gridCol>
                <a:gridCol w="1901876">
                  <a:extLst>
                    <a:ext uri="{9D8B030D-6E8A-4147-A177-3AD203B41FA5}">
                      <a16:colId xmlns:a16="http://schemas.microsoft.com/office/drawing/2014/main" val="2164056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loss,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Epochs training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0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0.4059072732925415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0.8137879371643066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0.46436381340026855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0.783789336681366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  <a:r>
                        <a:rPr lang="en-US" baseline="0" dirty="0" smtClean="0"/>
                        <a:t> Dropout=0.5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0.4112420380115509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0.8071611523628235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0.46265366673469543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0.7857729196548462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 Dropout=0.5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0.5391678810119629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0.7364044189453125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0.5442987084388733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0.7333105206489563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5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Neural;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r>
                        <a:rPr lang="en-US" baseline="0" dirty="0" smtClean="0"/>
                        <a:t> stopping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0.5381705164909363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0.7408508062362671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0.5425888299942017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0.7382352948188782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6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607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sigmoid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838" y="922568"/>
            <a:ext cx="80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465" y="922568"/>
            <a:ext cx="968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90" y="922568"/>
            <a:ext cx="4010025" cy="525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37" y="946380"/>
            <a:ext cx="40195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12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Perceptron: sigmoid - sigmoid.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53" y="1108819"/>
            <a:ext cx="1065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1797" y="1089770"/>
            <a:ext cx="106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</a:t>
            </a:r>
          </a:p>
          <a:p>
            <a:r>
              <a:rPr lang="en-US" dirty="0" err="1" smtClean="0"/>
              <a:t>EarlyStop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88" y="1108819"/>
            <a:ext cx="3933825" cy="532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16" y="1089770"/>
            <a:ext cx="40100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369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66"/>
          <a:stretch/>
        </p:blipFill>
        <p:spPr>
          <a:xfrm>
            <a:off x="4123424" y="1103870"/>
            <a:ext cx="3895725" cy="53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56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Logistic Regression.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2139" y="306988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sample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8118" y="3069886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sample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7" y="3439218"/>
            <a:ext cx="5048250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55" y="3527522"/>
            <a:ext cx="5038725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006" y="1060111"/>
            <a:ext cx="8620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206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k-Nearest Neighbors.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798633"/>
            <a:ext cx="5019675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599" y="2921341"/>
            <a:ext cx="5029200" cy="2486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6351" y="242930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sample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3717" y="2429301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1044386"/>
            <a:ext cx="6153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312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Multinominal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Naïve Bayes.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59" y="848497"/>
            <a:ext cx="8048625" cy="3257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62" y="4106047"/>
            <a:ext cx="5095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607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 Gaussian Naïve Bayes.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314" y="1590003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sample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0137" y="1590003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" y="1959335"/>
            <a:ext cx="5067300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37" y="1959335"/>
            <a:ext cx="5153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607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 Bernoulli Naïve Bayes.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314" y="1590003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sample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0137" y="1590003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 sample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" y="2026010"/>
            <a:ext cx="4972050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37" y="1992672"/>
            <a:ext cx="5057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13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SVM: down sample.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825" y="1103966"/>
            <a:ext cx="22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kernel='linear', C=100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9955" y="1103966"/>
            <a:ext cx="429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kernel='poly', degree=2, gamma=0.1, </a:t>
            </a:r>
            <a:r>
              <a:rPr lang="en-US" dirty="0" smtClean="0"/>
              <a:t>C=100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6824" y="3831173"/>
            <a:ext cx="368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kernel='sigmoid', gamma=0.1, </a:t>
            </a:r>
            <a:r>
              <a:rPr lang="en-US" dirty="0" smtClean="0"/>
              <a:t>C=100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05" y="3831173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</a:t>
            </a:r>
            <a:r>
              <a:rPr lang="en-US" dirty="0" err="1"/>
              <a:t>rbf</a:t>
            </a:r>
            <a:r>
              <a:rPr lang="en-US" dirty="0"/>
              <a:t>', gamma=0.1, </a:t>
            </a:r>
            <a:r>
              <a:rPr lang="en-US" dirty="0" smtClean="0"/>
              <a:t>C=100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9" y="1415057"/>
            <a:ext cx="5095875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04" y="1473298"/>
            <a:ext cx="5086350" cy="2085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16" y="4200505"/>
            <a:ext cx="5029200" cy="2066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804" y="4291441"/>
            <a:ext cx="50101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SVM: up sample.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825" y="1400530"/>
            <a:ext cx="22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kernel='linear', C=100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9955" y="1400530"/>
            <a:ext cx="429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kernel='poly', degree=2, gamma=0.1, </a:t>
            </a:r>
            <a:r>
              <a:rPr lang="en-US" dirty="0" smtClean="0"/>
              <a:t>C=100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6824" y="3485184"/>
            <a:ext cx="368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kernel='sigmoid', gamma=0.1, </a:t>
            </a:r>
            <a:r>
              <a:rPr lang="en-US" dirty="0" smtClean="0"/>
              <a:t>C=100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05" y="3485184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kernel='</a:t>
            </a:r>
            <a:r>
              <a:rPr lang="en-US" dirty="0" err="1"/>
              <a:t>rbf</a:t>
            </a:r>
            <a:r>
              <a:rPr lang="en-US" dirty="0"/>
              <a:t>', gamma=0.1, </a:t>
            </a:r>
            <a:r>
              <a:rPr lang="en-US" dirty="0" smtClean="0"/>
              <a:t>C=100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05" y="3854516"/>
            <a:ext cx="5048250" cy="2114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24" y="3844991"/>
            <a:ext cx="5019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02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Overfitting.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804"/>
            <a:ext cx="5906996" cy="43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79" y="2357802"/>
            <a:ext cx="5914864" cy="43725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0842" y="1400530"/>
            <a:ext cx="11253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 quá fit với dữ 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training,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unseen,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5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255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Overfitting.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49" y="1400530"/>
            <a:ext cx="6268994" cy="46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58488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Overfitting.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538" y="1400530"/>
            <a:ext cx="112615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Validation</a:t>
            </a:r>
            <a:r>
              <a:rPr lang="en-US" dirty="0" smtClean="0"/>
              <a:t>: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training set, </a:t>
            </a:r>
            <a:r>
              <a:rPr lang="en-US" dirty="0" err="1" smtClean="0"/>
              <a:t>dừng</a:t>
            </a:r>
            <a:r>
              <a:rPr lang="en-US" dirty="0" smtClean="0"/>
              <a:t> training </a:t>
            </a:r>
            <a:r>
              <a:rPr lang="en-US" dirty="0" err="1" smtClean="0"/>
              <a:t>khi</a:t>
            </a:r>
            <a:r>
              <a:rPr lang="en-US" dirty="0" smtClean="0"/>
              <a:t> validation error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Cross-validation</a:t>
            </a:r>
            <a:r>
              <a:rPr lang="en-US" dirty="0" smtClean="0"/>
              <a:t>: chia </a:t>
            </a:r>
            <a:r>
              <a:rPr lang="en-US" dirty="0" err="1" smtClean="0"/>
              <a:t>tập</a:t>
            </a:r>
            <a:r>
              <a:rPr lang="en-US" dirty="0" smtClean="0"/>
              <a:t> training </a:t>
            </a:r>
            <a:r>
              <a:rPr lang="en-US" dirty="0" err="1" smtClean="0"/>
              <a:t>ra</a:t>
            </a:r>
            <a:r>
              <a:rPr lang="en-US" dirty="0" smtClean="0"/>
              <a:t> k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k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validation set.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train error </a:t>
            </a:r>
            <a:r>
              <a:rPr lang="en-US" dirty="0" err="1" smtClean="0"/>
              <a:t>và</a:t>
            </a:r>
            <a:r>
              <a:rPr lang="en-US" dirty="0" smtClean="0"/>
              <a:t> validation error.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Early stopping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mát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Dropout</a:t>
            </a:r>
            <a:r>
              <a:rPr lang="en-US" dirty="0" smtClean="0"/>
              <a:t>: multilayer perceptron: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epoch,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neurons </a:t>
            </a:r>
            <a:r>
              <a:rPr lang="en-US" dirty="0" err="1" smtClean="0"/>
              <a:t>để</a:t>
            </a:r>
            <a:r>
              <a:rPr lang="en-US" dirty="0" smtClean="0"/>
              <a:t> training,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4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250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7" y="2427224"/>
            <a:ext cx="11641734" cy="3632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6" y="1053318"/>
            <a:ext cx="1609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31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Overfitting: Dropout.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" y="934428"/>
            <a:ext cx="5314510" cy="5746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48" y="947352"/>
            <a:ext cx="5513684" cy="57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017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388" y="1080289"/>
            <a:ext cx="11498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Tầng</a:t>
            </a:r>
            <a:r>
              <a:rPr lang="en-US" dirty="0" smtClean="0"/>
              <a:t> Convolution: </a:t>
            </a:r>
            <a:r>
              <a:rPr lang="en-US" dirty="0" err="1" smtClean="0"/>
              <a:t>tìm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features </a:t>
            </a:r>
            <a:r>
              <a:rPr lang="en-US" dirty="0" err="1" smtClean="0"/>
              <a:t>bằng</a:t>
            </a:r>
            <a:r>
              <a:rPr lang="en-US" dirty="0" smtClean="0"/>
              <a:t> filter.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Non-linear: </a:t>
            </a:r>
            <a:r>
              <a:rPr lang="en-US" dirty="0" err="1" smtClean="0"/>
              <a:t>ReLU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Pooling: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features (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max, …).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Full-connected: </a:t>
            </a:r>
            <a:r>
              <a:rPr lang="en-US" dirty="0" err="1" smtClean="0"/>
              <a:t>Chuyển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features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cột</a:t>
            </a:r>
            <a:r>
              <a:rPr lang="en-US" dirty="0" smtClean="0"/>
              <a:t>, qua training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91" y="2557617"/>
            <a:ext cx="6657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783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54" y="1026653"/>
            <a:ext cx="5696723" cy="5696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389" y="1748589"/>
            <a:ext cx="3885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CIFAR-10</a:t>
            </a:r>
          </a:p>
          <a:p>
            <a:endParaRPr lang="en-US" dirty="0" smtClean="0"/>
          </a:p>
          <a:p>
            <a:r>
              <a:rPr lang="en-US" dirty="0" smtClean="0"/>
              <a:t>60.000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32x32</a:t>
            </a:r>
          </a:p>
          <a:p>
            <a:endParaRPr lang="en-US" dirty="0" smtClean="0"/>
          </a:p>
          <a:p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RGB</a:t>
            </a:r>
          </a:p>
          <a:p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10 </a:t>
            </a:r>
            <a:r>
              <a:rPr lang="en-US" dirty="0" err="1" smtClean="0"/>
              <a:t>lớp</a:t>
            </a:r>
            <a:r>
              <a:rPr lang="en-US" dirty="0" smtClean="0"/>
              <a:t>: 6000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10 </a:t>
            </a:r>
            <a:r>
              <a:rPr lang="en-US" dirty="0" err="1"/>
              <a:t>lớp</a:t>
            </a:r>
            <a:r>
              <a:rPr lang="en-US" dirty="0"/>
              <a:t>: airplane; automobile; bird; cat;</a:t>
            </a:r>
          </a:p>
          <a:p>
            <a:r>
              <a:rPr lang="en-US" dirty="0"/>
              <a:t>	deer; dog; frog; horse; ship;</a:t>
            </a:r>
          </a:p>
          <a:p>
            <a:r>
              <a:rPr lang="en-US" dirty="0"/>
              <a:t>	</a:t>
            </a:r>
            <a:r>
              <a:rPr lang="en-US" dirty="0" smtClean="0"/>
              <a:t>truck</a:t>
            </a:r>
          </a:p>
          <a:p>
            <a:endParaRPr lang="en-US" dirty="0" smtClean="0"/>
          </a:p>
          <a:p>
            <a:r>
              <a:rPr lang="en-US" dirty="0" smtClean="0"/>
              <a:t>50.000 train</a:t>
            </a:r>
          </a:p>
          <a:p>
            <a:r>
              <a:rPr lang="en-US" dirty="0" smtClean="0"/>
              <a:t>10.000 test</a:t>
            </a:r>
          </a:p>
        </p:txBody>
      </p:sp>
    </p:spTree>
    <p:extLst>
      <p:ext uri="{BB962C8B-B14F-4D97-AF65-F5344CB8AC3E}">
        <p14:creationId xmlns:p14="http://schemas.microsoft.com/office/powerpoint/2010/main" val="1794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312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3" y="1442477"/>
            <a:ext cx="6705600" cy="136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33" y="2804552"/>
            <a:ext cx="68294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88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68" y="1400530"/>
            <a:ext cx="3914775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2266950"/>
            <a:ext cx="64674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31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585912"/>
            <a:ext cx="110775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845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Convolution Neural Network.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247518"/>
            <a:ext cx="11044366" cy="50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90854" cy="65078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7" y="2232554"/>
            <a:ext cx="11329073" cy="4679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457" y="1416206"/>
            <a:ext cx="302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Age: [17; 98] – {90; 93; 96; 97}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74378" cy="56017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6" y="2595017"/>
            <a:ext cx="11411574" cy="4210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457" y="1303912"/>
            <a:ext cx="1049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Job: admin.; blue-collar; entrepreneur; housemaid; management; retired; self-employment; services; student;</a:t>
            </a:r>
          </a:p>
          <a:p>
            <a:r>
              <a:rPr lang="en-US" dirty="0"/>
              <a:t>	</a:t>
            </a:r>
            <a:r>
              <a:rPr lang="en-US" dirty="0" smtClean="0"/>
              <a:t>technician; unemployed;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66141" cy="565981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7" y="1978048"/>
            <a:ext cx="11782074" cy="3763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457" y="1608716"/>
            <a:ext cx="429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Marital: divorced; married; single;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257904" cy="57664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0" y="1945963"/>
            <a:ext cx="11545585" cy="4779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57" y="1608716"/>
            <a:ext cx="104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Education: basic.4y; basic.6y; basic.9y; </a:t>
            </a:r>
            <a:r>
              <a:rPr lang="en-US" dirty="0" err="1" smtClean="0"/>
              <a:t>high.school</a:t>
            </a:r>
            <a:r>
              <a:rPr lang="en-US" dirty="0" smtClean="0"/>
              <a:t>; </a:t>
            </a:r>
            <a:r>
              <a:rPr lang="en-US" dirty="0" err="1" smtClean="0"/>
              <a:t>professional.course</a:t>
            </a:r>
            <a:r>
              <a:rPr lang="en-US" dirty="0" smtClean="0"/>
              <a:t>; </a:t>
            </a:r>
            <a:r>
              <a:rPr lang="en-US" dirty="0" err="1" smtClean="0"/>
              <a:t>university.degree</a:t>
            </a:r>
            <a:r>
              <a:rPr lang="en-US" dirty="0" smtClean="0"/>
              <a:t>; illiterate;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1142</Words>
  <Application>Microsoft Office PowerPoint</Application>
  <PresentationFormat>Widescreen</PresentationFormat>
  <Paragraphs>281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Times New Roman</vt:lpstr>
      <vt:lpstr>Office Theme</vt:lpstr>
      <vt:lpstr>BÁO CÁO  XÂY DỰNG MÔ HÌNH HỌC MÁY CHO BÀI TOÁN PHÂN LOẠI</vt:lpstr>
      <vt:lpstr>1. Chọn dữ liệu.</vt:lpstr>
      <vt:lpstr>2. Mô tả dữ liệu.</vt:lpstr>
      <vt:lpstr>2. Mô tả dữ liệu.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3. Biểu đồ box theo phân lớp.</vt:lpstr>
      <vt:lpstr>4. Chuẩn hóa dữ liệu: bỏ unknown.</vt:lpstr>
      <vt:lpstr>4. Chuẩn hóa dữ liệu.</vt:lpstr>
      <vt:lpstr>4. Chuẩn hóa dữ liệu: categorical.</vt:lpstr>
      <vt:lpstr>4. Chuẩn hóa dữ liệu: numerical.</vt:lpstr>
      <vt:lpstr>4. Cân bằng dữ liệu.</vt:lpstr>
      <vt:lpstr>5. Train, Test, Validation.</vt:lpstr>
      <vt:lpstr>6. MultiLayer Perceptron.</vt:lpstr>
      <vt:lpstr>6. MultiLayer Perceptron: relu - sigmoid.</vt:lpstr>
      <vt:lpstr>6. MultiLayer Perceptron: relu - sigmoid.</vt:lpstr>
      <vt:lpstr>6. MultiLayer Perceptron: relu - sigmoid.</vt:lpstr>
      <vt:lpstr>6. MultiLayer Perceptron: relu - softmax.</vt:lpstr>
      <vt:lpstr>6. MultiLayer Perceptron: relu - softmax.</vt:lpstr>
      <vt:lpstr>6. MultiLayer Perceptron: relu - softmax.</vt:lpstr>
      <vt:lpstr>6. MultiLayer Perceptron: sigmoid - sigmoid.</vt:lpstr>
      <vt:lpstr>6. MultiLayer Perceptron: sigmoid - sigmoid.</vt:lpstr>
      <vt:lpstr>6. MultiLayer Perceptron: sigmoid - sigmoid.</vt:lpstr>
      <vt:lpstr>7. Logistic Regression.</vt:lpstr>
      <vt:lpstr>8. k-Nearest Neighbors.</vt:lpstr>
      <vt:lpstr>9.1 Multinominal Naïve Bayes.</vt:lpstr>
      <vt:lpstr>9.2 Gaussian Naïve Bayes.</vt:lpstr>
      <vt:lpstr>9.3 Bernoulli Naïve Bayes.</vt:lpstr>
      <vt:lpstr>10. SVM: down sample.</vt:lpstr>
      <vt:lpstr>10. SVM: up sample.</vt:lpstr>
      <vt:lpstr>11. Overfitting.</vt:lpstr>
      <vt:lpstr>11. Overfitting.</vt:lpstr>
      <vt:lpstr>11. Overfitting.</vt:lpstr>
      <vt:lpstr>11. Overfitting: Dropout.</vt:lpstr>
      <vt:lpstr>10. Convolution Neural Network.</vt:lpstr>
      <vt:lpstr>12. Convolution Neural Network.</vt:lpstr>
      <vt:lpstr>12. Convolution Neural Network.</vt:lpstr>
      <vt:lpstr>10. Convolution Neural Network.</vt:lpstr>
      <vt:lpstr>12. Convolution Neural Network.</vt:lpstr>
      <vt:lpstr>12. Convolution Neural Network.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1071</cp:revision>
  <dcterms:created xsi:type="dcterms:W3CDTF">2018-11-14T18:03:31Z</dcterms:created>
  <dcterms:modified xsi:type="dcterms:W3CDTF">2020-12-03T23:56:35Z</dcterms:modified>
</cp:coreProperties>
</file>