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Masters/slideMaster2.xml" ContentType="application/vnd.openxmlformats-officedocument.presentationml.slideMaster+xml"/>
  <Override PartName="/ppt/notesSlides/notesSlide16.xml" ContentType="application/vnd.openxmlformats-officedocument.presentationml.notesSlide+xml"/>
  <Override PartName="/ppt/embeddings/oleObject1.bin" ContentType="application/vnd.openxmlformats-officedocument.oleObject"/>
  <Default Extension="xml" ContentType="application/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custom.xml" ContentType="application/vnd.openxmlformats-officedocument.custom-properties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slideLayouts/slideLayout15.xml" ContentType="application/vnd.openxmlformats-officedocument.presentationml.slideLayout+xml"/>
  <Default Extension="vml" ContentType="application/vnd.openxmlformats-officedocument.vmlDrawing"/>
  <Override PartName="/ppt/slides/slide20.xml" ContentType="application/vnd.openxmlformats-officedocument.presentationml.slide+xml"/>
  <Override PartName="/ppt/slideLayouts/slideLayout24.xml" ContentType="application/vnd.openxmlformats-officedocument.presentationml.slideLayout+xml"/>
  <Default Extension="emf" ContentType="image/x-emf"/>
  <Override PartName="/ppt/slides/slide4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20.xml" ContentType="application/vnd.openxmlformats-officedocument.presentationml.notes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Override PartName="/ppt/viewProps.xml" ContentType="application/vnd.openxmlformats-officedocument.presentationml.viewProps+xml"/>
  <Default Extension="jpeg" ContentType="image/jpeg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0.xml" ContentType="application/vnd.openxmlformats-officedocument.presentationml.slideLayout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Layouts/slideLayout6.xml" ContentType="application/vnd.openxmlformats-officedocument.presentationml.slideLayout+xml"/>
  <Override PartName="/ppt/notesSlides/notesSlide24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r:id="rId1"/>
    <p:sldMasterId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302" r:id="rId16"/>
    <p:sldId id="291" r:id="rId17"/>
    <p:sldId id="301" r:id="rId18"/>
    <p:sldId id="274" r:id="rId19"/>
    <p:sldId id="294" r:id="rId20"/>
    <p:sldId id="295" r:id="rId21"/>
    <p:sldId id="296" r:id="rId22"/>
    <p:sldId id="297" r:id="rId23"/>
    <p:sldId id="298" r:id="rId24"/>
    <p:sldId id="293" r:id="rId25"/>
    <p:sldId id="275" r:id="rId26"/>
    <p:sldId id="280" r:id="rId27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-84" charset="0"/>
      <a:defRPr kern="1200">
        <a:solidFill>
          <a:schemeClr val="bg1"/>
        </a:solidFill>
        <a:latin typeface="Arial" pitchFamily="-84" charset="0"/>
        <a:ea typeface="+mn-ea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-84" charset="0"/>
      <a:defRPr kern="1200">
        <a:solidFill>
          <a:schemeClr val="bg1"/>
        </a:solidFill>
        <a:latin typeface="Arial" pitchFamily="-84" charset="0"/>
        <a:ea typeface="+mn-ea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-84" charset="0"/>
      <a:defRPr kern="1200">
        <a:solidFill>
          <a:schemeClr val="bg1"/>
        </a:solidFill>
        <a:latin typeface="Arial" pitchFamily="-84" charset="0"/>
        <a:ea typeface="+mn-ea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-84" charset="0"/>
      <a:defRPr kern="1200">
        <a:solidFill>
          <a:schemeClr val="bg1"/>
        </a:solidFill>
        <a:latin typeface="Arial" pitchFamily="-84" charset="0"/>
        <a:ea typeface="+mn-ea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-84" charset="0"/>
      <a:defRPr kern="1200">
        <a:solidFill>
          <a:schemeClr val="bg1"/>
        </a:solidFill>
        <a:latin typeface="Arial" pitchFamily="-84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pitchFamily="-84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pitchFamily="-84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pitchFamily="-84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pitchFamily="-8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webPr allowPng="1" organizeInFolders="0" useLongFilenames="0" imgSz="1024x768" encoding="macintosh"/>
  <p:prnPr/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 snapVertSplitter="1"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504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-84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-84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70213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-84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-84" charset="0"/>
                <a:ea typeface="DejaVu Sans" charset="0"/>
                <a:cs typeface="DejaVu Sans" charset="0"/>
              </a:defRPr>
            </a:lvl1pPr>
          </a:lstStyle>
          <a:p>
            <a:fld id="{51ED06A9-18FD-8041-98DC-46615732F7E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84" charset="0"/>
      <a:defRPr sz="1200" kern="1200">
        <a:solidFill>
          <a:srgbClr val="000000"/>
        </a:solidFill>
        <a:latin typeface="Times New Roman" pitchFamily="-84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84" charset="0"/>
      <a:defRPr sz="1200" kern="1200">
        <a:solidFill>
          <a:srgbClr val="000000"/>
        </a:solidFill>
        <a:latin typeface="Times New Roman" pitchFamily="-84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84" charset="0"/>
      <a:defRPr sz="1200" kern="1200">
        <a:solidFill>
          <a:srgbClr val="000000"/>
        </a:solidFill>
        <a:latin typeface="Times New Roman" pitchFamily="-84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84" charset="0"/>
      <a:defRPr sz="1200" kern="1200">
        <a:solidFill>
          <a:srgbClr val="000000"/>
        </a:solidFill>
        <a:latin typeface="Times New Roman" pitchFamily="-84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84" charset="0"/>
      <a:defRPr sz="1200" kern="1200">
        <a:solidFill>
          <a:srgbClr val="000000"/>
        </a:solidFill>
        <a:latin typeface="Times New Roman" pitchFamily="-8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DE9F51-CD3F-F14A-AFEC-A832423EE06B}" type="slidenum">
              <a:rPr lang="en-US"/>
              <a:pPr/>
              <a:t>1</a:t>
            </a:fld>
            <a:endParaRPr lang="en-US"/>
          </a:p>
        </p:txBody>
      </p:sp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9165D94-DDE5-6048-8FEC-A4CFE08790D7}" type="slidenum">
              <a:rPr lang="en-US"/>
              <a:pPr/>
              <a:t>10</a:t>
            </a:fld>
            <a:endParaRPr lang="en-US"/>
          </a:p>
        </p:txBody>
      </p:sp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EC4187-5112-8249-BC73-7640D5BD45D5}" type="slidenum">
              <a:rPr lang="en-US"/>
              <a:pPr/>
              <a:t>11</a:t>
            </a:fld>
            <a:endParaRPr lang="en-US"/>
          </a:p>
        </p:txBody>
      </p:sp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5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6BC6F9-C9D7-4841-9CE6-B673140DC0FE}" type="slidenum">
              <a:rPr lang="en-US"/>
              <a:pPr/>
              <a:t>12</a:t>
            </a:fld>
            <a:endParaRPr lang="en-US"/>
          </a:p>
        </p:txBody>
      </p:sp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8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EE19D9-2F97-4C48-9CFC-625ED92694DB}" type="slidenum">
              <a:rPr lang="en-US"/>
              <a:pPr/>
              <a:t>13</a:t>
            </a:fld>
            <a:endParaRPr lang="en-US"/>
          </a:p>
        </p:txBody>
      </p:sp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81CA74-F2EA-484F-961E-8525A66A4D03}" type="slidenum">
              <a:rPr lang="en-US"/>
              <a:pPr/>
              <a:t>14</a:t>
            </a:fld>
            <a:endParaRPr lang="en-US"/>
          </a:p>
        </p:txBody>
      </p:sp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7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81CA74-F2EA-484F-961E-8525A66A4D03}" type="slidenum">
              <a:rPr lang="en-US"/>
              <a:pPr/>
              <a:t>15</a:t>
            </a:fld>
            <a:endParaRPr lang="en-US"/>
          </a:p>
        </p:txBody>
      </p:sp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7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81CA74-F2EA-484F-961E-8525A66A4D03}" type="slidenum">
              <a:rPr lang="en-US"/>
              <a:pPr/>
              <a:t>16</a:t>
            </a:fld>
            <a:endParaRPr lang="en-US"/>
          </a:p>
        </p:txBody>
      </p:sp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7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E7CECB-AE0E-4D42-AD83-A2E1143616BB}" type="slidenum">
              <a:rPr lang="en-US"/>
              <a:pPr/>
              <a:t>17</a:t>
            </a:fld>
            <a:endParaRPr lang="en-US"/>
          </a:p>
        </p:txBody>
      </p:sp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E7CECB-AE0E-4D42-AD83-A2E1143616BB}" type="slidenum">
              <a:rPr lang="en-US"/>
              <a:pPr/>
              <a:t>18</a:t>
            </a:fld>
            <a:endParaRPr lang="en-US"/>
          </a:p>
        </p:txBody>
      </p:sp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E7CECB-AE0E-4D42-AD83-A2E1143616BB}" type="slidenum">
              <a:rPr lang="en-US"/>
              <a:pPr/>
              <a:t>19</a:t>
            </a:fld>
            <a:endParaRPr lang="en-US"/>
          </a:p>
        </p:txBody>
      </p:sp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CE5C85E-52F7-6B4C-AF18-654921B67FB2}" type="slidenum">
              <a:rPr lang="en-US"/>
              <a:pPr/>
              <a:t>2</a:t>
            </a:fld>
            <a:endParaRPr lang="en-US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E7CECB-AE0E-4D42-AD83-A2E1143616BB}" type="slidenum">
              <a:rPr lang="en-US"/>
              <a:pPr/>
              <a:t>20</a:t>
            </a:fld>
            <a:endParaRPr lang="en-US"/>
          </a:p>
        </p:txBody>
      </p:sp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E7CECB-AE0E-4D42-AD83-A2E1143616BB}" type="slidenum">
              <a:rPr lang="en-US"/>
              <a:pPr/>
              <a:t>21</a:t>
            </a:fld>
            <a:endParaRPr lang="en-US"/>
          </a:p>
        </p:txBody>
      </p:sp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E7CECB-AE0E-4D42-AD83-A2E1143616BB}" type="slidenum">
              <a:rPr lang="en-US"/>
              <a:pPr/>
              <a:t>22</a:t>
            </a:fld>
            <a:endParaRPr lang="en-US"/>
          </a:p>
        </p:txBody>
      </p:sp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E7CECB-AE0E-4D42-AD83-A2E1143616BB}" type="slidenum">
              <a:rPr lang="en-US"/>
              <a:pPr/>
              <a:t>23</a:t>
            </a:fld>
            <a:endParaRPr lang="en-US"/>
          </a:p>
        </p:txBody>
      </p:sp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A5525C3-5E6B-0146-8FCB-AD0114D175D2}" type="slidenum">
              <a:rPr lang="en-US"/>
              <a:pPr/>
              <a:t>24</a:t>
            </a:fld>
            <a:endParaRPr lang="en-US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2281DF9-2E64-704E-A5F1-30101F19D003}" type="slidenum">
              <a:rPr lang="en-US"/>
              <a:pPr/>
              <a:t>25</a:t>
            </a:fld>
            <a:endParaRPr lang="en-US"/>
          </a:p>
        </p:txBody>
      </p:sp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4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E930CD0-1DBE-EC41-8F09-4DD652B736AB}" type="slidenum">
              <a:rPr lang="en-US"/>
              <a:pPr/>
              <a:t>3</a:t>
            </a:fld>
            <a:endParaRPr lang="en-US"/>
          </a:p>
        </p:txBody>
      </p:sp>
      <p:sp>
        <p:nvSpPr>
          <p:cNvPr id="3481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072907-BDB7-0E4C-B1A2-A588DF14C0D1}" type="slidenum">
              <a:rPr lang="en-US"/>
              <a:pPr/>
              <a:t>4</a:t>
            </a:fld>
            <a:endParaRPr lang="en-US"/>
          </a:p>
        </p:txBody>
      </p:sp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CE8E1D-E923-8849-9533-39DB937A7DC0}" type="slidenum">
              <a:rPr lang="en-US"/>
              <a:pPr/>
              <a:t>5</a:t>
            </a:fld>
            <a:endParaRPr lang="en-US"/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A275386-B874-F247-98BC-8805E1C92D81}" type="slidenum">
              <a:rPr lang="en-US"/>
              <a:pPr/>
              <a:t>6</a:t>
            </a:fld>
            <a:endParaRPr lang="en-US"/>
          </a:p>
        </p:txBody>
      </p:sp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B9256A6-298D-AD4B-864E-6B3959C0787D}" type="slidenum">
              <a:rPr lang="en-US"/>
              <a:pPr/>
              <a:t>7</a:t>
            </a:fld>
            <a:endParaRPr lang="en-US"/>
          </a:p>
        </p:txBody>
      </p:sp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6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2AB23E-C940-B44F-A1A8-BFCA9ED16253}" type="slidenum">
              <a:rPr lang="en-US"/>
              <a:pPr/>
              <a:t>8</a:t>
            </a:fld>
            <a:endParaRPr lang="en-US"/>
          </a:p>
        </p:txBody>
      </p:sp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8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2D3C977-FE13-DD45-A7A3-6F24BF75B09C}" type="slidenum">
              <a:rPr lang="en-US"/>
              <a:pPr/>
              <a:t>9</a:t>
            </a:fld>
            <a:endParaRPr lang="en-US"/>
          </a:p>
        </p:txBody>
      </p:sp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E8D44F7A-0B5C-3F43-BF07-F850F048E64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CF21E4F4-546B-6E4F-853C-173564F4424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5813" cy="5103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103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36D3F96D-3347-8246-84BB-680AB1915E4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8013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8013" cy="38846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>
          <a:xfrm>
            <a:off x="3124200" y="6248400"/>
            <a:ext cx="2894013" cy="4556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>
          <a:xfrm>
            <a:off x="6553200" y="6248400"/>
            <a:ext cx="2132013" cy="455613"/>
          </a:xfrm>
        </p:spPr>
        <p:txBody>
          <a:bodyPr/>
          <a:lstStyle>
            <a:lvl1pPr>
              <a:defRPr smtClean="0"/>
            </a:lvl1pPr>
          </a:lstStyle>
          <a:p>
            <a:fld id="{DD761B66-B2DC-FA40-BA15-DE4EDB92A39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457200" y="6245225"/>
            <a:ext cx="2132013" cy="47466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6AF6EE3-A1BD-914A-BA59-03DB289C7E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AE788BB-DE42-FF43-8589-85189DD5A8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A26E37C-C22F-824F-939B-3CA5D958CC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04A6E-6BC6-194B-BF00-EFBD5A92BF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2C2DD8-32D8-DB4A-863C-8E291A95B0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4A41054-CDE2-C24C-9966-72D6526FC6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57B92B9-0CA7-A745-9846-F1A0809A90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CF1AAC33-5C7B-1547-8545-E5422975F2B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95C317B-E95F-DE4E-BCCF-45E7A136B4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B11BF17-FA1B-AD43-82CC-CE55F394F3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3FE398F-DB87-5C44-B912-6F7D3CEEFE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604963"/>
            <a:ext cx="2132013" cy="4524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248400" cy="4524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FE16D49-159B-8943-A052-E2E84979A4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828800"/>
            <a:ext cx="6018213" cy="22082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7200" y="6248400"/>
            <a:ext cx="2132013" cy="4556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8400"/>
            <a:ext cx="2894013" cy="4556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3200" y="6248400"/>
            <a:ext cx="2132013" cy="455613"/>
          </a:xfrm>
        </p:spPr>
        <p:txBody>
          <a:bodyPr/>
          <a:lstStyle>
            <a:lvl1pPr>
              <a:defRPr smtClean="0"/>
            </a:lvl1pPr>
          </a:lstStyle>
          <a:p>
            <a:fld id="{E967084A-21D5-CD41-902A-E808F3A9D5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FE98DB-6EF2-5741-8F94-4F7F6BFF87B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7013" cy="3884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4038600" cy="3884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9C20F094-473A-8B40-9BDA-4B48058ACE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4C413F32-63B1-D24A-9BAC-32B753AE3C5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B9598287-F84D-1149-B6BC-BC1B0AAD453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B0517E-3AFC-4D46-91C9-2DD75732E3E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EA7123EB-E712-4E4F-B5F5-B1882C9CB0A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D5D81A39-80B9-D842-B5B7-0CACD908FCE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9C4C407B-EDE7-614F-B32D-73FA0AC66BA1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0" y="0"/>
            <a:ext cx="9142413" cy="544513"/>
            <a:chOff x="0" y="0"/>
            <a:chExt cx="5759" cy="343"/>
          </a:xfrm>
        </p:grpSpPr>
        <p:sp>
          <p:nvSpPr>
            <p:cNvPr id="1028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80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3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0"/>
            <a:ext cx="8228013" cy="1141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8013" cy="3884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2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  <p:sldLayoutId r:id="rId12"/>
  </p:sldLayoutIdLst>
  <p:txStyles>
    <p:titleStyle>
      <a:lvl1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84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84" charset="0"/>
        <a:defRPr sz="3600">
          <a:solidFill>
            <a:srgbClr val="000000"/>
          </a:solidFill>
          <a:latin typeface="Arial Black" pitchFamily="-84" charset="0"/>
          <a:ea typeface="DejaVu Sans" charset="0"/>
          <a:cs typeface="DejaVu Sans" charset="0"/>
        </a:defRPr>
      </a:lvl2pPr>
      <a:lvl3pPr marL="1143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84" charset="0"/>
        <a:defRPr sz="3600">
          <a:solidFill>
            <a:srgbClr val="000000"/>
          </a:solidFill>
          <a:latin typeface="Arial Black" pitchFamily="-84" charset="0"/>
          <a:ea typeface="DejaVu Sans" charset="0"/>
          <a:cs typeface="DejaVu Sans" charset="0"/>
        </a:defRPr>
      </a:lvl3pPr>
      <a:lvl4pPr marL="1600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84" charset="0"/>
        <a:defRPr sz="3600">
          <a:solidFill>
            <a:srgbClr val="000000"/>
          </a:solidFill>
          <a:latin typeface="Arial Black" pitchFamily="-84" charset="0"/>
          <a:ea typeface="DejaVu Sans" charset="0"/>
          <a:cs typeface="DejaVu Sans" charset="0"/>
        </a:defRPr>
      </a:lvl4pPr>
      <a:lvl5pPr marL="20574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84" charset="0"/>
        <a:defRPr sz="3600">
          <a:solidFill>
            <a:srgbClr val="000000"/>
          </a:solidFill>
          <a:latin typeface="Arial Black" pitchFamily="-84" charset="0"/>
          <a:ea typeface="DejaVu Sans" charset="0"/>
          <a:cs typeface="DejaVu Sans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84" charset="0"/>
        <a:defRPr sz="3600">
          <a:solidFill>
            <a:srgbClr val="000000"/>
          </a:solidFill>
          <a:latin typeface="Arial Black" pitchFamily="-84" charset="0"/>
          <a:ea typeface="DejaVu Sans" charset="0"/>
          <a:cs typeface="DejaVu Sans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84" charset="0"/>
        <a:defRPr sz="3600">
          <a:solidFill>
            <a:srgbClr val="000000"/>
          </a:solidFill>
          <a:latin typeface="Arial Black" pitchFamily="-84" charset="0"/>
          <a:ea typeface="DejaVu Sans" charset="0"/>
          <a:cs typeface="DejaVu Sans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84" charset="0"/>
        <a:defRPr sz="3600">
          <a:solidFill>
            <a:srgbClr val="000000"/>
          </a:solidFill>
          <a:latin typeface="Arial Black" pitchFamily="-84" charset="0"/>
          <a:ea typeface="DejaVu Sans" charset="0"/>
          <a:cs typeface="DejaVu Sans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84" charset="0"/>
        <a:defRPr sz="3600">
          <a:solidFill>
            <a:srgbClr val="000000"/>
          </a:solidFill>
          <a:latin typeface="Arial Black" pitchFamily="-84" charset="0"/>
          <a:ea typeface="DejaVu Sans" charset="0"/>
          <a:cs typeface="DejaVu Sans" charset="0"/>
        </a:defRPr>
      </a:lvl9pPr>
    </p:titleStyle>
    <p:bodyStyle>
      <a:lvl1pPr marL="342900" indent="-342900" algn="l" defTabSz="457200" rtl="0" fontAlgn="base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itchFamily="-84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-84" charset="0"/>
        <a:defRPr sz="2000">
          <a:solidFill>
            <a:srgbClr val="000000"/>
          </a:solidFill>
          <a:latin typeface="+mj-lt"/>
          <a:ea typeface="+mn-ea"/>
          <a:cs typeface="+mn-cs"/>
        </a:defRPr>
      </a:lvl2pPr>
      <a:lvl3pPr marL="1143000" indent="-228600" algn="l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-84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-84" charset="0"/>
        <a:defRPr>
          <a:solidFill>
            <a:srgbClr val="000000"/>
          </a:solidFill>
          <a:latin typeface="+mj-lt"/>
          <a:ea typeface="+mn-ea"/>
          <a:cs typeface="+mn-cs"/>
        </a:defRPr>
      </a:lvl4pPr>
      <a:lvl5pPr marL="20574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-84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-84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-84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-84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-84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roup 1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2050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" name="Rectangle 3"/>
            <p:cNvSpPr>
              <a:spLocks noChangeArrowheads="1"/>
            </p:cNvSpPr>
            <p:nvPr/>
          </p:nvSpPr>
          <p:spPr bwMode="auto">
            <a:xfrm>
              <a:off x="1081" y="1065"/>
              <a:ext cx="4679" cy="1596"/>
            </a:xfrm>
            <a:prstGeom prst="rect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052" name="Group 4"/>
            <p:cNvGrpSpPr>
              <a:grpSpLocks/>
            </p:cNvGrpSpPr>
            <p:nvPr/>
          </p:nvGrpSpPr>
          <p:grpSpPr bwMode="auto">
            <a:xfrm>
              <a:off x="0" y="672"/>
              <a:ext cx="1805" cy="1988"/>
              <a:chOff x="0" y="672"/>
              <a:chExt cx="1805" cy="1988"/>
            </a:xfrm>
          </p:grpSpPr>
          <p:sp>
            <p:nvSpPr>
              <p:cNvPr id="2053" name="Rectangle 5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4" name="Rectangle 6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5" name="Rectangle 7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6" name="Rectangle 8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7" name="Rectangle 9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8" name="Rectangle 10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9" name="Rectangle 11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0" name="Rectangle 12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1" name="Rectangle 13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2" name="Rectangle 14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063" name="Rectangle 15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8400"/>
            <a:ext cx="2132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685EF340-53D1-0A41-92E5-B0681F0AE4B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6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2971800" y="1828800"/>
            <a:ext cx="6018213" cy="2208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  <p:sldLayoutId r:id="rId12"/>
  </p:sldLayoutIdLst>
  <p:txStyles>
    <p:titleStyle>
      <a:lvl1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84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84" charset="0"/>
        <a:defRPr sz="3600">
          <a:solidFill>
            <a:srgbClr val="000000"/>
          </a:solidFill>
          <a:latin typeface="Arial Black" pitchFamily="-84" charset="0"/>
          <a:ea typeface="DejaVu Sans" charset="0"/>
          <a:cs typeface="DejaVu Sans" charset="0"/>
        </a:defRPr>
      </a:lvl2pPr>
      <a:lvl3pPr marL="1143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84" charset="0"/>
        <a:defRPr sz="3600">
          <a:solidFill>
            <a:srgbClr val="000000"/>
          </a:solidFill>
          <a:latin typeface="Arial Black" pitchFamily="-84" charset="0"/>
          <a:ea typeface="DejaVu Sans" charset="0"/>
          <a:cs typeface="DejaVu Sans" charset="0"/>
        </a:defRPr>
      </a:lvl3pPr>
      <a:lvl4pPr marL="1600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84" charset="0"/>
        <a:defRPr sz="3600">
          <a:solidFill>
            <a:srgbClr val="000000"/>
          </a:solidFill>
          <a:latin typeface="Arial Black" pitchFamily="-84" charset="0"/>
          <a:ea typeface="DejaVu Sans" charset="0"/>
          <a:cs typeface="DejaVu Sans" charset="0"/>
        </a:defRPr>
      </a:lvl4pPr>
      <a:lvl5pPr marL="20574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84" charset="0"/>
        <a:defRPr sz="3600">
          <a:solidFill>
            <a:srgbClr val="000000"/>
          </a:solidFill>
          <a:latin typeface="Arial Black" pitchFamily="-84" charset="0"/>
          <a:ea typeface="DejaVu Sans" charset="0"/>
          <a:cs typeface="DejaVu Sans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84" charset="0"/>
        <a:defRPr sz="3600">
          <a:solidFill>
            <a:srgbClr val="000000"/>
          </a:solidFill>
          <a:latin typeface="Arial Black" pitchFamily="-84" charset="0"/>
          <a:ea typeface="DejaVu Sans" charset="0"/>
          <a:cs typeface="DejaVu Sans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84" charset="0"/>
        <a:defRPr sz="3600">
          <a:solidFill>
            <a:srgbClr val="000000"/>
          </a:solidFill>
          <a:latin typeface="Arial Black" pitchFamily="-84" charset="0"/>
          <a:ea typeface="DejaVu Sans" charset="0"/>
          <a:cs typeface="DejaVu Sans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84" charset="0"/>
        <a:defRPr sz="3600">
          <a:solidFill>
            <a:srgbClr val="000000"/>
          </a:solidFill>
          <a:latin typeface="Arial Black" pitchFamily="-84" charset="0"/>
          <a:ea typeface="DejaVu Sans" charset="0"/>
          <a:cs typeface="DejaVu Sans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84" charset="0"/>
        <a:defRPr sz="3600">
          <a:solidFill>
            <a:srgbClr val="000000"/>
          </a:solidFill>
          <a:latin typeface="Arial Black" pitchFamily="-84" charset="0"/>
          <a:ea typeface="DejaVu Sans" charset="0"/>
          <a:cs typeface="DejaVu Sans" charset="0"/>
        </a:defRPr>
      </a:lvl9pPr>
    </p:titleStyle>
    <p:bodyStyle>
      <a:lvl1pPr marL="342900" indent="-342900" algn="l" defTabSz="457200" rtl="0" fontAlgn="base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itchFamily="-84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-84" charset="0"/>
        <a:defRPr sz="2000">
          <a:solidFill>
            <a:srgbClr val="000000"/>
          </a:solidFill>
          <a:latin typeface="+mj-lt"/>
          <a:ea typeface="+mn-ea"/>
          <a:cs typeface="+mn-cs"/>
        </a:defRPr>
      </a:lvl2pPr>
      <a:lvl3pPr marL="1143000" indent="-228600" algn="l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-84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-84" charset="0"/>
        <a:defRPr>
          <a:solidFill>
            <a:srgbClr val="000000"/>
          </a:solidFill>
          <a:latin typeface="+mj-lt"/>
          <a:ea typeface="+mn-ea"/>
          <a:cs typeface="+mn-cs"/>
        </a:defRPr>
      </a:lvl4pPr>
      <a:lvl5pPr marL="20574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-84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-84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-84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-84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-84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2971800" y="1828800"/>
            <a:ext cx="6019800" cy="22098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200">
                <a:solidFill>
                  <a:srgbClr val="FFFFFF"/>
                </a:solidFill>
              </a:rPr>
              <a:t>Boolean Algebra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2971800" y="4311650"/>
            <a:ext cx="6019800" cy="1754188"/>
          </a:xfrm>
          <a:prstGeom prst="rect">
            <a:avLst/>
          </a:prstGeom>
          <a:noFill/>
          <a:ln/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marL="0" indent="0">
              <a:spcBef>
                <a:spcPts val="800"/>
              </a:spcBef>
            </a:pPr>
            <a:endParaRPr lang="en-US" sz="32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0"/>
            <a:ext cx="8229600" cy="1143000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Truth Table</a:t>
            </a:r>
          </a:p>
        </p:txBody>
      </p:sp>
      <p:graphicFrame>
        <p:nvGraphicFramePr>
          <p:cNvPr id="15362" name="Group 2"/>
          <p:cNvGraphicFramePr>
            <a:graphicFrameLocks noGrp="1"/>
          </p:cNvGraphicFramePr>
          <p:nvPr/>
        </p:nvGraphicFramePr>
        <p:xfrm>
          <a:off x="457200" y="1981200"/>
          <a:ext cx="8231188" cy="304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14400"/>
                <a:gridCol w="1143000"/>
                <a:gridCol w="1524000"/>
                <a:gridCol w="1373188"/>
                <a:gridCol w="1752600"/>
                <a:gridCol w="1524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M’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R’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MR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 + R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-84" charset="0"/>
                          <a:ea typeface="DejaVu Sans" charset="0"/>
                          <a:cs typeface="DejaVu Sans" charset="0"/>
                        </a:rPr>
                        <a:t>F</a:t>
                      </a: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-84" charset="0"/>
                          <a:ea typeface="DejaVu Sans" charset="0"/>
                          <a:cs typeface="DejaVu Sans" charset="0"/>
                        </a:rPr>
                        <a:t>T</a:t>
                      </a: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horzOverflow="overflow"/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horzOverflow="overflow"/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horzOverflow="overflow"/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0"/>
            <a:ext cx="8229600" cy="1143000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Truth Table</a:t>
            </a:r>
          </a:p>
        </p:txBody>
      </p:sp>
      <p:graphicFrame>
        <p:nvGraphicFramePr>
          <p:cNvPr id="16386" name="Group 2"/>
          <p:cNvGraphicFramePr>
            <a:graphicFrameLocks noGrp="1"/>
          </p:cNvGraphicFramePr>
          <p:nvPr/>
        </p:nvGraphicFramePr>
        <p:xfrm>
          <a:off x="457200" y="1981200"/>
          <a:ext cx="8231188" cy="304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14400"/>
                <a:gridCol w="1143000"/>
                <a:gridCol w="1524000"/>
                <a:gridCol w="1373188"/>
                <a:gridCol w="1752600"/>
                <a:gridCol w="1524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M’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R’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MR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 + R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-84" charset="0"/>
                          <a:ea typeface="DejaVu Sans" charset="0"/>
                          <a:cs typeface="DejaVu Sans" charset="0"/>
                        </a:rPr>
                        <a:t>F</a:t>
                      </a: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-84" charset="0"/>
                          <a:ea typeface="DejaVu Sans" charset="0"/>
                          <a:cs typeface="DejaVu Sans" charset="0"/>
                        </a:rPr>
                        <a:t>T</a:t>
                      </a: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-84" charset="0"/>
                          <a:ea typeface="DejaVu Sans" charset="0"/>
                          <a:cs typeface="DejaVu Sans" charset="0"/>
                        </a:rPr>
                        <a:t>F</a:t>
                      </a: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horzOverflow="overflow"/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horzOverflow="overflow"/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horzOverflow="overflow"/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-84" charset="0"/>
                          <a:ea typeface="DejaVu Sans" charset="0"/>
                          <a:cs typeface="DejaVu Sans" charset="0"/>
                        </a:rPr>
                        <a:t>T</a:t>
                      </a: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0"/>
            <a:ext cx="8229600" cy="1143000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Truth Table</a:t>
            </a:r>
          </a:p>
        </p:txBody>
      </p:sp>
      <p:graphicFrame>
        <p:nvGraphicFramePr>
          <p:cNvPr id="17410" name="Group 2"/>
          <p:cNvGraphicFramePr>
            <a:graphicFrameLocks noGrp="1"/>
          </p:cNvGraphicFramePr>
          <p:nvPr/>
        </p:nvGraphicFramePr>
        <p:xfrm>
          <a:off x="457200" y="1981200"/>
          <a:ext cx="8231188" cy="304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14400"/>
                <a:gridCol w="1143000"/>
                <a:gridCol w="1524000"/>
                <a:gridCol w="1373188"/>
                <a:gridCol w="1752600"/>
                <a:gridCol w="1524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M’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R’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MR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 + R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-84" charset="0"/>
                          <a:ea typeface="DejaVu Sans" charset="0"/>
                          <a:cs typeface="DejaVu Sans" charset="0"/>
                        </a:rPr>
                        <a:t>F</a:t>
                      </a: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-84" charset="0"/>
                          <a:ea typeface="DejaVu Sans" charset="0"/>
                          <a:cs typeface="DejaVu Sans" charset="0"/>
                        </a:rPr>
                        <a:t>T</a:t>
                      </a: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-84" charset="0"/>
                          <a:ea typeface="DejaVu Sans" charset="0"/>
                          <a:cs typeface="DejaVu Sans" charset="0"/>
                        </a:rPr>
                        <a:t>F</a:t>
                      </a: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-84" charset="0"/>
                          <a:ea typeface="DejaVu Sans" charset="0"/>
                          <a:cs typeface="DejaVu Sans" charset="0"/>
                        </a:rPr>
                        <a:t>F</a:t>
                      </a:r>
                    </a:p>
                  </a:txBody>
                  <a:tcPr marL="90000" marR="90000" marT="69732" marB="46800" horzOverflow="overflow"/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-84" charset="0"/>
                          <a:ea typeface="DejaVu Sans" charset="0"/>
                          <a:cs typeface="DejaVu Sans" charset="0"/>
                        </a:rPr>
                        <a:t>T</a:t>
                      </a: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-84" charset="0"/>
                          <a:ea typeface="DejaVu Sans" charset="0"/>
                          <a:cs typeface="DejaVu Sans" charset="0"/>
                        </a:rPr>
                        <a:t>T</a:t>
                      </a:r>
                    </a:p>
                  </a:txBody>
                  <a:tcPr marL="90000" marR="90000" marT="69732" marB="4680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0"/>
            <a:ext cx="8229600" cy="1143000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Exercise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81200"/>
            <a:ext cx="8229600" cy="3886200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buClr>
                <a:srgbClr val="000080"/>
              </a:buClr>
              <a:buSzPct val="75000"/>
              <a:buFont typeface="Wingdings" pitchFamily="-84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Write the truth table for (A +</a:t>
            </a:r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dirty="0" smtClean="0"/>
              <a:t>) </a:t>
            </a:r>
            <a:r>
              <a:rPr lang="en-US" dirty="0"/>
              <a:t>B       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0"/>
            <a:ext cx="8229600" cy="1143000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Exercise:  (</a:t>
            </a:r>
            <a:r>
              <a:rPr lang="en-US" dirty="0"/>
              <a:t>A +</a:t>
            </a:r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dirty="0" smtClean="0"/>
              <a:t>) </a:t>
            </a:r>
            <a:r>
              <a:rPr lang="en-US" dirty="0"/>
              <a:t>B</a:t>
            </a:r>
          </a:p>
        </p:txBody>
      </p:sp>
      <p:graphicFrame>
        <p:nvGraphicFramePr>
          <p:cNvPr id="21506" name="Group 2"/>
          <p:cNvGraphicFramePr>
            <a:graphicFrameLocks noGrp="1"/>
          </p:cNvGraphicFramePr>
          <p:nvPr/>
        </p:nvGraphicFramePr>
        <p:xfrm>
          <a:off x="914400" y="1905000"/>
          <a:ext cx="6173788" cy="28559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14400"/>
                <a:gridCol w="838200"/>
                <a:gridCol w="2135188"/>
                <a:gridCol w="2286000"/>
              </a:tblGrid>
              <a:tr h="77628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 + </a:t>
                      </a: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B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(A +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B) </a:t>
                      </a: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7967" marB="46800" horzOverflow="overflow"/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0"/>
            <a:ext cx="8229600" cy="1143000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Solution to (A +</a:t>
            </a:r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dirty="0" smtClean="0"/>
              <a:t>) </a:t>
            </a:r>
            <a:r>
              <a:rPr lang="en-US" dirty="0"/>
              <a:t>B</a:t>
            </a:r>
          </a:p>
        </p:txBody>
      </p:sp>
      <p:graphicFrame>
        <p:nvGraphicFramePr>
          <p:cNvPr id="21506" name="Group 2"/>
          <p:cNvGraphicFramePr>
            <a:graphicFrameLocks noGrp="1"/>
          </p:cNvGraphicFramePr>
          <p:nvPr/>
        </p:nvGraphicFramePr>
        <p:xfrm>
          <a:off x="914400" y="1905000"/>
          <a:ext cx="6173788" cy="28887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14400"/>
                <a:gridCol w="838200"/>
                <a:gridCol w="2135188"/>
                <a:gridCol w="2286000"/>
              </a:tblGrid>
              <a:tr h="77628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 + </a:t>
                      </a: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B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(A +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B) </a:t>
                      </a: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7967" marB="46800" horzOverflow="overflow"/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-84" charset="0"/>
                          <a:ea typeface="DejaVu Sans" charset="0"/>
                          <a:cs typeface="DejaVu Sans" charset="0"/>
                        </a:rPr>
                        <a:t>F</a:t>
                      </a: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-84" charset="0"/>
                          <a:ea typeface="DejaVu Sans" charset="0"/>
                          <a:cs typeface="DejaVu Sans" charset="0"/>
                        </a:rPr>
                        <a:t>F</a:t>
                      </a: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838200" y="5181600"/>
            <a:ext cx="754380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Note: Truth Tables can be used to </a:t>
            </a:r>
            <a:r>
              <a:rPr lang="en-US" sz="2400" b="1" i="1" dirty="0" smtClean="0">
                <a:solidFill>
                  <a:schemeClr val="tx1"/>
                </a:solidFill>
              </a:rPr>
              <a:t>prove </a:t>
            </a:r>
            <a:r>
              <a:rPr lang="en-US" sz="2400" dirty="0" smtClean="0">
                <a:solidFill>
                  <a:schemeClr val="tx1"/>
                </a:solidFill>
              </a:rPr>
              <a:t>equivalencies.  What have we proved in this table?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0"/>
            <a:ext cx="8229600" cy="1143000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Solution to (A +</a:t>
            </a:r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dirty="0" smtClean="0"/>
              <a:t>) </a:t>
            </a:r>
            <a:r>
              <a:rPr lang="en-US" dirty="0"/>
              <a:t>B</a:t>
            </a:r>
          </a:p>
        </p:txBody>
      </p:sp>
      <p:graphicFrame>
        <p:nvGraphicFramePr>
          <p:cNvPr id="21506" name="Group 2"/>
          <p:cNvGraphicFramePr>
            <a:graphicFrameLocks noGrp="1"/>
          </p:cNvGraphicFramePr>
          <p:nvPr/>
        </p:nvGraphicFramePr>
        <p:xfrm>
          <a:off x="914400" y="1905000"/>
          <a:ext cx="6173788" cy="28887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14400"/>
                <a:gridCol w="838200"/>
                <a:gridCol w="2135188"/>
                <a:gridCol w="2286000"/>
              </a:tblGrid>
              <a:tr h="77628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 + </a:t>
                      </a: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B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(A +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B) </a:t>
                      </a: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7967" marB="46800" horzOverflow="overflow"/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-84" charset="0"/>
                          <a:ea typeface="DejaVu Sans" charset="0"/>
                          <a:cs typeface="DejaVu Sans" charset="0"/>
                        </a:rPr>
                        <a:t>F</a:t>
                      </a: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-84" charset="0"/>
                          <a:ea typeface="DejaVu Sans" charset="0"/>
                          <a:cs typeface="DejaVu Sans" charset="0"/>
                        </a:rPr>
                        <a:t>F</a:t>
                      </a: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838200" y="5181600"/>
            <a:ext cx="754380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Note: Truth Tables can be used to </a:t>
            </a:r>
            <a:r>
              <a:rPr lang="en-US" sz="2400" b="1" i="1" dirty="0" smtClean="0">
                <a:solidFill>
                  <a:schemeClr val="tx1"/>
                </a:solidFill>
              </a:rPr>
              <a:t>prove </a:t>
            </a:r>
            <a:r>
              <a:rPr lang="en-US" sz="2400" dirty="0" smtClean="0">
                <a:solidFill>
                  <a:schemeClr val="tx1"/>
                </a:solidFill>
              </a:rPr>
              <a:t>equivalencies.  What have we proved in this table?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(A + B) B  =  B  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0"/>
            <a:ext cx="8229600" cy="1143000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Boolean Algebra - Identities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81200"/>
            <a:ext cx="4038600" cy="3886200"/>
          </a:xfrm>
          <a:ln/>
        </p:spPr>
        <p:txBody>
          <a:bodyPr/>
          <a:lstStyle/>
          <a:p>
            <a:pPr marL="341313" indent="-341313">
              <a:spcBef>
                <a:spcPts val="650"/>
              </a:spcBef>
              <a:buClr>
                <a:srgbClr val="000080"/>
              </a:buClr>
              <a:buSzPct val="75000"/>
              <a:buFont typeface="Wingdings" pitchFamily="-84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/>
              <a:t>A</a:t>
            </a:r>
            <a:r>
              <a:rPr lang="en-US" sz="2600" dirty="0" smtClean="0"/>
              <a:t>  AND  </a:t>
            </a:r>
            <a:r>
              <a:rPr lang="en-US" sz="2600" dirty="0" smtClean="0">
                <a:solidFill>
                  <a:schemeClr val="accent2"/>
                </a:solidFill>
              </a:rPr>
              <a:t>?</a:t>
            </a:r>
            <a:r>
              <a:rPr lang="en-US" sz="2600" dirty="0" smtClean="0"/>
              <a:t> = A</a:t>
            </a:r>
          </a:p>
          <a:p>
            <a:pPr marL="741363" lvl="1" indent="-341313">
              <a:spcBef>
                <a:spcPts val="650"/>
              </a:spcBef>
              <a:buClr>
                <a:srgbClr val="000080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latin typeface="+mn-lt"/>
              </a:rPr>
              <a:t>A  AND  </a:t>
            </a:r>
            <a:r>
              <a:rPr lang="en-US" sz="2600" dirty="0">
                <a:solidFill>
                  <a:srgbClr val="3333CC"/>
                </a:solidFill>
                <a:latin typeface="+mn-lt"/>
              </a:rPr>
              <a:t>True</a:t>
            </a:r>
            <a:r>
              <a:rPr lang="en-US" sz="2600" dirty="0" smtClean="0">
                <a:solidFill>
                  <a:srgbClr val="3333CC"/>
                </a:solidFill>
                <a:latin typeface="+mn-lt"/>
              </a:rPr>
              <a:t>   </a:t>
            </a:r>
            <a:r>
              <a:rPr lang="en-US" sz="2600" dirty="0" smtClean="0">
                <a:latin typeface="+mn-lt"/>
              </a:rPr>
              <a:t>=?=  A</a:t>
            </a:r>
          </a:p>
          <a:p>
            <a:pPr marL="741363" lvl="1" indent="-341313">
              <a:spcBef>
                <a:spcPts val="650"/>
              </a:spcBef>
              <a:buClr>
                <a:srgbClr val="000080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 smtClean="0">
                <a:latin typeface="+mn-lt"/>
              </a:rPr>
              <a:t>A  AND  </a:t>
            </a:r>
            <a:r>
              <a:rPr lang="en-US" sz="2600" dirty="0" smtClean="0">
                <a:solidFill>
                  <a:srgbClr val="3333CC"/>
                </a:solidFill>
                <a:latin typeface="+mn-lt"/>
              </a:rPr>
              <a:t>False  </a:t>
            </a:r>
            <a:r>
              <a:rPr lang="en-US" sz="2600" dirty="0" smtClean="0">
                <a:latin typeface="+mn-lt"/>
              </a:rPr>
              <a:t>=?=  A</a:t>
            </a:r>
            <a:endParaRPr lang="en-US" sz="2600" dirty="0"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0"/>
            <a:ext cx="8229600" cy="1143000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Boolean Algebra - Identities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81200"/>
            <a:ext cx="4038600" cy="3886200"/>
          </a:xfrm>
          <a:ln/>
        </p:spPr>
        <p:txBody>
          <a:bodyPr/>
          <a:lstStyle/>
          <a:p>
            <a:pPr marL="341313" indent="-341313">
              <a:spcBef>
                <a:spcPts val="650"/>
              </a:spcBef>
              <a:buClr>
                <a:srgbClr val="000080"/>
              </a:buClr>
              <a:buSzPct val="75000"/>
              <a:buFont typeface="Wingdings" pitchFamily="-84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/>
              <a:t>A</a:t>
            </a:r>
            <a:r>
              <a:rPr lang="en-US" sz="2600" dirty="0" smtClean="0"/>
              <a:t>  AND  </a:t>
            </a:r>
            <a:r>
              <a:rPr lang="en-US" sz="2600" dirty="0" smtClean="0">
                <a:solidFill>
                  <a:schemeClr val="accent2"/>
                </a:solidFill>
              </a:rPr>
              <a:t>?</a:t>
            </a:r>
            <a:r>
              <a:rPr lang="en-US" sz="2600" dirty="0" smtClean="0"/>
              <a:t> = A</a:t>
            </a:r>
          </a:p>
          <a:p>
            <a:pPr marL="741363" lvl="1" indent="-341313">
              <a:spcBef>
                <a:spcPts val="650"/>
              </a:spcBef>
              <a:buClr>
                <a:srgbClr val="000080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b="1" dirty="0">
                <a:latin typeface="+mn-lt"/>
              </a:rPr>
              <a:t>A  AND  </a:t>
            </a:r>
            <a:r>
              <a:rPr lang="en-US" sz="2600" b="1" dirty="0">
                <a:solidFill>
                  <a:srgbClr val="3333CC"/>
                </a:solidFill>
                <a:latin typeface="+mn-lt"/>
              </a:rPr>
              <a:t>True</a:t>
            </a:r>
            <a:r>
              <a:rPr lang="en-US" sz="2600" b="1" dirty="0" smtClean="0">
                <a:solidFill>
                  <a:srgbClr val="3333CC"/>
                </a:solidFill>
                <a:latin typeface="+mn-lt"/>
              </a:rPr>
              <a:t>  </a:t>
            </a:r>
            <a:r>
              <a:rPr lang="en-US" sz="2600" b="1" dirty="0" smtClean="0">
                <a:latin typeface="+mn-lt"/>
              </a:rPr>
              <a:t>=  A</a:t>
            </a:r>
          </a:p>
          <a:p>
            <a:pPr marL="341313" indent="-341313">
              <a:spcBef>
                <a:spcPts val="650"/>
              </a:spcBef>
              <a:buClr>
                <a:srgbClr val="000080"/>
              </a:buClr>
              <a:buSzPct val="75000"/>
              <a:buFont typeface="Wingdings" pitchFamily="-84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 smtClean="0"/>
          </a:p>
          <a:p>
            <a:pPr marL="341313" indent="-341313">
              <a:spcBef>
                <a:spcPts val="650"/>
              </a:spcBef>
              <a:buClr>
                <a:srgbClr val="000080"/>
              </a:buClr>
              <a:buSzPct val="75000"/>
              <a:buFont typeface="Wingdings" pitchFamily="-84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 err="1" smtClean="0"/>
              <a:t>So,what</a:t>
            </a:r>
            <a:r>
              <a:rPr lang="en-US" sz="2600" dirty="0" smtClean="0"/>
              <a:t> about</a:t>
            </a:r>
            <a:br>
              <a:rPr lang="en-US" sz="2600" dirty="0" smtClean="0"/>
            </a:br>
            <a:r>
              <a:rPr lang="en-US" sz="2600" dirty="0" smtClean="0"/>
              <a:t>A  AND  </a:t>
            </a:r>
            <a:r>
              <a:rPr lang="en-US" sz="2600" dirty="0" smtClean="0">
                <a:solidFill>
                  <a:srgbClr val="3333CC"/>
                </a:solidFill>
              </a:rPr>
              <a:t>False  </a:t>
            </a:r>
            <a:r>
              <a:rPr lang="en-US" sz="2600" dirty="0" smtClean="0"/>
              <a:t>? </a:t>
            </a:r>
            <a:endParaRPr lang="en-US" sz="2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257800" y="1981200"/>
          <a:ext cx="2590800" cy="11506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1800"/>
                <a:gridCol w="647700"/>
                <a:gridCol w="1511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 AND</a:t>
                      </a:r>
                      <a:r>
                        <a:rPr lang="en-US" baseline="0" dirty="0" smtClean="0"/>
                        <a:t>  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0"/>
            <a:ext cx="8229600" cy="1143000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Boolean Algebra - Identities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81200"/>
            <a:ext cx="4038600" cy="3886200"/>
          </a:xfrm>
          <a:ln/>
        </p:spPr>
        <p:txBody>
          <a:bodyPr/>
          <a:lstStyle/>
          <a:p>
            <a:pPr marL="341313" indent="-341313">
              <a:spcBef>
                <a:spcPts val="650"/>
              </a:spcBef>
              <a:buClr>
                <a:srgbClr val="000080"/>
              </a:buClr>
              <a:buSzPct val="75000"/>
              <a:buFont typeface="Wingdings" pitchFamily="-84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/>
              <a:t>A</a:t>
            </a:r>
            <a:r>
              <a:rPr lang="en-US" sz="2600" dirty="0" smtClean="0"/>
              <a:t>  AND  </a:t>
            </a:r>
            <a:r>
              <a:rPr lang="en-US" sz="2600" dirty="0" smtClean="0">
                <a:solidFill>
                  <a:schemeClr val="accent2"/>
                </a:solidFill>
              </a:rPr>
              <a:t>?</a:t>
            </a:r>
            <a:r>
              <a:rPr lang="en-US" sz="2600" dirty="0" smtClean="0"/>
              <a:t> = A</a:t>
            </a:r>
          </a:p>
          <a:p>
            <a:pPr marL="741363" lvl="1" indent="-341313">
              <a:spcBef>
                <a:spcPts val="650"/>
              </a:spcBef>
              <a:buClr>
                <a:srgbClr val="000080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b="1" dirty="0">
                <a:latin typeface="+mn-lt"/>
              </a:rPr>
              <a:t>A  AND  </a:t>
            </a:r>
            <a:r>
              <a:rPr lang="en-US" sz="2600" b="1" dirty="0">
                <a:solidFill>
                  <a:srgbClr val="3333CC"/>
                </a:solidFill>
                <a:latin typeface="+mn-lt"/>
              </a:rPr>
              <a:t>True</a:t>
            </a:r>
            <a:r>
              <a:rPr lang="en-US" sz="2600" b="1" dirty="0" smtClean="0">
                <a:solidFill>
                  <a:srgbClr val="3333CC"/>
                </a:solidFill>
                <a:latin typeface="+mn-lt"/>
              </a:rPr>
              <a:t>  </a:t>
            </a:r>
            <a:r>
              <a:rPr lang="en-US" sz="2600" b="1" dirty="0" smtClean="0">
                <a:latin typeface="+mn-lt"/>
              </a:rPr>
              <a:t>=  A</a:t>
            </a:r>
          </a:p>
          <a:p>
            <a:pPr marL="341313" indent="-341313">
              <a:spcBef>
                <a:spcPts val="650"/>
              </a:spcBef>
              <a:buClr>
                <a:srgbClr val="000080"/>
              </a:buClr>
              <a:buSzPct val="75000"/>
              <a:buFont typeface="Wingdings" pitchFamily="-84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 smtClean="0"/>
          </a:p>
          <a:p>
            <a:pPr marL="341313" indent="-341313">
              <a:spcBef>
                <a:spcPts val="650"/>
              </a:spcBef>
              <a:buClr>
                <a:srgbClr val="000080"/>
              </a:buClr>
              <a:buSzPct val="75000"/>
              <a:buFont typeface="Wingdings" pitchFamily="-84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 err="1" smtClean="0"/>
              <a:t>So,what</a:t>
            </a:r>
            <a:r>
              <a:rPr lang="en-US" sz="2600" dirty="0" smtClean="0"/>
              <a:t> about</a:t>
            </a:r>
            <a:br>
              <a:rPr lang="en-US" sz="2600" dirty="0" smtClean="0"/>
            </a:br>
            <a:r>
              <a:rPr lang="en-US" sz="2600" dirty="0" smtClean="0"/>
              <a:t>A  AND  </a:t>
            </a:r>
            <a:r>
              <a:rPr lang="en-US" sz="2600" dirty="0" smtClean="0">
                <a:solidFill>
                  <a:srgbClr val="3333CC"/>
                </a:solidFill>
              </a:rPr>
              <a:t>False  </a:t>
            </a:r>
            <a:r>
              <a:rPr lang="en-US" sz="2600" dirty="0" smtClean="0"/>
              <a:t>?</a:t>
            </a:r>
            <a:br>
              <a:rPr lang="en-US" sz="2600" dirty="0" smtClean="0"/>
            </a:br>
            <a:r>
              <a:rPr lang="en-US" sz="2600" b="1" dirty="0" smtClean="0"/>
              <a:t>A  AND  </a:t>
            </a:r>
            <a:r>
              <a:rPr lang="en-US" sz="2600" b="1" dirty="0" smtClean="0">
                <a:solidFill>
                  <a:srgbClr val="3333CC"/>
                </a:solidFill>
              </a:rPr>
              <a:t>False </a:t>
            </a:r>
            <a:r>
              <a:rPr lang="en-US" sz="2600" b="1" dirty="0" smtClean="0"/>
              <a:t>= False</a:t>
            </a:r>
            <a:endParaRPr lang="en-US" sz="26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257800" y="1981200"/>
          <a:ext cx="2590800" cy="11506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1800"/>
                <a:gridCol w="647700"/>
                <a:gridCol w="1511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 AND</a:t>
                      </a:r>
                      <a:r>
                        <a:rPr lang="en-US" baseline="0" dirty="0" smtClean="0"/>
                        <a:t>  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257800" y="3581400"/>
          <a:ext cx="2895600" cy="11506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82600"/>
                <a:gridCol w="723900"/>
                <a:gridCol w="1689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 AND</a:t>
                      </a:r>
                      <a:r>
                        <a:rPr lang="en-US" baseline="0" dirty="0" smtClean="0"/>
                        <a:t>  False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0"/>
            <a:ext cx="8229600" cy="1143000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Logical Statements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81200"/>
            <a:ext cx="8229600" cy="3886200"/>
          </a:xfrm>
          <a:ln/>
        </p:spPr>
        <p:txBody>
          <a:bodyPr/>
          <a:lstStyle/>
          <a:p>
            <a:pPr marL="341313" indent="-341313">
              <a:buClr>
                <a:srgbClr val="000080"/>
              </a:buClr>
              <a:buSzPct val="75000"/>
              <a:buFont typeface="Wingdings" pitchFamily="-84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 proposition that may or may not be true:</a:t>
            </a:r>
          </a:p>
          <a:p>
            <a:pPr marL="741363" lvl="1" indent="-284163">
              <a:buClr>
                <a:srgbClr val="9999CC"/>
              </a:buClr>
              <a:buSzPct val="80000"/>
              <a:buFont typeface="Wingdings" pitchFamily="-84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Today is Monday.</a:t>
            </a:r>
          </a:p>
          <a:p>
            <a:pPr marL="741363" lvl="1" indent="-284163">
              <a:buClr>
                <a:srgbClr val="9999CC"/>
              </a:buClr>
              <a:buSzPct val="80000"/>
              <a:buFont typeface="Wingdings" pitchFamily="-84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Today is Sunday.</a:t>
            </a:r>
          </a:p>
          <a:p>
            <a:pPr marL="741363" lvl="1" indent="-284163">
              <a:buClr>
                <a:srgbClr val="9999CC"/>
              </a:buClr>
              <a:buSzPct val="80000"/>
              <a:buFont typeface="Wingdings" pitchFamily="-84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It is raining.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0"/>
            <a:ext cx="8229600" cy="1143000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Boolean Algebra - Identities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81200"/>
            <a:ext cx="4038600" cy="3886200"/>
          </a:xfrm>
          <a:ln/>
        </p:spPr>
        <p:txBody>
          <a:bodyPr/>
          <a:lstStyle/>
          <a:p>
            <a:pPr marL="341313" indent="-341313">
              <a:spcBef>
                <a:spcPts val="650"/>
              </a:spcBef>
              <a:buClr>
                <a:srgbClr val="000080"/>
              </a:buClr>
              <a:buSzPct val="75000"/>
              <a:buFont typeface="Wingdings" pitchFamily="-84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/>
              <a:t>A</a:t>
            </a:r>
            <a:r>
              <a:rPr lang="en-US" sz="2600" dirty="0" smtClean="0"/>
              <a:t>  OR  </a:t>
            </a:r>
            <a:r>
              <a:rPr lang="en-US" sz="2600" dirty="0" smtClean="0">
                <a:solidFill>
                  <a:schemeClr val="accent2"/>
                </a:solidFill>
              </a:rPr>
              <a:t>?</a:t>
            </a:r>
            <a:r>
              <a:rPr lang="en-US" sz="2600" dirty="0" smtClean="0"/>
              <a:t> = A</a:t>
            </a:r>
          </a:p>
          <a:p>
            <a:pPr marL="741363" lvl="1" indent="-341313">
              <a:spcBef>
                <a:spcPts val="650"/>
              </a:spcBef>
              <a:buClr>
                <a:srgbClr val="000080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latin typeface="+mn-lt"/>
              </a:rPr>
              <a:t>A </a:t>
            </a:r>
            <a:r>
              <a:rPr lang="en-US" sz="2600" dirty="0" smtClean="0">
                <a:latin typeface="+mn-lt"/>
              </a:rPr>
              <a:t> OR  </a:t>
            </a:r>
            <a:r>
              <a:rPr lang="en-US" sz="2600" dirty="0" smtClean="0">
                <a:solidFill>
                  <a:srgbClr val="3333CC"/>
                </a:solidFill>
                <a:latin typeface="+mn-lt"/>
              </a:rPr>
              <a:t>True   </a:t>
            </a:r>
            <a:r>
              <a:rPr lang="en-US" sz="2600" dirty="0" smtClean="0">
                <a:latin typeface="+mn-lt"/>
              </a:rPr>
              <a:t>=?=  A</a:t>
            </a:r>
          </a:p>
          <a:p>
            <a:pPr marL="741363" lvl="1" indent="-341313">
              <a:spcBef>
                <a:spcPts val="650"/>
              </a:spcBef>
              <a:buClr>
                <a:srgbClr val="000080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 smtClean="0">
                <a:latin typeface="+mn-lt"/>
              </a:rPr>
              <a:t>A  OR  </a:t>
            </a:r>
            <a:r>
              <a:rPr lang="en-US" sz="2600" dirty="0" smtClean="0">
                <a:solidFill>
                  <a:srgbClr val="3333CC"/>
                </a:solidFill>
                <a:latin typeface="+mn-lt"/>
              </a:rPr>
              <a:t>False  </a:t>
            </a:r>
            <a:r>
              <a:rPr lang="en-US" sz="2600" dirty="0" smtClean="0">
                <a:latin typeface="+mn-lt"/>
              </a:rPr>
              <a:t>=?=  A</a:t>
            </a:r>
            <a:endParaRPr lang="en-US" sz="2600" dirty="0"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0"/>
            <a:ext cx="8229600" cy="1143000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Boolean Algebra - Identities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81200"/>
            <a:ext cx="4038600" cy="3886200"/>
          </a:xfrm>
          <a:ln/>
        </p:spPr>
        <p:txBody>
          <a:bodyPr/>
          <a:lstStyle/>
          <a:p>
            <a:pPr marL="341313" indent="-341313">
              <a:spcBef>
                <a:spcPts val="650"/>
              </a:spcBef>
              <a:buClr>
                <a:srgbClr val="000080"/>
              </a:buClr>
              <a:buSzPct val="75000"/>
              <a:buFont typeface="Wingdings" pitchFamily="-84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/>
              <a:t>A</a:t>
            </a:r>
            <a:r>
              <a:rPr lang="en-US" sz="2600" dirty="0" smtClean="0"/>
              <a:t>  OR  </a:t>
            </a:r>
            <a:r>
              <a:rPr lang="en-US" sz="2600" dirty="0" smtClean="0">
                <a:solidFill>
                  <a:schemeClr val="accent2"/>
                </a:solidFill>
              </a:rPr>
              <a:t>?</a:t>
            </a:r>
            <a:r>
              <a:rPr lang="en-US" sz="2600" dirty="0" smtClean="0"/>
              <a:t> = A</a:t>
            </a:r>
          </a:p>
          <a:p>
            <a:pPr marL="741363" lvl="1" indent="-341313">
              <a:spcBef>
                <a:spcPts val="650"/>
              </a:spcBef>
              <a:buClr>
                <a:srgbClr val="000080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b="1" dirty="0">
                <a:latin typeface="+mn-lt"/>
              </a:rPr>
              <a:t>A </a:t>
            </a:r>
            <a:r>
              <a:rPr lang="en-US" sz="2600" b="1" dirty="0" smtClean="0">
                <a:latin typeface="+mn-lt"/>
              </a:rPr>
              <a:t> OR  </a:t>
            </a:r>
            <a:r>
              <a:rPr lang="en-US" sz="2600" b="1" dirty="0" smtClean="0">
                <a:solidFill>
                  <a:srgbClr val="3333CC"/>
                </a:solidFill>
                <a:latin typeface="+mn-lt"/>
              </a:rPr>
              <a:t>False </a:t>
            </a:r>
            <a:r>
              <a:rPr lang="en-US" sz="2600" b="1" dirty="0" smtClean="0">
                <a:latin typeface="+mn-lt"/>
              </a:rPr>
              <a:t>=  A</a:t>
            </a:r>
          </a:p>
          <a:p>
            <a:pPr marL="341313" indent="-341313">
              <a:spcBef>
                <a:spcPts val="650"/>
              </a:spcBef>
              <a:buClr>
                <a:srgbClr val="000080"/>
              </a:buClr>
              <a:buSzPct val="75000"/>
              <a:buFont typeface="Wingdings" pitchFamily="-84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 smtClean="0"/>
          </a:p>
          <a:p>
            <a:pPr marL="341313" indent="-341313">
              <a:spcBef>
                <a:spcPts val="650"/>
              </a:spcBef>
              <a:buClr>
                <a:srgbClr val="000080"/>
              </a:buClr>
              <a:buSzPct val="75000"/>
              <a:buFont typeface="Wingdings" pitchFamily="-84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 err="1" smtClean="0"/>
              <a:t>So,what</a:t>
            </a:r>
            <a:r>
              <a:rPr lang="en-US" sz="2600" dirty="0" smtClean="0"/>
              <a:t> about</a:t>
            </a:r>
            <a:br>
              <a:rPr lang="en-US" sz="2600" dirty="0" smtClean="0"/>
            </a:br>
            <a:r>
              <a:rPr lang="en-US" sz="2600" dirty="0" smtClean="0"/>
              <a:t>A  OR  </a:t>
            </a:r>
            <a:r>
              <a:rPr lang="en-US" sz="2600" dirty="0" smtClean="0">
                <a:solidFill>
                  <a:srgbClr val="3333CC"/>
                </a:solidFill>
              </a:rPr>
              <a:t>True</a:t>
            </a:r>
            <a:r>
              <a:rPr lang="en-US" sz="2600" dirty="0" smtClean="0"/>
              <a:t>? </a:t>
            </a:r>
            <a:endParaRPr lang="en-US" sz="2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257800" y="1981200"/>
          <a:ext cx="2590800" cy="11506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1800"/>
                <a:gridCol w="7112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 OR  </a:t>
                      </a:r>
                      <a:r>
                        <a:rPr lang="en-US" baseline="0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0"/>
            <a:ext cx="8229600" cy="1143000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Boolean Algebra - Identities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81200"/>
            <a:ext cx="4038600" cy="3886200"/>
          </a:xfrm>
          <a:ln/>
        </p:spPr>
        <p:txBody>
          <a:bodyPr/>
          <a:lstStyle/>
          <a:p>
            <a:pPr marL="341313" indent="-341313">
              <a:spcBef>
                <a:spcPts val="650"/>
              </a:spcBef>
              <a:buClr>
                <a:srgbClr val="000080"/>
              </a:buClr>
              <a:buSzPct val="75000"/>
              <a:buFont typeface="Wingdings" pitchFamily="-84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 smtClean="0"/>
              <a:t>A  OR  </a:t>
            </a:r>
            <a:r>
              <a:rPr lang="en-US" sz="2600" dirty="0" smtClean="0">
                <a:solidFill>
                  <a:schemeClr val="accent2"/>
                </a:solidFill>
              </a:rPr>
              <a:t>?</a:t>
            </a:r>
            <a:r>
              <a:rPr lang="en-US" sz="2600" dirty="0" smtClean="0"/>
              <a:t> = A</a:t>
            </a:r>
          </a:p>
          <a:p>
            <a:pPr marL="741363" lvl="1" indent="-341313">
              <a:spcBef>
                <a:spcPts val="650"/>
              </a:spcBef>
              <a:buClr>
                <a:srgbClr val="000080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b="1" dirty="0"/>
              <a:t>A  OR  </a:t>
            </a:r>
            <a:r>
              <a:rPr lang="en-US" sz="2600" b="1" dirty="0">
                <a:solidFill>
                  <a:srgbClr val="3333CC"/>
                </a:solidFill>
                <a:latin typeface="+mj-lt"/>
                <a:ea typeface="+mn-ea"/>
                <a:cs typeface="+mn-cs"/>
              </a:rPr>
              <a:t>False </a:t>
            </a:r>
            <a:r>
              <a:rPr lang="en-US" sz="2600" b="1" dirty="0"/>
              <a:t>=  A</a:t>
            </a:r>
          </a:p>
          <a:p>
            <a:pPr marL="341313" indent="-341313">
              <a:spcBef>
                <a:spcPts val="650"/>
              </a:spcBef>
              <a:buClr>
                <a:srgbClr val="000080"/>
              </a:buClr>
              <a:buSzPct val="75000"/>
              <a:buFont typeface="Wingdings" pitchFamily="-84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 smtClean="0"/>
          </a:p>
          <a:p>
            <a:pPr marL="341313" indent="-341313">
              <a:spcBef>
                <a:spcPts val="650"/>
              </a:spcBef>
              <a:buClr>
                <a:srgbClr val="000080"/>
              </a:buClr>
              <a:buSzPct val="75000"/>
              <a:buFont typeface="Wingdings" pitchFamily="-84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 err="1" smtClean="0"/>
              <a:t>So,what</a:t>
            </a:r>
            <a:r>
              <a:rPr lang="en-US" sz="2600" dirty="0" smtClean="0"/>
              <a:t> about</a:t>
            </a:r>
            <a:br>
              <a:rPr lang="en-US" sz="2600" dirty="0" smtClean="0"/>
            </a:br>
            <a:r>
              <a:rPr lang="en-US" sz="2600" dirty="0" smtClean="0"/>
              <a:t>A  OR  </a:t>
            </a:r>
            <a:r>
              <a:rPr lang="en-US" sz="2600" dirty="0" smtClean="0">
                <a:solidFill>
                  <a:srgbClr val="3333CC"/>
                </a:solidFill>
              </a:rPr>
              <a:t>True</a:t>
            </a:r>
            <a:r>
              <a:rPr lang="en-US" sz="2600" dirty="0" smtClean="0"/>
              <a:t>?</a:t>
            </a:r>
            <a:br>
              <a:rPr lang="en-US" sz="2600" dirty="0" smtClean="0"/>
            </a:br>
            <a:r>
              <a:rPr lang="en-US" sz="2600" b="1" dirty="0" smtClean="0"/>
              <a:t>A  OR  </a:t>
            </a:r>
            <a:r>
              <a:rPr lang="en-US" sz="2600" b="1" dirty="0" smtClean="0">
                <a:solidFill>
                  <a:srgbClr val="3333CC"/>
                </a:solidFill>
              </a:rPr>
              <a:t>True  </a:t>
            </a:r>
            <a:r>
              <a:rPr lang="en-US" sz="2600" b="1" dirty="0" smtClean="0"/>
              <a:t>= True</a:t>
            </a:r>
            <a:endParaRPr lang="en-US" sz="26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257800" y="3581400"/>
          <a:ext cx="2895600" cy="11506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82600"/>
                <a:gridCol w="723900"/>
                <a:gridCol w="1689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 OR</a:t>
                      </a:r>
                      <a:r>
                        <a:rPr lang="en-US" baseline="0" dirty="0" smtClean="0"/>
                        <a:t>  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257800" y="1981200"/>
          <a:ext cx="2590800" cy="11506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1800"/>
                <a:gridCol w="7112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 OR  </a:t>
                      </a:r>
                      <a:r>
                        <a:rPr lang="en-US" baseline="0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0"/>
            <a:ext cx="8229600" cy="1143000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Boolean Algebra - Identities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48200" y="1981200"/>
            <a:ext cx="4038600" cy="3886200"/>
          </a:xfrm>
          <a:ln/>
        </p:spPr>
        <p:txBody>
          <a:bodyPr/>
          <a:lstStyle/>
          <a:p>
            <a:pPr marL="341313" indent="-341313">
              <a:buClr>
                <a:srgbClr val="000080"/>
              </a:buClr>
              <a:buSzPct val="75000"/>
              <a:buFont typeface="Wingdings" pitchFamily="-84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A + True = True</a:t>
            </a:r>
          </a:p>
          <a:p>
            <a:pPr marL="341313" indent="-341313">
              <a:buClr>
                <a:srgbClr val="000080"/>
              </a:buClr>
              <a:buSzPct val="75000"/>
              <a:buFont typeface="Wingdings" pitchFamily="-84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A + False = A</a:t>
            </a:r>
          </a:p>
          <a:p>
            <a:pPr marL="341313" indent="-341313">
              <a:buClr>
                <a:srgbClr val="000080"/>
              </a:buClr>
              <a:buSzPct val="75000"/>
              <a:buFont typeface="Wingdings" pitchFamily="-84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A + A = A</a:t>
            </a:r>
          </a:p>
          <a:p>
            <a:pPr marL="493713" indent="-493713">
              <a:spcBef>
                <a:spcPts val="650"/>
              </a:spcBef>
              <a:buClr>
                <a:srgbClr val="000080"/>
              </a:buClr>
              <a:buSzPct val="75000"/>
              <a:buFont typeface="Wingdings" pitchFamily="-84" charset="2"/>
              <a:buNone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endParaRPr lang="en-US" sz="2600" dirty="0"/>
          </a:p>
          <a:p>
            <a:pPr marL="493713" indent="-493713">
              <a:spcBef>
                <a:spcPts val="650"/>
              </a:spcBef>
              <a:buClr>
                <a:srgbClr val="000080"/>
              </a:buClr>
              <a:buSzPct val="75000"/>
              <a:buFont typeface="Wingdings" pitchFamily="-84" charset="2"/>
              <a:buNone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endParaRPr lang="en-US" sz="2600" dirty="0" smtClean="0"/>
          </a:p>
          <a:p>
            <a:pPr marL="493713" indent="-493713">
              <a:spcBef>
                <a:spcPts val="650"/>
              </a:spcBef>
              <a:buClr>
                <a:srgbClr val="000080"/>
              </a:buClr>
              <a:buSzPct val="75000"/>
              <a:buFont typeface="Wingdings" pitchFamily="-84" charset="2"/>
              <a:buNone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endParaRPr lang="en-US" sz="26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81200"/>
            <a:ext cx="4038600" cy="3886200"/>
          </a:xfrm>
          <a:ln/>
        </p:spPr>
        <p:txBody>
          <a:bodyPr/>
          <a:lstStyle/>
          <a:p>
            <a:pPr marL="341313" indent="-341313">
              <a:buClr>
                <a:srgbClr val="000080"/>
              </a:buClr>
              <a:buSzPct val="75000"/>
              <a:buFont typeface="Wingdings" pitchFamily="-84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</a:t>
            </a:r>
            <a:r>
              <a:rPr lang="en-US" dirty="0" smtClean="0"/>
              <a:t> True </a:t>
            </a:r>
            <a:r>
              <a:rPr lang="en-US" dirty="0"/>
              <a:t>= A</a:t>
            </a:r>
          </a:p>
          <a:p>
            <a:pPr marL="341313" indent="-341313">
              <a:buClr>
                <a:srgbClr val="000080"/>
              </a:buClr>
              <a:buSzPct val="75000"/>
              <a:buFont typeface="Wingdings" pitchFamily="-84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</a:t>
            </a:r>
            <a:r>
              <a:rPr lang="en-US" dirty="0" err="1" smtClean="0"/>
              <a:t>False</a:t>
            </a:r>
            <a:r>
              <a:rPr lang="en-US" dirty="0" smtClean="0"/>
              <a:t> </a:t>
            </a:r>
            <a:r>
              <a:rPr lang="en-US" dirty="0"/>
              <a:t>= False</a:t>
            </a:r>
          </a:p>
          <a:p>
            <a:pPr marL="341313" indent="-341313">
              <a:buClr>
                <a:srgbClr val="000080"/>
              </a:buClr>
              <a:buSzPct val="75000"/>
              <a:buFont typeface="Wingdings" pitchFamily="-84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Wingdings"/>
                <a:ea typeface="Wingdings"/>
                <a:cs typeface="Wingdings"/>
              </a:rPr>
              <a:t></a:t>
            </a:r>
            <a:r>
              <a:rPr lang="en-US" dirty="0" smtClean="0"/>
              <a:t>A </a:t>
            </a:r>
            <a:r>
              <a:rPr lang="en-US" dirty="0"/>
              <a:t>= A</a:t>
            </a:r>
            <a:endParaRPr lang="en-US" dirty="0" smtClean="0"/>
          </a:p>
          <a:p>
            <a:pPr marL="341313" indent="-341313">
              <a:buClr>
                <a:srgbClr val="000080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/>
          </a:p>
          <a:p>
            <a:pPr marL="341313" indent="-341313">
              <a:buClr>
                <a:srgbClr val="000080"/>
              </a:buClr>
              <a:buSzPct val="75000"/>
              <a:buFont typeface="Wingdings" pitchFamily="-84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(A’</a:t>
            </a:r>
            <a:r>
              <a:rPr lang="en-US" dirty="0" smtClean="0"/>
              <a:t>)’ </a:t>
            </a:r>
            <a:r>
              <a:rPr lang="en-US" dirty="0"/>
              <a:t>= A</a:t>
            </a:r>
          </a:p>
          <a:p>
            <a:pPr marL="341313" indent="-341313">
              <a:buClr>
                <a:srgbClr val="000080"/>
              </a:buClr>
              <a:buSzPct val="75000"/>
              <a:buFont typeface="Wingdings" pitchFamily="-84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A + A’ = True</a:t>
            </a:r>
          </a:p>
          <a:p>
            <a:pPr marL="341313" indent="-341313">
              <a:buClr>
                <a:srgbClr val="000080"/>
              </a:buClr>
              <a:buSzPct val="75000"/>
              <a:buFont typeface="Wingdings" pitchFamily="-84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Wingdings"/>
                <a:ea typeface="Wingdings"/>
                <a:cs typeface="Wingdings"/>
              </a:rPr>
              <a:t></a:t>
            </a:r>
            <a:r>
              <a:rPr lang="en-US" dirty="0" smtClean="0"/>
              <a:t>A</a:t>
            </a:r>
            <a:r>
              <a:rPr lang="en-US" dirty="0"/>
              <a:t>’ = False</a:t>
            </a:r>
          </a:p>
          <a:p>
            <a:pPr marL="341313" indent="-341313">
              <a:spcBef>
                <a:spcPts val="650"/>
              </a:spcBef>
              <a:buClr>
                <a:srgbClr val="000080"/>
              </a:buClr>
              <a:buSzPct val="75000"/>
              <a:buFont typeface="Wingdings" pitchFamily="-84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/>
          </a:p>
          <a:p>
            <a:pPr marL="341313" indent="-341313">
              <a:spcBef>
                <a:spcPts val="650"/>
              </a:spcBef>
              <a:buClr>
                <a:srgbClr val="000080"/>
              </a:buClr>
              <a:buSzPct val="75000"/>
              <a:buFont typeface="Wingdings" pitchFamily="-84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 smtClean="0"/>
          </a:p>
          <a:p>
            <a:pPr marL="341313" indent="-341313">
              <a:spcBef>
                <a:spcPts val="650"/>
              </a:spcBef>
              <a:buClr>
                <a:srgbClr val="000080"/>
              </a:buClr>
              <a:buSzPct val="75000"/>
              <a:buFont typeface="Wingdings" pitchFamily="-84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38188"/>
            <a:ext cx="8229600" cy="1190625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Commutative, Associative,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Distributive</a:t>
            </a:r>
            <a:r>
              <a:rPr lang="en-US" dirty="0" smtClean="0"/>
              <a:t> Laws</a:t>
            </a:r>
            <a:endParaRPr lang="en-US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209800"/>
            <a:ext cx="8229600" cy="3886200"/>
          </a:xfrm>
          <a:ln/>
        </p:spPr>
        <p:txBody>
          <a:bodyPr/>
          <a:lstStyle/>
          <a:p>
            <a:pPr marL="341313" indent="-341313">
              <a:buClr>
                <a:srgbClr val="000080"/>
              </a:buClr>
              <a:buSzPct val="75000"/>
              <a:buFont typeface="Wingdings" pitchFamily="-84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AB = BA					(Commutative)</a:t>
            </a:r>
          </a:p>
          <a:p>
            <a:pPr marL="341313" indent="-341313">
              <a:buClr>
                <a:srgbClr val="000080"/>
              </a:buClr>
              <a:buSzPct val="75000"/>
              <a:buFont typeface="Wingdings" pitchFamily="-84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A + B = B + A</a:t>
            </a:r>
          </a:p>
          <a:p>
            <a:pPr marL="341313" indent="-341313">
              <a:buClr>
                <a:srgbClr val="000080"/>
              </a:buClr>
              <a:buSzPct val="75000"/>
              <a:buFont typeface="Wingdings" pitchFamily="-84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A</a:t>
            </a:r>
            <a:r>
              <a:rPr lang="en-US" dirty="0"/>
              <a:t>(BC) = (AB)</a:t>
            </a:r>
            <a:r>
              <a:rPr lang="en-US" dirty="0" smtClean="0"/>
              <a:t>C			(Associative)</a:t>
            </a:r>
          </a:p>
          <a:p>
            <a:pPr marL="341313" indent="-341313">
              <a:buClr>
                <a:srgbClr val="000080"/>
              </a:buClr>
              <a:buSzPct val="75000"/>
              <a:buFont typeface="Wingdings" pitchFamily="-84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A + (B + C) = (A + B) + C</a:t>
            </a:r>
          </a:p>
          <a:p>
            <a:pPr marL="341313" indent="-341313">
              <a:buClr>
                <a:srgbClr val="000080"/>
              </a:buClr>
              <a:buSzPct val="75000"/>
              <a:buFont typeface="Wingdings" pitchFamily="-84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A (B + C) = (AB</a:t>
            </a:r>
            <a:r>
              <a:rPr lang="en-US" dirty="0" smtClean="0"/>
              <a:t>) + (</a:t>
            </a:r>
            <a:r>
              <a:rPr lang="en-US" dirty="0"/>
              <a:t>AC</a:t>
            </a:r>
            <a:r>
              <a:rPr lang="en-US" dirty="0" smtClean="0"/>
              <a:t>)		(Distributive)</a:t>
            </a:r>
          </a:p>
          <a:p>
            <a:pPr marL="341313" indent="-341313">
              <a:buClr>
                <a:srgbClr val="000080"/>
              </a:buClr>
              <a:buSzPct val="75000"/>
              <a:buFont typeface="Wingdings" pitchFamily="-84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A + (BC) = (A + B) (A + C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0"/>
            <a:ext cx="8229600" cy="1143000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DeMorgan’s Laws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81200"/>
            <a:ext cx="8229600" cy="3886200"/>
          </a:xfrm>
          <a:ln/>
        </p:spPr>
        <p:txBody>
          <a:bodyPr/>
          <a:lstStyle/>
          <a:p>
            <a:pPr marL="341313" indent="-341313">
              <a:buClr>
                <a:srgbClr val="000080"/>
              </a:buClr>
              <a:buSzPct val="75000"/>
              <a:buFont typeface="Wingdings" pitchFamily="-84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(A + B)’  =  A’B’</a:t>
            </a:r>
          </a:p>
          <a:p>
            <a:pPr marL="341313" indent="-341313">
              <a:buClr>
                <a:srgbClr val="000080"/>
              </a:buClr>
              <a:buSzPct val="75000"/>
              <a:buFont typeface="Wingdings" pitchFamily="-84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(AB)’  =  A’ + B’</a:t>
            </a:r>
            <a:endParaRPr lang="en-US" dirty="0" smtClean="0"/>
          </a:p>
          <a:p>
            <a:pPr marL="341313" indent="-341313">
              <a:buClr>
                <a:srgbClr val="000080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      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0"/>
            <a:ext cx="8229600" cy="1143000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Compound Statements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81200"/>
            <a:ext cx="8229600" cy="3886200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buClr>
                <a:srgbClr val="000080"/>
              </a:buClr>
              <a:buSzPct val="75000"/>
              <a:buFont typeface="Wingdings" pitchFamily="-84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More complicated expressions can be built from simpler ones:</a:t>
            </a:r>
          </a:p>
          <a:p>
            <a:pPr marL="741363" lvl="1" indent="-284163">
              <a:lnSpc>
                <a:spcPct val="90000"/>
              </a:lnSpc>
              <a:buClr>
                <a:srgbClr val="9999CC"/>
              </a:buClr>
              <a:buSzPct val="80000"/>
              <a:buFont typeface="Wingdings" pitchFamily="-84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Today is Monday AND it is raining. </a:t>
            </a:r>
          </a:p>
          <a:p>
            <a:pPr marL="741363" lvl="1" indent="-284163">
              <a:lnSpc>
                <a:spcPct val="90000"/>
              </a:lnSpc>
              <a:buClr>
                <a:srgbClr val="9999CC"/>
              </a:buClr>
              <a:buSzPct val="80000"/>
              <a:buFont typeface="Wingdings" pitchFamily="-84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Today is Sunday OR it is NOT raining</a:t>
            </a:r>
          </a:p>
          <a:p>
            <a:pPr marL="741363" lvl="1" indent="-284163">
              <a:lnSpc>
                <a:spcPct val="90000"/>
              </a:lnSpc>
              <a:buClr>
                <a:srgbClr val="9999CC"/>
              </a:buClr>
              <a:buSzPct val="80000"/>
              <a:buFont typeface="Wingdings" pitchFamily="-84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Today is Monday OR today is NOT Monday </a:t>
            </a:r>
          </a:p>
          <a:p>
            <a:pPr marL="1141413" lvl="2" indent="-227013">
              <a:lnSpc>
                <a:spcPct val="90000"/>
              </a:lnSpc>
              <a:buClr>
                <a:srgbClr val="000080"/>
              </a:buClr>
              <a:buSzPct val="65000"/>
              <a:buFont typeface="Wingdings" pitchFamily="-84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(This is a tautology)</a:t>
            </a:r>
          </a:p>
          <a:p>
            <a:pPr marL="741363" lvl="1" indent="-284163">
              <a:lnSpc>
                <a:spcPct val="90000"/>
              </a:lnSpc>
              <a:buClr>
                <a:srgbClr val="9999CC"/>
              </a:buClr>
              <a:buSzPct val="80000"/>
              <a:buFont typeface="Wingdings" pitchFamily="-84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Today is Monday AND today is NOT Monday</a:t>
            </a:r>
          </a:p>
          <a:p>
            <a:pPr marL="1141413" lvl="2" indent="-227013">
              <a:lnSpc>
                <a:spcPct val="90000"/>
              </a:lnSpc>
              <a:buClr>
                <a:srgbClr val="000080"/>
              </a:buClr>
              <a:buSzPct val="65000"/>
              <a:buFont typeface="Wingdings" pitchFamily="-84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(This is a contradiction)</a:t>
            </a:r>
          </a:p>
          <a:p>
            <a:pPr marL="341313" indent="-341313">
              <a:lnSpc>
                <a:spcPct val="90000"/>
              </a:lnSpc>
              <a:buClr>
                <a:srgbClr val="000080"/>
              </a:buClr>
              <a:buSzPct val="75000"/>
              <a:buFont typeface="Wingdings" pitchFamily="-84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The expression </a:t>
            </a:r>
            <a:r>
              <a:rPr lang="en-US" i="1"/>
              <a:t>as a whole</a:t>
            </a:r>
            <a:r>
              <a:rPr lang="en-US"/>
              <a:t> is either true or false.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0"/>
            <a:ext cx="8229600" cy="1143000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Boolean Algebra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81200"/>
            <a:ext cx="8229600" cy="3886200"/>
          </a:xfrm>
          <a:ln/>
        </p:spPr>
        <p:txBody>
          <a:bodyPr/>
          <a:lstStyle/>
          <a:p>
            <a:pPr marL="341313" indent="-341313">
              <a:buClr>
                <a:srgbClr val="000080"/>
              </a:buClr>
              <a:buSzPct val="75000"/>
              <a:buFont typeface="Wingdings" pitchFamily="-84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Boolean Algebra allows us to formalize this sort of reasoning. </a:t>
            </a:r>
          </a:p>
          <a:p>
            <a:pPr marL="341313" indent="-341313">
              <a:buClr>
                <a:srgbClr val="000080"/>
              </a:buClr>
              <a:buSzPct val="75000"/>
              <a:buFont typeface="Wingdings" pitchFamily="-84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Boolean variables may take one of only two possible values: TRUE or FALSE. </a:t>
            </a:r>
          </a:p>
          <a:p>
            <a:pPr marL="741363" lvl="1" indent="-284163">
              <a:buClr>
                <a:srgbClr val="9999CC"/>
              </a:buClr>
              <a:buSzPct val="80000"/>
              <a:buFont typeface="Wingdings" pitchFamily="-84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(or, equivalently, 1 or 0)</a:t>
            </a:r>
            <a:endParaRPr lang="en-US" dirty="0" smtClean="0"/>
          </a:p>
          <a:p>
            <a:pPr marL="341313" indent="-341313">
              <a:buClr>
                <a:srgbClr val="000080"/>
              </a:buClr>
              <a:buSzPct val="75000"/>
              <a:buFont typeface="Wingdings" pitchFamily="-84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Arithmetic operators</a:t>
            </a:r>
            <a:r>
              <a:rPr lang="en-US" dirty="0"/>
              <a:t>: + - * / </a:t>
            </a:r>
          </a:p>
          <a:p>
            <a:pPr marL="341313" indent="-341313">
              <a:buClr>
                <a:srgbClr val="000080"/>
              </a:buClr>
              <a:buSzPct val="75000"/>
              <a:buFont typeface="Wingdings" pitchFamily="-84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Logical operators - AND, OR, NOT, </a:t>
            </a:r>
            <a:r>
              <a:rPr lang="en-US" dirty="0">
                <a:solidFill>
                  <a:srgbClr val="C0C0C0"/>
                </a:solidFill>
              </a:rPr>
              <a:t>XOR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0"/>
            <a:ext cx="8229600" cy="1143000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Logical Operators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828800"/>
            <a:ext cx="8229600" cy="3886200"/>
          </a:xfrm>
          <a:ln/>
        </p:spPr>
        <p:txBody>
          <a:bodyPr/>
          <a:lstStyle/>
          <a:p>
            <a:pPr marL="341313" indent="-341313">
              <a:buClr>
                <a:srgbClr val="000080"/>
              </a:buClr>
              <a:buSzPct val="75000"/>
              <a:buFont typeface="Wingdings" pitchFamily="-84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/>
              <a:t>A AND B  -  True only when both A and B are true.</a:t>
            </a:r>
          </a:p>
          <a:p>
            <a:pPr marL="341313" indent="-341313">
              <a:buClr>
                <a:srgbClr val="000080"/>
              </a:buClr>
              <a:buSzPct val="75000"/>
              <a:buFont typeface="Wingdings" pitchFamily="-84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/>
              <a:t>A OR B  -  True unless both A and B are false.</a:t>
            </a:r>
          </a:p>
          <a:p>
            <a:pPr marL="341313" indent="-341313">
              <a:buClr>
                <a:srgbClr val="000080"/>
              </a:buClr>
              <a:buSzPct val="75000"/>
              <a:buFont typeface="Wingdings" pitchFamily="-84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/>
              <a:t>NOT A  -  True when A is false. False when A is true.</a:t>
            </a:r>
          </a:p>
          <a:p>
            <a:pPr marL="341313" indent="-341313">
              <a:buClr>
                <a:srgbClr val="000080"/>
              </a:buClr>
              <a:buSzPct val="75000"/>
              <a:buFont typeface="Wingdings" pitchFamily="-84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C0C0C0"/>
                </a:solidFill>
              </a:rPr>
              <a:t>A XOR B  -  True when either A or B are true, but not when both are true.  </a:t>
            </a:r>
          </a:p>
          <a:p>
            <a:pPr marL="341313" indent="-341313">
              <a:buClr>
                <a:srgbClr val="000080"/>
              </a:buClr>
              <a:buSzPct val="75000"/>
              <a:buFont typeface="Wingdings" pitchFamily="-84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200" y="4495800"/>
          <a:ext cx="1905000" cy="19177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2778"/>
                <a:gridCol w="352778"/>
                <a:gridCol w="11994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 AND 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429000" y="4495800"/>
          <a:ext cx="1905000" cy="19177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2778"/>
                <a:gridCol w="352778"/>
                <a:gridCol w="11994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 OR 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2200" y="4495800"/>
          <a:ext cx="1552222" cy="11506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2778"/>
                <a:gridCol w="11994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 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0"/>
            <a:ext cx="8229600" cy="1143000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Writing AND, OR, NOT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81200"/>
            <a:ext cx="8229600" cy="3886200"/>
          </a:xfrm>
          <a:ln/>
        </p:spPr>
        <p:txBody>
          <a:bodyPr/>
          <a:lstStyle/>
          <a:p>
            <a:pPr marL="341313" indent="-341313">
              <a:buClr>
                <a:srgbClr val="000080"/>
              </a:buClr>
              <a:buSzPct val="75000"/>
              <a:buFont typeface="Wingdings" pitchFamily="-84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 AND B  =  A ^ B  =  </a:t>
            </a:r>
            <a:r>
              <a:rPr lang="en-US">
                <a:solidFill>
                  <a:srgbClr val="008000"/>
                </a:solidFill>
              </a:rPr>
              <a:t>AB</a:t>
            </a:r>
          </a:p>
          <a:p>
            <a:pPr marL="341313" indent="-341313">
              <a:buClr>
                <a:srgbClr val="000080"/>
              </a:buClr>
              <a:buSzPct val="75000"/>
              <a:buFont typeface="Wingdings" pitchFamily="-84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 OR B  =  A </a:t>
            </a:r>
            <a:r>
              <a:rPr lang="en-US" sz="2600">
                <a:latin typeface="DejaVu Sans Mono" pitchFamily="33" charset="0"/>
                <a:ea typeface="Times New Roman" pitchFamily="-84" charset="0"/>
                <a:cs typeface="Times New Roman" pitchFamily="-84" charset="0"/>
              </a:rPr>
              <a:t>v</a:t>
            </a:r>
            <a:r>
              <a:rPr lang="en-US"/>
              <a:t> B  =  </a:t>
            </a:r>
            <a:r>
              <a:rPr lang="en-US">
                <a:solidFill>
                  <a:srgbClr val="008000"/>
                </a:solidFill>
              </a:rPr>
              <a:t>A+B</a:t>
            </a:r>
          </a:p>
          <a:p>
            <a:pPr marL="341313" indent="-341313">
              <a:buClr>
                <a:srgbClr val="000080"/>
              </a:buClr>
              <a:buSzPct val="75000"/>
              <a:buFont typeface="Wingdings" pitchFamily="-84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NOT A  =        =  </a:t>
            </a:r>
            <a:r>
              <a:rPr lang="en-US">
                <a:solidFill>
                  <a:srgbClr val="008000"/>
                </a:solidFill>
              </a:rPr>
              <a:t>A’	</a:t>
            </a:r>
          </a:p>
          <a:p>
            <a:pPr marL="341313" indent="-341313">
              <a:buClr>
                <a:srgbClr val="000080"/>
              </a:buClr>
              <a:buSzPct val="75000"/>
              <a:buFont typeface="Wingdings" pitchFamily="-84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TRUE =  </a:t>
            </a:r>
            <a:r>
              <a:rPr lang="en-US">
                <a:solidFill>
                  <a:srgbClr val="008000"/>
                </a:solidFill>
              </a:rPr>
              <a:t>T </a:t>
            </a:r>
            <a:r>
              <a:rPr lang="en-US"/>
              <a:t> =  1</a:t>
            </a:r>
          </a:p>
          <a:p>
            <a:pPr marL="341313" indent="-341313">
              <a:buClr>
                <a:srgbClr val="000080"/>
              </a:buClr>
              <a:buSzPct val="75000"/>
              <a:buFont typeface="Wingdings" pitchFamily="-84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FALSE =  </a:t>
            </a:r>
            <a:r>
              <a:rPr lang="en-US">
                <a:solidFill>
                  <a:srgbClr val="008000"/>
                </a:solidFill>
              </a:rPr>
              <a:t>F</a:t>
            </a:r>
            <a:r>
              <a:rPr lang="en-US"/>
              <a:t>  =  0 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2514600" y="3163888"/>
          <a:ext cx="608013" cy="420687"/>
        </p:xfrm>
        <a:graphic>
          <a:graphicData uri="http://schemas.openxmlformats.org/presentationml/2006/ole">
            <p:oleObj spid="_x0000_s9219" r:id="rId4" imgW="622300" imgH="431800" progId="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0"/>
            <a:ext cx="8229600" cy="1143000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Boolean Algebra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81200"/>
            <a:ext cx="8229600" cy="3886200"/>
          </a:xfrm>
          <a:ln/>
        </p:spPr>
        <p:txBody>
          <a:bodyPr/>
          <a:lstStyle/>
          <a:p>
            <a:pPr marL="341313" indent="-341313">
              <a:buClr>
                <a:srgbClr val="000080"/>
              </a:buClr>
              <a:buSzPct val="75000"/>
              <a:buFont typeface="Wingdings" pitchFamily="-84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The = in Boolean Algebra indicates equivalence</a:t>
            </a:r>
          </a:p>
          <a:p>
            <a:pPr marL="341313" indent="-341313">
              <a:buClr>
                <a:srgbClr val="000080"/>
              </a:buClr>
              <a:buSzPct val="75000"/>
              <a:buFont typeface="Wingdings" pitchFamily="-84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Two statements are equivalent if they have exactly the same conditions for being true.  (More in a second)</a:t>
            </a:r>
          </a:p>
          <a:p>
            <a:pPr marL="341313" indent="-341313">
              <a:buClr>
                <a:srgbClr val="000080"/>
              </a:buClr>
              <a:buSzPct val="75000"/>
              <a:buFont typeface="Wingdings" pitchFamily="-84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For example, </a:t>
            </a:r>
          </a:p>
          <a:p>
            <a:pPr marL="741363" lvl="1" indent="-284163">
              <a:buClr>
                <a:srgbClr val="9999CC"/>
              </a:buClr>
              <a:buSzPct val="80000"/>
              <a:buFont typeface="Wingdings" pitchFamily="-84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True = True</a:t>
            </a:r>
          </a:p>
          <a:p>
            <a:pPr marL="741363" lvl="1" indent="-284163">
              <a:buClr>
                <a:srgbClr val="9999CC"/>
              </a:buClr>
              <a:buSzPct val="80000"/>
              <a:buFont typeface="Wingdings" pitchFamily="-84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A = A</a:t>
            </a:r>
          </a:p>
          <a:p>
            <a:pPr marL="741363" lvl="1" indent="-284163">
              <a:buClr>
                <a:srgbClr val="9999CC"/>
              </a:buClr>
              <a:buSzPct val="80000"/>
              <a:buFont typeface="Wingdings" pitchFamily="-84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(AB)' = (A' + B')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0"/>
            <a:ext cx="8229600" cy="1143000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Truth Tables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81200"/>
            <a:ext cx="8229600" cy="3886200"/>
          </a:xfrm>
          <a:ln/>
        </p:spPr>
        <p:txBody>
          <a:bodyPr/>
          <a:lstStyle/>
          <a:p>
            <a:pPr marL="341313" indent="-341313">
              <a:buClr>
                <a:srgbClr val="000080"/>
              </a:buClr>
              <a:buSzPct val="75000"/>
              <a:buFont typeface="Wingdings" pitchFamily="-84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Provide an exhaustive approach to describing when some statement is true (or false)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0"/>
            <a:ext cx="8229600" cy="1143000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Truth Table</a:t>
            </a:r>
          </a:p>
        </p:txBody>
      </p:sp>
      <p:graphicFrame>
        <p:nvGraphicFramePr>
          <p:cNvPr id="14338" name="Group 2"/>
          <p:cNvGraphicFramePr>
            <a:graphicFrameLocks noGrp="1"/>
          </p:cNvGraphicFramePr>
          <p:nvPr/>
        </p:nvGraphicFramePr>
        <p:xfrm>
          <a:off x="457200" y="1981200"/>
          <a:ext cx="8231188" cy="304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14400"/>
                <a:gridCol w="1143000"/>
                <a:gridCol w="1524000"/>
                <a:gridCol w="1363663"/>
                <a:gridCol w="1762125"/>
                <a:gridCol w="1524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M’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R’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MR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 + R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-84" charset="0"/>
                          <a:ea typeface="DejaVu Sans" charset="0"/>
                          <a:cs typeface="DejaVu Sans" charset="0"/>
                        </a:rPr>
                        <a:t>F</a:t>
                      </a: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horzOverflow="overflow"/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horzOverflow="overflow"/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horzOverflow="overflow"/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-8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9732" marB="46800" horzOverflow="overflow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 Black"/>
        <a:ea typeface="DejaVu Sans"/>
        <a:cs typeface="DejaVu Sans"/>
      </a:majorFont>
      <a:minorFont>
        <a:latin typeface="Times New Roman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-84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-84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8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 Black"/>
        <a:ea typeface="DejaVu Sans"/>
        <a:cs typeface="DejaVu Sans"/>
      </a:majorFont>
      <a:minorFont>
        <a:latin typeface="Times New Roman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-84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-84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8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2653</TotalTime>
  <Words>1034</Words>
  <PresentationFormat>On-screen Show (4:3)</PresentationFormat>
  <Paragraphs>357</Paragraphs>
  <Slides>25</Slides>
  <Notes>25</Notes>
  <HiddenSlides>0</HiddenSlides>
  <MMClips>0</MMClips>
  <ScaleCrop>false</ScaleCrop>
  <HeadingPairs>
    <vt:vector size="6" baseType="variant">
      <vt:variant>
        <vt:lpstr>Design Template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Office Theme</vt:lpstr>
      <vt:lpstr>Boolean Algebra</vt:lpstr>
      <vt:lpstr>Logical Statements</vt:lpstr>
      <vt:lpstr>Compound Statements</vt:lpstr>
      <vt:lpstr>Boolean Algebra</vt:lpstr>
      <vt:lpstr>Logical Operators</vt:lpstr>
      <vt:lpstr>Writing AND, OR, NOT</vt:lpstr>
      <vt:lpstr>Boolean Algebra</vt:lpstr>
      <vt:lpstr>Truth Tables</vt:lpstr>
      <vt:lpstr>Truth Table</vt:lpstr>
      <vt:lpstr>Truth Table</vt:lpstr>
      <vt:lpstr>Truth Table</vt:lpstr>
      <vt:lpstr>Truth Table</vt:lpstr>
      <vt:lpstr>Exercise</vt:lpstr>
      <vt:lpstr>Exercise:  (A + B) B</vt:lpstr>
      <vt:lpstr>Solution to (A + B) B</vt:lpstr>
      <vt:lpstr>Solution to (A + B) B</vt:lpstr>
      <vt:lpstr>Boolean Algebra - Identities</vt:lpstr>
      <vt:lpstr>Boolean Algebra - Identities</vt:lpstr>
      <vt:lpstr>Boolean Algebra - Identities</vt:lpstr>
      <vt:lpstr>Boolean Algebra - Identities</vt:lpstr>
      <vt:lpstr>Boolean Algebra - Identities</vt:lpstr>
      <vt:lpstr>Boolean Algebra - Identities</vt:lpstr>
      <vt:lpstr>Boolean Algebra - Identities</vt:lpstr>
      <vt:lpstr>Commutative, Associative, and Distributive Laws</vt:lpstr>
      <vt:lpstr>DeMorgan’s Laws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Boolean Algebra</dc:title>
  <dc:creator>Will Fitzgerald</dc:creator>
  <cp:keywords/>
  <cp:lastModifiedBy>Alyce Brady</cp:lastModifiedBy>
  <cp:revision>82</cp:revision>
  <cp:lastPrinted>2012-10-16T02:47:14Z</cp:lastPrinted>
  <dcterms:created xsi:type="dcterms:W3CDTF">2012-10-16T02:46:16Z</dcterms:created>
  <dcterms:modified xsi:type="dcterms:W3CDTF">2012-10-16T02:59:37Z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2</vt:r8>
  </property>
</Properties>
</file>