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7"/>
  </p:notesMasterIdLst>
  <p:sldIdLst>
    <p:sldId id="256" r:id="rId2"/>
    <p:sldId id="257" r:id="rId3"/>
    <p:sldId id="308" r:id="rId4"/>
    <p:sldId id="258" r:id="rId5"/>
    <p:sldId id="260" r:id="rId6"/>
    <p:sldId id="298" r:id="rId7"/>
    <p:sldId id="304" r:id="rId8"/>
    <p:sldId id="305" r:id="rId9"/>
    <p:sldId id="261" r:id="rId10"/>
    <p:sldId id="262" r:id="rId11"/>
    <p:sldId id="306" r:id="rId12"/>
    <p:sldId id="307" r:id="rId13"/>
    <p:sldId id="309" r:id="rId14"/>
    <p:sldId id="310" r:id="rId15"/>
    <p:sldId id="268" r:id="rId16"/>
  </p:sldIdLst>
  <p:sldSz cx="9144000" cy="5143500" type="screen16x9"/>
  <p:notesSz cx="6858000" cy="9144000"/>
  <p:embeddedFontLst>
    <p:embeddedFont>
      <p:font typeface="Advent Pro SemiBold" panose="020B0604020202020204" charset="0"/>
      <p:regular r:id="rId18"/>
      <p:bold r:id="rId19"/>
      <p:italic r:id="rId20"/>
      <p:boldItalic r:id="rId21"/>
    </p:embeddedFont>
    <p:embeddedFont>
      <p:font typeface="Fira Sans Condensed Medium" panose="020B0603050000020004" pitchFamily="34" charset="0"/>
      <p:regular r:id="rId22"/>
      <p:bold r:id="rId23"/>
      <p:italic r:id="rId24"/>
      <p:boldItalic r:id="rId25"/>
    </p:embeddedFont>
    <p:embeddedFont>
      <p:font typeface="Fira Sans Extra Condensed Medium" panose="020B0604020202020204" charset="0"/>
      <p:regular r:id="rId26"/>
      <p:bold r:id="rId27"/>
      <p:italic r:id="rId28"/>
      <p:boldItalic r:id="rId29"/>
    </p:embeddedFont>
    <p:embeddedFont>
      <p:font typeface="Livvic Light" pitchFamily="2" charset="0"/>
      <p:regular r:id="rId30"/>
      <p:italic r:id="rId31"/>
    </p:embeddedFont>
    <p:embeddedFont>
      <p:font typeface="Maven Pro" panose="020B0604020202020204" charset="0"/>
      <p:regular r:id="rId32"/>
      <p:bold r:id="rId33"/>
    </p:embeddedFont>
    <p:embeddedFont>
      <p:font typeface="Nunito Light" pitchFamily="2" charset="0"/>
      <p:regular r:id="rId34"/>
      <p:italic r:id="rId35"/>
    </p:embeddedFont>
    <p:embeddedFont>
      <p:font typeface="Open Sans" panose="020B0606030504020204" pitchFamily="34" charset="0"/>
      <p:regular r:id="rId36"/>
      <p:bold r:id="rId37"/>
      <p:italic r:id="rId38"/>
      <p:boldItalic r:id="rId39"/>
    </p:embeddedFont>
    <p:embeddedFont>
      <p:font typeface="Share Tech" panose="020B0604020202020204" charset="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441BAA-E651-4D3D-AEEF-6E4E5E558B58}">
  <a:tblStyle styleId="{67441BAA-E651-4D3D-AEEF-6E4E5E558B5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6" d="100"/>
          <a:sy n="146" d="100"/>
        </p:scale>
        <p:origin x="48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font" Target="fonts/font2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7563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696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5315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6c4305b0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6c4305b0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30127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7"/>
        <p:cNvGrpSpPr/>
        <p:nvPr/>
      </p:nvGrpSpPr>
      <p:grpSpPr>
        <a:xfrm>
          <a:off x="0" y="0"/>
          <a:ext cx="0" cy="0"/>
          <a:chOff x="0" y="0"/>
          <a:chExt cx="0" cy="0"/>
        </a:xfrm>
      </p:grpSpPr>
      <p:sp>
        <p:nvSpPr>
          <p:cNvPr id="1078" name="Google Shape;1078;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9" name="Google Shape;1079;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2141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2130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9630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7164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7"/>
        <p:cNvGrpSpPr/>
        <p:nvPr/>
      </p:nvGrpSpPr>
      <p:grpSpPr>
        <a:xfrm>
          <a:off x="0" y="0"/>
          <a:ext cx="0" cy="0"/>
          <a:chOff x="0" y="0"/>
          <a:chExt cx="0" cy="0"/>
        </a:xfrm>
      </p:grpSpPr>
      <p:sp>
        <p:nvSpPr>
          <p:cNvPr id="258" name="Google Shape;258;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9" name="Google Shape;259;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0" name="Google Shape;270;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1" name="Google Shape;271;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2" name="Google Shape;272;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3" name="Google Shape;273;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4" name="Google Shape;274;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5" name="Google Shape;275;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6" name="Google Shape;276;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7" name="Google Shape;277;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8" name="Google Shape;278;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4"/>
        <p:cNvGrpSpPr/>
        <p:nvPr/>
      </p:nvGrpSpPr>
      <p:grpSpPr>
        <a:xfrm>
          <a:off x="0" y="0"/>
          <a:ext cx="0" cy="0"/>
          <a:chOff x="0" y="0"/>
          <a:chExt cx="0" cy="0"/>
        </a:xfrm>
      </p:grpSpPr>
      <p:sp>
        <p:nvSpPr>
          <p:cNvPr id="335" name="Google Shape;335;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6" name="Google Shape;336;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7" name="Google Shape;337;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8" name="Google Shape;338;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9" name="Google Shape;339;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0" name="Google Shape;340;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1" name="Google Shape;341;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2" name="Google Shape;342;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3" name="Google Shape;343;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4" name="Google Shape;344;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10"/>
        <p:cNvGrpSpPr/>
        <p:nvPr/>
      </p:nvGrpSpPr>
      <p:grpSpPr>
        <a:xfrm>
          <a:off x="0" y="0"/>
          <a:ext cx="0" cy="0"/>
          <a:chOff x="0" y="0"/>
          <a:chExt cx="0" cy="0"/>
        </a:xfrm>
      </p:grpSpPr>
      <p:sp>
        <p:nvSpPr>
          <p:cNvPr id="411" name="Google Shape;411;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2" name="Google Shape;412;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3" name="Google Shape;413;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4" name="Google Shape;414;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5" r:id="rId5"/>
    <p:sldLayoutId id="2147483659" r:id="rId6"/>
    <p:sldLayoutId id="2147483663" r:id="rId7"/>
    <p:sldLayoutId id="2147483666" r:id="rId8"/>
    <p:sldLayoutId id="2147483667"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25"/>
          <p:cNvSpPr txBox="1">
            <a:spLocks noGrp="1"/>
          </p:cNvSpPr>
          <p:nvPr>
            <p:ph type="subTitle" idx="1"/>
          </p:nvPr>
        </p:nvSpPr>
        <p:spPr>
          <a:xfrm>
            <a:off x="5156508" y="3554933"/>
            <a:ext cx="3782871"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GVHD: TS NGUYEN THANH SON</a:t>
            </a:r>
            <a:endParaRPr dirty="0"/>
          </a:p>
        </p:txBody>
      </p:sp>
      <p:sp>
        <p:nvSpPr>
          <p:cNvPr id="436" name="Google Shape;436;p25"/>
          <p:cNvSpPr txBox="1">
            <a:spLocks noGrp="1"/>
          </p:cNvSpPr>
          <p:nvPr>
            <p:ph type="ctrTitle"/>
          </p:nvPr>
        </p:nvSpPr>
        <p:spPr>
          <a:xfrm>
            <a:off x="1561650" y="1137550"/>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LAI GHÉP </a:t>
            </a:r>
            <a:br>
              <a:rPr lang="en" dirty="0"/>
            </a:br>
            <a:r>
              <a:rPr lang="en" dirty="0">
                <a:solidFill>
                  <a:schemeClr val="accent2"/>
                </a:solidFill>
              </a:rPr>
              <a:t>CÁC MÔ HÌNH HỌC SÂU</a:t>
            </a:r>
            <a:endParaRPr dirty="0"/>
          </a:p>
        </p:txBody>
      </p:sp>
      <p:sp>
        <p:nvSpPr>
          <p:cNvPr id="437" name="Google Shape;437;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1873912" y="3508720"/>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4911700" y="3696328"/>
            <a:ext cx="119993" cy="119966"/>
          </a:xfrm>
          <a:custGeom>
            <a:avLst/>
            <a:gdLst/>
            <a:ahLst/>
            <a:cxnLst/>
            <a:rect l="l" t="t" r="r" b="b"/>
            <a:pathLst>
              <a:path w="4579" h="4578" extrusionOk="0">
                <a:moveTo>
                  <a:pt x="1" y="0"/>
                </a:moveTo>
                <a:lnTo>
                  <a:pt x="1" y="4578"/>
                </a:lnTo>
                <a:lnTo>
                  <a:pt x="4578" y="4578"/>
                </a:lnTo>
                <a:lnTo>
                  <a:pt x="4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3" name="Google Shape;443;p25"/>
          <p:cNvGrpSpPr/>
          <p:nvPr/>
        </p:nvGrpSpPr>
        <p:grpSpPr>
          <a:xfrm>
            <a:off x="5700152" y="3995348"/>
            <a:ext cx="121434" cy="1073147"/>
            <a:chOff x="6232314" y="3696331"/>
            <a:chExt cx="121434" cy="1073147"/>
          </a:xfrm>
        </p:grpSpPr>
        <p:sp>
          <p:nvSpPr>
            <p:cNvPr id="444" name="Google Shape;444;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25"/>
          <p:cNvGrpSpPr/>
          <p:nvPr/>
        </p:nvGrpSpPr>
        <p:grpSpPr>
          <a:xfrm>
            <a:off x="6779075" y="-373824"/>
            <a:ext cx="133252" cy="1952377"/>
            <a:chOff x="6780548" y="337714"/>
            <a:chExt cx="133252" cy="1952377"/>
          </a:xfrm>
        </p:grpSpPr>
        <p:sp>
          <p:nvSpPr>
            <p:cNvPr id="447" name="Google Shape;447;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25"/>
          <p:cNvGrpSpPr/>
          <p:nvPr/>
        </p:nvGrpSpPr>
        <p:grpSpPr>
          <a:xfrm>
            <a:off x="922144" y="1321535"/>
            <a:ext cx="199237" cy="2828935"/>
            <a:chOff x="1608717" y="1280046"/>
            <a:chExt cx="199237" cy="2828935"/>
          </a:xfrm>
        </p:grpSpPr>
        <p:sp>
          <p:nvSpPr>
            <p:cNvPr id="450" name="Google Shape;450;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5"/>
          <p:cNvSpPr/>
          <p:nvPr/>
        </p:nvSpPr>
        <p:spPr>
          <a:xfrm>
            <a:off x="8988750" y="3595650"/>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25"/>
          <p:cNvGrpSpPr/>
          <p:nvPr/>
        </p:nvGrpSpPr>
        <p:grpSpPr>
          <a:xfrm>
            <a:off x="7917310" y="875847"/>
            <a:ext cx="199001" cy="2139769"/>
            <a:chOff x="8008096" y="2108910"/>
            <a:chExt cx="199001" cy="2139769"/>
          </a:xfrm>
        </p:grpSpPr>
        <p:sp>
          <p:nvSpPr>
            <p:cNvPr id="456" name="Google Shape;456;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 name="Google Shape;458;p25"/>
          <p:cNvGrpSpPr/>
          <p:nvPr/>
        </p:nvGrpSpPr>
        <p:grpSpPr>
          <a:xfrm>
            <a:off x="3743153" y="4090326"/>
            <a:ext cx="199001" cy="867198"/>
            <a:chOff x="4475150" y="4052605"/>
            <a:chExt cx="199001" cy="867198"/>
          </a:xfrm>
        </p:grpSpPr>
        <p:sp>
          <p:nvSpPr>
            <p:cNvPr id="459" name="Google Shape;459;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35;p25">
            <a:extLst>
              <a:ext uri="{FF2B5EF4-FFF2-40B4-BE49-F238E27FC236}">
                <a16:creationId xmlns:a16="http://schemas.microsoft.com/office/drawing/2014/main" id="{B2E412AC-B910-CD5D-34C5-D6F019178D56}"/>
              </a:ext>
            </a:extLst>
          </p:cNvPr>
          <p:cNvSpPr txBox="1">
            <a:spLocks/>
          </p:cNvSpPr>
          <p:nvPr/>
        </p:nvSpPr>
        <p:spPr>
          <a:xfrm>
            <a:off x="5201848" y="3879595"/>
            <a:ext cx="3782871"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2pPr>
            <a:lvl3pPr marL="1371600" marR="0" lvl="2"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3pPr>
            <a:lvl4pPr marL="1828800" marR="0" lvl="3"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4pPr>
            <a:lvl5pPr marL="2286000" marR="0" lvl="4"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5pPr>
            <a:lvl6pPr marL="2743200" marR="0" lvl="5"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6pPr>
            <a:lvl7pPr marL="3200400" marR="0" lvl="6"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7pPr>
            <a:lvl8pPr marL="3657600" marR="0" lvl="7"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8pPr>
            <a:lvl9pPr marL="4114800" marR="0" lvl="8"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9pPr>
          </a:lstStyle>
          <a:p>
            <a:pPr marL="0" indent="0"/>
            <a:r>
              <a:rPr lang="en-US" dirty="0"/>
              <a:t>Thành </a:t>
            </a:r>
            <a:r>
              <a:rPr lang="en-US" dirty="0" err="1"/>
              <a:t>viên</a:t>
            </a:r>
            <a:r>
              <a:rPr lang="en-US" dirty="0"/>
              <a:t> </a:t>
            </a:r>
            <a:r>
              <a:rPr lang="en-US" dirty="0" err="1"/>
              <a:t>nhóm</a:t>
            </a:r>
            <a:r>
              <a:rPr lang="en-US" dirty="0"/>
              <a:t>:</a:t>
            </a:r>
          </a:p>
          <a:p>
            <a:pPr marL="0" indent="0" algn="r"/>
            <a:r>
              <a:rPr lang="en-US" dirty="0"/>
              <a:t>Lê </a:t>
            </a:r>
            <a:r>
              <a:rPr lang="en-US" dirty="0" err="1"/>
              <a:t>Tuấn</a:t>
            </a:r>
            <a:r>
              <a:rPr lang="en-US" dirty="0"/>
              <a:t> Nghĩa 20133072</a:t>
            </a:r>
          </a:p>
          <a:p>
            <a:pPr marL="0" indent="0" algn="r"/>
            <a:r>
              <a:rPr lang="en-US" dirty="0"/>
              <a:t>Vũ Xuân Huy 20133048</a:t>
            </a:r>
          </a:p>
        </p:txBody>
      </p:sp>
      <p:grpSp>
        <p:nvGrpSpPr>
          <p:cNvPr id="3" name="Google Shape;449;p25">
            <a:extLst>
              <a:ext uri="{FF2B5EF4-FFF2-40B4-BE49-F238E27FC236}">
                <a16:creationId xmlns:a16="http://schemas.microsoft.com/office/drawing/2014/main" id="{F26DC3EF-383E-2CD3-1399-C22B90AD08E9}"/>
              </a:ext>
            </a:extLst>
          </p:cNvPr>
          <p:cNvGrpSpPr/>
          <p:nvPr/>
        </p:nvGrpSpPr>
        <p:grpSpPr>
          <a:xfrm>
            <a:off x="4167068" y="-1414468"/>
            <a:ext cx="199237" cy="2828935"/>
            <a:chOff x="1608717" y="1280046"/>
            <a:chExt cx="199237" cy="2828935"/>
          </a:xfrm>
        </p:grpSpPr>
        <p:sp>
          <p:nvSpPr>
            <p:cNvPr id="4" name="Google Shape;450;p25">
              <a:extLst>
                <a:ext uri="{FF2B5EF4-FFF2-40B4-BE49-F238E27FC236}">
                  <a16:creationId xmlns:a16="http://schemas.microsoft.com/office/drawing/2014/main" id="{6FD949F8-8AB3-EDF0-0EF4-3621F5454724}"/>
                </a:ext>
              </a:extLst>
            </p:cNvPr>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51;p25">
              <a:extLst>
                <a:ext uri="{FF2B5EF4-FFF2-40B4-BE49-F238E27FC236}">
                  <a16:creationId xmlns:a16="http://schemas.microsoft.com/office/drawing/2014/main" id="{2807EDE3-0EEA-8E43-0E66-D763D065D6FD}"/>
                </a:ext>
              </a:extLst>
            </p:cNvPr>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52;p25">
              <a:extLst>
                <a:ext uri="{FF2B5EF4-FFF2-40B4-BE49-F238E27FC236}">
                  <a16:creationId xmlns:a16="http://schemas.microsoft.com/office/drawing/2014/main" id="{3FA2275A-18EB-B997-3F9D-50CC5DD8B4CA}"/>
                </a:ext>
              </a:extLst>
            </p:cNvPr>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446;p25">
            <a:extLst>
              <a:ext uri="{FF2B5EF4-FFF2-40B4-BE49-F238E27FC236}">
                <a16:creationId xmlns:a16="http://schemas.microsoft.com/office/drawing/2014/main" id="{F19E3B93-778E-00CE-7F5E-E6D6BBE0BB79}"/>
              </a:ext>
            </a:extLst>
          </p:cNvPr>
          <p:cNvGrpSpPr/>
          <p:nvPr/>
        </p:nvGrpSpPr>
        <p:grpSpPr>
          <a:xfrm>
            <a:off x="2434139" y="-67889"/>
            <a:ext cx="133252" cy="1952377"/>
            <a:chOff x="6780548" y="337714"/>
            <a:chExt cx="133252" cy="1952377"/>
          </a:xfrm>
        </p:grpSpPr>
        <p:sp>
          <p:nvSpPr>
            <p:cNvPr id="8" name="Google Shape;447;p25">
              <a:extLst>
                <a:ext uri="{FF2B5EF4-FFF2-40B4-BE49-F238E27FC236}">
                  <a16:creationId xmlns:a16="http://schemas.microsoft.com/office/drawing/2014/main" id="{6C17ABA9-437F-4B43-E5E6-55DE7DE0DF30}"/>
                </a:ext>
              </a:extLst>
            </p:cNvPr>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48;p25">
              <a:extLst>
                <a:ext uri="{FF2B5EF4-FFF2-40B4-BE49-F238E27FC236}">
                  <a16:creationId xmlns:a16="http://schemas.microsoft.com/office/drawing/2014/main" id="{EE38A67A-2DD9-CE4C-CE3E-7765C4770E3B}"/>
                </a:ext>
              </a:extLst>
            </p:cNvPr>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31"/>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4. Kết quả thực nghiệm</a:t>
            </a:r>
            <a:endParaRPr dirty="0"/>
          </a:p>
        </p:txBody>
      </p:sp>
      <p:sp>
        <p:nvSpPr>
          <p:cNvPr id="4" name="Google Shape;601;p30">
            <a:extLst>
              <a:ext uri="{FF2B5EF4-FFF2-40B4-BE49-F238E27FC236}">
                <a16:creationId xmlns:a16="http://schemas.microsoft.com/office/drawing/2014/main" id="{2D3760B9-4494-3414-3062-C2397A9BEAA8}"/>
              </a:ext>
            </a:extLst>
          </p:cNvPr>
          <p:cNvSpPr txBox="1">
            <a:spLocks/>
          </p:cNvSpPr>
          <p:nvPr/>
        </p:nvSpPr>
        <p:spPr>
          <a:xfrm>
            <a:off x="932963" y="989475"/>
            <a:ext cx="701578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2800" dirty="0" err="1">
                <a:effectLst/>
                <a:latin typeface="Times New Roman" panose="02020603050405020304" pitchFamily="18" charset="0"/>
                <a:ea typeface="Times New Roman" panose="02020603050405020304" pitchFamily="18" charset="0"/>
              </a:rPr>
              <a:t>Mô</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hình</a:t>
            </a:r>
            <a:r>
              <a:rPr lang="en-US" sz="2800" dirty="0">
                <a:effectLst/>
                <a:latin typeface="Times New Roman" panose="02020603050405020304" pitchFamily="18" charset="0"/>
                <a:ea typeface="Times New Roman" panose="02020603050405020304" pitchFamily="18" charset="0"/>
              </a:rPr>
              <a:t> CNN </a:t>
            </a:r>
            <a:r>
              <a:rPr lang="en-US" sz="2800" dirty="0" err="1">
                <a:effectLst/>
                <a:latin typeface="Times New Roman" panose="02020603050405020304" pitchFamily="18" charset="0"/>
                <a:ea typeface="Times New Roman" panose="02020603050405020304" pitchFamily="18" charset="0"/>
              </a:rPr>
              <a:t>và</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một</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số</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mô</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hình</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liên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quan</a:t>
            </a:r>
            <a:endParaRPr lang="en-US" dirty="0"/>
          </a:p>
        </p:txBody>
      </p:sp>
      <p:graphicFrame>
        <p:nvGraphicFramePr>
          <p:cNvPr id="5" name="Table 4">
            <a:extLst>
              <a:ext uri="{FF2B5EF4-FFF2-40B4-BE49-F238E27FC236}">
                <a16:creationId xmlns:a16="http://schemas.microsoft.com/office/drawing/2014/main" id="{51CF4B2D-5584-0945-B0F5-9E5FA006B03A}"/>
              </a:ext>
            </a:extLst>
          </p:cNvPr>
          <p:cNvGraphicFramePr>
            <a:graphicFrameLocks noGrp="1"/>
          </p:cNvGraphicFramePr>
          <p:nvPr>
            <p:extLst>
              <p:ext uri="{D42A27DB-BD31-4B8C-83A1-F6EECF244321}">
                <p14:modId xmlns:p14="http://schemas.microsoft.com/office/powerpoint/2010/main" val="3725590317"/>
              </p:ext>
            </p:extLst>
          </p:nvPr>
        </p:nvGraphicFramePr>
        <p:xfrm>
          <a:off x="932963" y="1567275"/>
          <a:ext cx="7695056" cy="3166612"/>
        </p:xfrm>
        <a:graphic>
          <a:graphicData uri="http://schemas.openxmlformats.org/drawingml/2006/table">
            <a:tbl>
              <a:tblPr firstRow="1" firstCol="1" bandRow="1">
                <a:tableStyleId>{284E427A-3D55-4303-BF80-6455036E1DE7}</a:tableStyleId>
              </a:tblPr>
              <a:tblGrid>
                <a:gridCol w="1309653">
                  <a:extLst>
                    <a:ext uri="{9D8B030D-6E8A-4147-A177-3AD203B41FA5}">
                      <a16:colId xmlns:a16="http://schemas.microsoft.com/office/drawing/2014/main" val="1467037371"/>
                    </a:ext>
                  </a:extLst>
                </a:gridCol>
                <a:gridCol w="1071231">
                  <a:extLst>
                    <a:ext uri="{9D8B030D-6E8A-4147-A177-3AD203B41FA5}">
                      <a16:colId xmlns:a16="http://schemas.microsoft.com/office/drawing/2014/main" val="3630286595"/>
                    </a:ext>
                  </a:extLst>
                </a:gridCol>
                <a:gridCol w="1189602">
                  <a:extLst>
                    <a:ext uri="{9D8B030D-6E8A-4147-A177-3AD203B41FA5}">
                      <a16:colId xmlns:a16="http://schemas.microsoft.com/office/drawing/2014/main" val="252105634"/>
                    </a:ext>
                  </a:extLst>
                </a:gridCol>
                <a:gridCol w="1067032">
                  <a:extLst>
                    <a:ext uri="{9D8B030D-6E8A-4147-A177-3AD203B41FA5}">
                      <a16:colId xmlns:a16="http://schemas.microsoft.com/office/drawing/2014/main" val="3305704097"/>
                    </a:ext>
                  </a:extLst>
                </a:gridCol>
                <a:gridCol w="1195478">
                  <a:extLst>
                    <a:ext uri="{9D8B030D-6E8A-4147-A177-3AD203B41FA5}">
                      <a16:colId xmlns:a16="http://schemas.microsoft.com/office/drawing/2014/main" val="1871218661"/>
                    </a:ext>
                  </a:extLst>
                </a:gridCol>
                <a:gridCol w="1012972">
                  <a:extLst>
                    <a:ext uri="{9D8B030D-6E8A-4147-A177-3AD203B41FA5}">
                      <a16:colId xmlns:a16="http://schemas.microsoft.com/office/drawing/2014/main" val="2511487389"/>
                    </a:ext>
                  </a:extLst>
                </a:gridCol>
                <a:gridCol w="849088">
                  <a:extLst>
                    <a:ext uri="{9D8B030D-6E8A-4147-A177-3AD203B41FA5}">
                      <a16:colId xmlns:a16="http://schemas.microsoft.com/office/drawing/2014/main" val="425975593"/>
                    </a:ext>
                  </a:extLst>
                </a:gridCol>
              </a:tblGrid>
              <a:tr h="341630">
                <a:tc>
                  <a:txBody>
                    <a:bodyPr/>
                    <a:lstStyle/>
                    <a:p>
                      <a:pPr algn="ctr">
                        <a:lnSpc>
                          <a:spcPct val="115000"/>
                        </a:lnSpc>
                      </a:pPr>
                      <a:r>
                        <a:rPr lang="en-US" sz="1200">
                          <a:solidFill>
                            <a:schemeClr val="tx1">
                              <a:lumMod val="75000"/>
                            </a:schemeClr>
                          </a:solidFill>
                          <a:effectLst/>
                        </a:rPr>
                        <a:t> </a:t>
                      </a:r>
                      <a:endParaRPr lang="en-US" sz="120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a:solidFill>
                            <a:schemeClr val="tx1">
                              <a:lumMod val="75000"/>
                            </a:schemeClr>
                          </a:solidFill>
                          <a:effectLst/>
                        </a:rPr>
                        <a:t>MAE</a:t>
                      </a:r>
                      <a:endParaRPr lang="en-US" sz="120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a:solidFill>
                            <a:schemeClr val="tx1">
                              <a:lumMod val="75000"/>
                            </a:schemeClr>
                          </a:solidFill>
                          <a:effectLst/>
                        </a:rPr>
                        <a:t>MSE</a:t>
                      </a:r>
                      <a:endParaRPr lang="en-US" sz="120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a:solidFill>
                            <a:schemeClr val="tx1">
                              <a:lumMod val="75000"/>
                            </a:schemeClr>
                          </a:solidFill>
                          <a:effectLst/>
                        </a:rPr>
                        <a:t>RMSE</a:t>
                      </a:r>
                      <a:endParaRPr lang="en-US" sz="120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a:solidFill>
                            <a:schemeClr val="tx1">
                              <a:lumMod val="75000"/>
                            </a:schemeClr>
                          </a:solidFill>
                          <a:effectLst/>
                        </a:rPr>
                        <a:t>CV_RMSE</a:t>
                      </a:r>
                      <a:endParaRPr lang="en-US" sz="120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a:solidFill>
                            <a:schemeClr val="tx1">
                              <a:lumMod val="75000"/>
                            </a:schemeClr>
                          </a:solidFill>
                          <a:effectLst/>
                        </a:rPr>
                        <a:t>train_time (s)</a:t>
                      </a:r>
                      <a:endParaRPr lang="en-US" sz="120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a:solidFill>
                            <a:schemeClr val="tx1">
                              <a:lumMod val="75000"/>
                            </a:schemeClr>
                          </a:solidFill>
                          <a:effectLst/>
                        </a:rPr>
                        <a:t>test_time (s)</a:t>
                      </a:r>
                      <a:endParaRPr lang="en-US" sz="120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extLst>
                  <a:ext uri="{0D108BD9-81ED-4DB2-BD59-A6C34878D82A}">
                    <a16:rowId xmlns:a16="http://schemas.microsoft.com/office/drawing/2014/main" val="1014299143"/>
                  </a:ext>
                </a:extLst>
              </a:tr>
              <a:tr h="207278">
                <a:tc>
                  <a:txBody>
                    <a:bodyPr/>
                    <a:lstStyle/>
                    <a:p>
                      <a:pPr algn="ctr">
                        <a:lnSpc>
                          <a:spcPct val="115000"/>
                        </a:lnSpc>
                      </a:pPr>
                      <a:r>
                        <a:rPr lang="en-US" sz="1200">
                          <a:solidFill>
                            <a:schemeClr val="tx1">
                              <a:lumMod val="75000"/>
                            </a:schemeClr>
                          </a:solidFill>
                          <a:effectLst/>
                        </a:rPr>
                        <a:t>CNN</a:t>
                      </a:r>
                      <a:endParaRPr lang="en-US" sz="120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dirty="0">
                          <a:solidFill>
                            <a:schemeClr val="tx1">
                              <a:lumMod val="75000"/>
                            </a:schemeClr>
                          </a:solidFill>
                          <a:effectLst/>
                        </a:rPr>
                        <a:t>0,065</a:t>
                      </a:r>
                      <a:endParaRPr lang="en-US" sz="1200" dirty="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dirty="0">
                          <a:solidFill>
                            <a:schemeClr val="tx1">
                              <a:lumMod val="75000"/>
                            </a:schemeClr>
                          </a:solidFill>
                          <a:effectLst/>
                        </a:rPr>
                        <a:t>0,008</a:t>
                      </a:r>
                      <a:endParaRPr lang="en-US" sz="1200" dirty="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dirty="0">
                          <a:solidFill>
                            <a:schemeClr val="tx1">
                              <a:lumMod val="75000"/>
                            </a:schemeClr>
                          </a:solidFill>
                          <a:effectLst/>
                        </a:rPr>
                        <a:t>0,087</a:t>
                      </a:r>
                      <a:endParaRPr lang="en-US" sz="1200" dirty="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dirty="0">
                          <a:solidFill>
                            <a:schemeClr val="tx1">
                              <a:lumMod val="75000"/>
                            </a:schemeClr>
                          </a:solidFill>
                          <a:effectLst/>
                        </a:rPr>
                        <a:t>0,083</a:t>
                      </a:r>
                      <a:endParaRPr lang="en-US" sz="1200" dirty="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a:solidFill>
                            <a:schemeClr val="tx1">
                              <a:lumMod val="75000"/>
                            </a:schemeClr>
                          </a:solidFill>
                          <a:effectLst/>
                        </a:rPr>
                        <a:t>8.4939</a:t>
                      </a:r>
                      <a:endParaRPr lang="en-US" sz="120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a:solidFill>
                            <a:schemeClr val="tx1">
                              <a:lumMod val="75000"/>
                            </a:schemeClr>
                          </a:solidFill>
                          <a:effectLst/>
                        </a:rPr>
                        <a:t>0.95</a:t>
                      </a:r>
                      <a:endParaRPr lang="en-US" sz="120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extLst>
                  <a:ext uri="{0D108BD9-81ED-4DB2-BD59-A6C34878D82A}">
                    <a16:rowId xmlns:a16="http://schemas.microsoft.com/office/drawing/2014/main" val="2137192181"/>
                  </a:ext>
                </a:extLst>
              </a:tr>
              <a:tr h="195943">
                <a:tc>
                  <a:txBody>
                    <a:bodyPr/>
                    <a:lstStyle/>
                    <a:p>
                      <a:pPr algn="ctr">
                        <a:lnSpc>
                          <a:spcPct val="115000"/>
                        </a:lnSpc>
                      </a:pPr>
                      <a:r>
                        <a:rPr lang="en-US" sz="1200" dirty="0">
                          <a:solidFill>
                            <a:schemeClr val="tx1">
                              <a:lumMod val="75000"/>
                            </a:schemeClr>
                          </a:solidFill>
                          <a:effectLst/>
                        </a:rPr>
                        <a:t>CNN - LSTM</a:t>
                      </a:r>
                      <a:endParaRPr lang="en-US" sz="1200" dirty="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dirty="0">
                          <a:solidFill>
                            <a:schemeClr val="tx1">
                              <a:lumMod val="75000"/>
                            </a:schemeClr>
                          </a:solidFill>
                          <a:effectLst/>
                        </a:rPr>
                        <a:t>0,067</a:t>
                      </a:r>
                      <a:endParaRPr lang="en-US" sz="1200" dirty="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dirty="0">
                          <a:solidFill>
                            <a:schemeClr val="tx1">
                              <a:lumMod val="75000"/>
                            </a:schemeClr>
                          </a:solidFill>
                          <a:effectLst/>
                        </a:rPr>
                        <a:t>0,008</a:t>
                      </a:r>
                      <a:endParaRPr lang="en-US" sz="1200" dirty="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dirty="0">
                          <a:solidFill>
                            <a:schemeClr val="tx1">
                              <a:lumMod val="75000"/>
                            </a:schemeClr>
                          </a:solidFill>
                          <a:effectLst/>
                        </a:rPr>
                        <a:t>0,089</a:t>
                      </a:r>
                      <a:endParaRPr lang="en-US" sz="1200" dirty="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dirty="0">
                          <a:solidFill>
                            <a:schemeClr val="tx1">
                              <a:lumMod val="75000"/>
                            </a:schemeClr>
                          </a:solidFill>
                          <a:effectLst/>
                        </a:rPr>
                        <a:t>0,086</a:t>
                      </a:r>
                      <a:endParaRPr lang="en-US" sz="1200" dirty="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a:solidFill>
                            <a:schemeClr val="tx1">
                              <a:lumMod val="75000"/>
                            </a:schemeClr>
                          </a:solidFill>
                          <a:effectLst/>
                        </a:rPr>
                        <a:t>13.5507</a:t>
                      </a:r>
                      <a:endParaRPr lang="en-US" sz="120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dirty="0">
                          <a:solidFill>
                            <a:schemeClr val="tx1">
                              <a:lumMod val="75000"/>
                            </a:schemeClr>
                          </a:solidFill>
                          <a:effectLst/>
                        </a:rPr>
                        <a:t>3.65</a:t>
                      </a:r>
                      <a:endParaRPr lang="en-US" sz="1200" dirty="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extLst>
                  <a:ext uri="{0D108BD9-81ED-4DB2-BD59-A6C34878D82A}">
                    <a16:rowId xmlns:a16="http://schemas.microsoft.com/office/drawing/2014/main" val="170184875"/>
                  </a:ext>
                </a:extLst>
              </a:tr>
              <a:tr h="215537">
                <a:tc>
                  <a:txBody>
                    <a:bodyPr/>
                    <a:lstStyle/>
                    <a:p>
                      <a:pPr algn="ctr">
                        <a:lnSpc>
                          <a:spcPct val="115000"/>
                        </a:lnSpc>
                      </a:pPr>
                      <a:r>
                        <a:rPr lang="en-US" sz="1200">
                          <a:solidFill>
                            <a:schemeClr val="tx1">
                              <a:lumMod val="75000"/>
                            </a:schemeClr>
                          </a:solidFill>
                          <a:effectLst/>
                        </a:rPr>
                        <a:t>LSTM - CNN</a:t>
                      </a:r>
                      <a:endParaRPr lang="en-US" sz="120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dirty="0">
                          <a:solidFill>
                            <a:schemeClr val="tx1">
                              <a:lumMod val="75000"/>
                            </a:schemeClr>
                          </a:solidFill>
                          <a:effectLst/>
                        </a:rPr>
                        <a:t>0,091</a:t>
                      </a:r>
                      <a:endParaRPr lang="en-US" sz="1200" dirty="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dirty="0">
                          <a:solidFill>
                            <a:schemeClr val="tx1">
                              <a:lumMod val="75000"/>
                            </a:schemeClr>
                          </a:solidFill>
                          <a:effectLst/>
                        </a:rPr>
                        <a:t>0,014</a:t>
                      </a:r>
                      <a:endParaRPr lang="en-US" sz="1200" dirty="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dirty="0">
                          <a:solidFill>
                            <a:schemeClr val="tx1">
                              <a:lumMod val="75000"/>
                            </a:schemeClr>
                          </a:solidFill>
                          <a:effectLst/>
                        </a:rPr>
                        <a:t>0,117</a:t>
                      </a:r>
                      <a:endParaRPr lang="en-US" sz="1200" dirty="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dirty="0">
                          <a:solidFill>
                            <a:schemeClr val="tx1">
                              <a:lumMod val="75000"/>
                            </a:schemeClr>
                          </a:solidFill>
                          <a:effectLst/>
                        </a:rPr>
                        <a:t>0,114</a:t>
                      </a:r>
                      <a:endParaRPr lang="en-US" sz="1200" dirty="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a:solidFill>
                            <a:schemeClr val="tx1">
                              <a:lumMod val="75000"/>
                            </a:schemeClr>
                          </a:solidFill>
                          <a:effectLst/>
                        </a:rPr>
                        <a:t>15.5037</a:t>
                      </a:r>
                      <a:endParaRPr lang="en-US" sz="120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a:solidFill>
                            <a:schemeClr val="tx1">
                              <a:lumMod val="75000"/>
                            </a:schemeClr>
                          </a:solidFill>
                          <a:effectLst/>
                        </a:rPr>
                        <a:t>3.43</a:t>
                      </a:r>
                      <a:endParaRPr lang="en-US" sz="120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extLst>
                  <a:ext uri="{0D108BD9-81ED-4DB2-BD59-A6C34878D82A}">
                    <a16:rowId xmlns:a16="http://schemas.microsoft.com/office/drawing/2014/main" val="1935600499"/>
                  </a:ext>
                </a:extLst>
              </a:tr>
              <a:tr h="258889">
                <a:tc>
                  <a:txBody>
                    <a:bodyPr/>
                    <a:lstStyle/>
                    <a:p>
                      <a:pPr algn="ctr">
                        <a:lnSpc>
                          <a:spcPct val="115000"/>
                        </a:lnSpc>
                      </a:pPr>
                      <a:r>
                        <a:rPr lang="en-US" sz="1200" dirty="0">
                          <a:solidFill>
                            <a:schemeClr val="tx1">
                              <a:lumMod val="75000"/>
                            </a:schemeClr>
                          </a:solidFill>
                          <a:effectLst/>
                        </a:rPr>
                        <a:t>CNN-</a:t>
                      </a:r>
                      <a:r>
                        <a:rPr lang="en-US" sz="1200" dirty="0" err="1">
                          <a:solidFill>
                            <a:schemeClr val="tx1">
                              <a:lumMod val="75000"/>
                            </a:schemeClr>
                          </a:solidFill>
                          <a:effectLst/>
                        </a:rPr>
                        <a:t>LSTM_add</a:t>
                      </a:r>
                      <a:endParaRPr lang="en-US" sz="1200" dirty="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dirty="0">
                          <a:solidFill>
                            <a:schemeClr val="tx1">
                              <a:lumMod val="75000"/>
                            </a:schemeClr>
                          </a:solidFill>
                          <a:effectLst/>
                        </a:rPr>
                        <a:t>0,013</a:t>
                      </a:r>
                      <a:endParaRPr lang="en-US" sz="1200" dirty="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dirty="0">
                          <a:solidFill>
                            <a:schemeClr val="tx1">
                              <a:lumMod val="75000"/>
                            </a:schemeClr>
                          </a:solidFill>
                          <a:effectLst/>
                        </a:rPr>
                        <a:t>0,0002</a:t>
                      </a:r>
                      <a:endParaRPr lang="en-US" sz="1200" dirty="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dirty="0">
                          <a:solidFill>
                            <a:schemeClr val="tx1">
                              <a:lumMod val="75000"/>
                            </a:schemeClr>
                          </a:solidFill>
                          <a:effectLst/>
                        </a:rPr>
                        <a:t>0,014</a:t>
                      </a:r>
                      <a:endParaRPr lang="en-US" sz="1200" dirty="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dirty="0">
                          <a:solidFill>
                            <a:schemeClr val="tx1">
                              <a:lumMod val="75000"/>
                            </a:schemeClr>
                          </a:solidFill>
                          <a:effectLst/>
                        </a:rPr>
                        <a:t>0,013</a:t>
                      </a:r>
                      <a:endParaRPr lang="en-US" sz="1200" dirty="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a:solidFill>
                            <a:schemeClr val="tx1">
                              <a:lumMod val="75000"/>
                            </a:schemeClr>
                          </a:solidFill>
                          <a:effectLst/>
                        </a:rPr>
                        <a:t>11.2491</a:t>
                      </a:r>
                      <a:endParaRPr lang="en-US" sz="120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a:solidFill>
                            <a:schemeClr val="tx1">
                              <a:lumMod val="75000"/>
                            </a:schemeClr>
                          </a:solidFill>
                          <a:effectLst/>
                        </a:rPr>
                        <a:t>3.99</a:t>
                      </a:r>
                      <a:endParaRPr lang="en-US" sz="120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extLst>
                  <a:ext uri="{0D108BD9-81ED-4DB2-BD59-A6C34878D82A}">
                    <a16:rowId xmlns:a16="http://schemas.microsoft.com/office/drawing/2014/main" val="4017966993"/>
                  </a:ext>
                </a:extLst>
              </a:tr>
              <a:tr h="341630">
                <a:tc>
                  <a:txBody>
                    <a:bodyPr/>
                    <a:lstStyle/>
                    <a:p>
                      <a:pPr algn="ctr">
                        <a:lnSpc>
                          <a:spcPct val="115000"/>
                        </a:lnSpc>
                      </a:pPr>
                      <a:r>
                        <a:rPr lang="en-US" sz="1200">
                          <a:solidFill>
                            <a:schemeClr val="tx1">
                              <a:lumMod val="75000"/>
                            </a:schemeClr>
                          </a:solidFill>
                          <a:effectLst/>
                        </a:rPr>
                        <a:t>CNN-RNN_add</a:t>
                      </a:r>
                      <a:endParaRPr lang="en-US" sz="120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dirty="0">
                          <a:solidFill>
                            <a:schemeClr val="tx1">
                              <a:lumMod val="75000"/>
                            </a:schemeClr>
                          </a:solidFill>
                          <a:effectLst/>
                        </a:rPr>
                        <a:t>0,010</a:t>
                      </a:r>
                      <a:endParaRPr lang="en-US" sz="1200" dirty="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dirty="0">
                          <a:solidFill>
                            <a:schemeClr val="tx1">
                              <a:lumMod val="75000"/>
                            </a:schemeClr>
                          </a:solidFill>
                          <a:effectLst/>
                        </a:rPr>
                        <a:t>0,0001</a:t>
                      </a:r>
                      <a:endParaRPr lang="en-US" sz="1200" dirty="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dirty="0">
                          <a:solidFill>
                            <a:schemeClr val="tx1">
                              <a:lumMod val="75000"/>
                            </a:schemeClr>
                          </a:solidFill>
                          <a:effectLst/>
                        </a:rPr>
                        <a:t>0,010</a:t>
                      </a:r>
                      <a:endParaRPr lang="en-US" sz="1200" dirty="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dirty="0">
                          <a:solidFill>
                            <a:schemeClr val="tx1">
                              <a:lumMod val="75000"/>
                            </a:schemeClr>
                          </a:solidFill>
                          <a:effectLst/>
                        </a:rPr>
                        <a:t>0,010</a:t>
                      </a:r>
                      <a:endParaRPr lang="en-US" sz="1200" dirty="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a:solidFill>
                            <a:schemeClr val="tx1">
                              <a:lumMod val="75000"/>
                            </a:schemeClr>
                          </a:solidFill>
                          <a:effectLst/>
                        </a:rPr>
                        <a:t>13.5653</a:t>
                      </a:r>
                      <a:endParaRPr lang="en-US" sz="120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a:solidFill>
                            <a:schemeClr val="tx1">
                              <a:lumMod val="75000"/>
                            </a:schemeClr>
                          </a:solidFill>
                          <a:effectLst/>
                        </a:rPr>
                        <a:t>6.51</a:t>
                      </a:r>
                      <a:endParaRPr lang="en-US" sz="120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extLst>
                  <a:ext uri="{0D108BD9-81ED-4DB2-BD59-A6C34878D82A}">
                    <a16:rowId xmlns:a16="http://schemas.microsoft.com/office/drawing/2014/main" val="4136339307"/>
                  </a:ext>
                </a:extLst>
              </a:tr>
              <a:tr h="341630">
                <a:tc>
                  <a:txBody>
                    <a:bodyPr/>
                    <a:lstStyle/>
                    <a:p>
                      <a:pPr algn="ctr">
                        <a:lnSpc>
                          <a:spcPct val="115000"/>
                        </a:lnSpc>
                      </a:pPr>
                      <a:r>
                        <a:rPr lang="en-US" sz="1200">
                          <a:solidFill>
                            <a:schemeClr val="tx1">
                              <a:lumMod val="75000"/>
                            </a:schemeClr>
                          </a:solidFill>
                          <a:effectLst/>
                        </a:rPr>
                        <a:t>CNN-RNN_mul</a:t>
                      </a:r>
                      <a:endParaRPr lang="en-US" sz="120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dirty="0">
                          <a:solidFill>
                            <a:schemeClr val="tx1">
                              <a:lumMod val="75000"/>
                            </a:schemeClr>
                          </a:solidFill>
                          <a:effectLst/>
                        </a:rPr>
                        <a:t>0,014</a:t>
                      </a:r>
                      <a:endParaRPr lang="en-US" sz="1200" dirty="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dirty="0">
                          <a:solidFill>
                            <a:schemeClr val="tx1">
                              <a:lumMod val="75000"/>
                            </a:schemeClr>
                          </a:solidFill>
                          <a:effectLst/>
                        </a:rPr>
                        <a:t>0,0003</a:t>
                      </a:r>
                      <a:endParaRPr lang="en-US" sz="1200" dirty="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dirty="0">
                          <a:solidFill>
                            <a:schemeClr val="tx1">
                              <a:lumMod val="75000"/>
                            </a:schemeClr>
                          </a:solidFill>
                          <a:effectLst/>
                        </a:rPr>
                        <a:t>0,018</a:t>
                      </a:r>
                      <a:endParaRPr lang="en-US" sz="1200" dirty="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dirty="0">
                          <a:solidFill>
                            <a:schemeClr val="tx1">
                              <a:lumMod val="75000"/>
                            </a:schemeClr>
                          </a:solidFill>
                          <a:effectLst/>
                        </a:rPr>
                        <a:t>0,017</a:t>
                      </a:r>
                      <a:endParaRPr lang="en-US" sz="1200" dirty="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a:solidFill>
                            <a:schemeClr val="tx1">
                              <a:lumMod val="75000"/>
                            </a:schemeClr>
                          </a:solidFill>
                          <a:effectLst/>
                        </a:rPr>
                        <a:t>7.4770</a:t>
                      </a:r>
                      <a:endParaRPr lang="en-US" sz="120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a:solidFill>
                            <a:schemeClr val="tx1">
                              <a:lumMod val="75000"/>
                            </a:schemeClr>
                          </a:solidFill>
                          <a:effectLst/>
                        </a:rPr>
                        <a:t>3.51</a:t>
                      </a:r>
                      <a:endParaRPr lang="en-US" sz="120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extLst>
                  <a:ext uri="{0D108BD9-81ED-4DB2-BD59-A6C34878D82A}">
                    <a16:rowId xmlns:a16="http://schemas.microsoft.com/office/drawing/2014/main" val="3147951738"/>
                  </a:ext>
                </a:extLst>
              </a:tr>
              <a:tr h="341630">
                <a:tc>
                  <a:txBody>
                    <a:bodyPr/>
                    <a:lstStyle/>
                    <a:p>
                      <a:pPr algn="ctr">
                        <a:lnSpc>
                          <a:spcPct val="115000"/>
                        </a:lnSpc>
                      </a:pPr>
                      <a:r>
                        <a:rPr lang="en-US" sz="1200">
                          <a:solidFill>
                            <a:schemeClr val="tx1">
                              <a:lumMod val="75000"/>
                            </a:schemeClr>
                          </a:solidFill>
                          <a:effectLst/>
                        </a:rPr>
                        <a:t>CNN-GRU_mul</a:t>
                      </a:r>
                      <a:endParaRPr lang="en-US" sz="120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dirty="0">
                          <a:solidFill>
                            <a:schemeClr val="tx1">
                              <a:lumMod val="75000"/>
                            </a:schemeClr>
                          </a:solidFill>
                          <a:effectLst/>
                        </a:rPr>
                        <a:t>0,029</a:t>
                      </a:r>
                      <a:endParaRPr lang="en-US" sz="1200" dirty="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dirty="0">
                          <a:solidFill>
                            <a:schemeClr val="tx1">
                              <a:lumMod val="75000"/>
                            </a:schemeClr>
                          </a:solidFill>
                          <a:effectLst/>
                        </a:rPr>
                        <a:t>0,001</a:t>
                      </a:r>
                      <a:endParaRPr lang="en-US" sz="1200" dirty="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dirty="0">
                          <a:solidFill>
                            <a:schemeClr val="tx1">
                              <a:lumMod val="75000"/>
                            </a:schemeClr>
                          </a:solidFill>
                          <a:effectLst/>
                        </a:rPr>
                        <a:t>0,037</a:t>
                      </a:r>
                      <a:endParaRPr lang="en-US" sz="1200" dirty="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dirty="0">
                          <a:solidFill>
                            <a:schemeClr val="tx1">
                              <a:lumMod val="75000"/>
                            </a:schemeClr>
                          </a:solidFill>
                          <a:effectLst/>
                        </a:rPr>
                        <a:t>0,036</a:t>
                      </a:r>
                      <a:endParaRPr lang="en-US" sz="1200" dirty="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a:solidFill>
                            <a:schemeClr val="tx1">
                              <a:lumMod val="75000"/>
                            </a:schemeClr>
                          </a:solidFill>
                          <a:effectLst/>
                        </a:rPr>
                        <a:t>8.7294</a:t>
                      </a:r>
                      <a:endParaRPr lang="en-US" sz="120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a:solidFill>
                            <a:schemeClr val="tx1">
                              <a:lumMod val="75000"/>
                            </a:schemeClr>
                          </a:solidFill>
                          <a:effectLst/>
                        </a:rPr>
                        <a:t>4.24</a:t>
                      </a:r>
                      <a:endParaRPr lang="en-US" sz="120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extLst>
                  <a:ext uri="{0D108BD9-81ED-4DB2-BD59-A6C34878D82A}">
                    <a16:rowId xmlns:a16="http://schemas.microsoft.com/office/drawing/2014/main" val="3730374904"/>
                  </a:ext>
                </a:extLst>
              </a:tr>
              <a:tr h="519664">
                <a:tc>
                  <a:txBody>
                    <a:bodyPr/>
                    <a:lstStyle/>
                    <a:p>
                      <a:pPr algn="ctr">
                        <a:lnSpc>
                          <a:spcPct val="115000"/>
                        </a:lnSpc>
                      </a:pPr>
                      <a:r>
                        <a:rPr lang="en-US" sz="1200">
                          <a:solidFill>
                            <a:schemeClr val="tx1">
                              <a:lumMod val="75000"/>
                            </a:schemeClr>
                          </a:solidFill>
                          <a:effectLst/>
                        </a:rPr>
                        <a:t>CNN-LSTM_para</a:t>
                      </a:r>
                      <a:endParaRPr lang="en-US" sz="120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dirty="0">
                          <a:solidFill>
                            <a:schemeClr val="tx1">
                              <a:lumMod val="75000"/>
                            </a:schemeClr>
                          </a:solidFill>
                          <a:effectLst/>
                        </a:rPr>
                        <a:t>0,090</a:t>
                      </a:r>
                      <a:endParaRPr lang="en-US" sz="1200" dirty="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dirty="0">
                          <a:solidFill>
                            <a:schemeClr val="tx1">
                              <a:lumMod val="75000"/>
                            </a:schemeClr>
                          </a:solidFill>
                          <a:effectLst/>
                        </a:rPr>
                        <a:t>0,013</a:t>
                      </a:r>
                      <a:endParaRPr lang="en-US" sz="1200" dirty="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dirty="0">
                          <a:solidFill>
                            <a:schemeClr val="tx1">
                              <a:lumMod val="75000"/>
                            </a:schemeClr>
                          </a:solidFill>
                          <a:effectLst/>
                        </a:rPr>
                        <a:t>0,115</a:t>
                      </a:r>
                      <a:endParaRPr lang="en-US" sz="1200" dirty="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dirty="0">
                          <a:solidFill>
                            <a:schemeClr val="tx1">
                              <a:lumMod val="75000"/>
                            </a:schemeClr>
                          </a:solidFill>
                          <a:effectLst/>
                        </a:rPr>
                        <a:t>0,112</a:t>
                      </a:r>
                      <a:endParaRPr lang="en-US" sz="1200" dirty="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dirty="0">
                          <a:solidFill>
                            <a:schemeClr val="tx1">
                              <a:lumMod val="75000"/>
                            </a:schemeClr>
                          </a:solidFill>
                          <a:effectLst/>
                        </a:rPr>
                        <a:t>3.5932</a:t>
                      </a:r>
                      <a:endParaRPr lang="en-US" sz="1200" dirty="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a:solidFill>
                            <a:schemeClr val="tx1">
                              <a:lumMod val="75000"/>
                            </a:schemeClr>
                          </a:solidFill>
                          <a:effectLst/>
                        </a:rPr>
                        <a:t>7.26</a:t>
                      </a:r>
                      <a:endParaRPr lang="en-US" sz="120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extLst>
                  <a:ext uri="{0D108BD9-81ED-4DB2-BD59-A6C34878D82A}">
                    <a16:rowId xmlns:a16="http://schemas.microsoft.com/office/drawing/2014/main" val="3531900333"/>
                  </a:ext>
                </a:extLst>
              </a:tr>
              <a:tr h="341630">
                <a:tc>
                  <a:txBody>
                    <a:bodyPr/>
                    <a:lstStyle/>
                    <a:p>
                      <a:pPr algn="ctr">
                        <a:lnSpc>
                          <a:spcPct val="115000"/>
                        </a:lnSpc>
                      </a:pPr>
                      <a:r>
                        <a:rPr lang="en-US" sz="1200">
                          <a:solidFill>
                            <a:schemeClr val="tx1">
                              <a:lumMod val="75000"/>
                            </a:schemeClr>
                          </a:solidFill>
                          <a:effectLst/>
                        </a:rPr>
                        <a:t>CNN-GRU_para</a:t>
                      </a:r>
                      <a:endParaRPr lang="en-US" sz="120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dirty="0">
                          <a:solidFill>
                            <a:schemeClr val="tx1">
                              <a:lumMod val="75000"/>
                            </a:schemeClr>
                          </a:solidFill>
                          <a:effectLst/>
                        </a:rPr>
                        <a:t>0,084</a:t>
                      </a:r>
                      <a:endParaRPr lang="en-US" sz="1200" dirty="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dirty="0">
                          <a:solidFill>
                            <a:schemeClr val="tx1">
                              <a:lumMod val="75000"/>
                            </a:schemeClr>
                          </a:solidFill>
                          <a:effectLst/>
                        </a:rPr>
                        <a:t>0,011</a:t>
                      </a:r>
                      <a:endParaRPr lang="en-US" sz="1200" dirty="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dirty="0">
                          <a:solidFill>
                            <a:schemeClr val="tx1">
                              <a:lumMod val="75000"/>
                            </a:schemeClr>
                          </a:solidFill>
                          <a:effectLst/>
                        </a:rPr>
                        <a:t>0,105</a:t>
                      </a:r>
                      <a:endParaRPr lang="en-US" sz="1200" dirty="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dirty="0">
                          <a:solidFill>
                            <a:schemeClr val="tx1">
                              <a:lumMod val="75000"/>
                            </a:schemeClr>
                          </a:solidFill>
                          <a:effectLst/>
                        </a:rPr>
                        <a:t>0,102</a:t>
                      </a:r>
                      <a:endParaRPr lang="en-US" sz="1200" dirty="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a:solidFill>
                            <a:schemeClr val="tx1">
                              <a:lumMod val="75000"/>
                            </a:schemeClr>
                          </a:solidFill>
                          <a:effectLst/>
                        </a:rPr>
                        <a:t>2.1003</a:t>
                      </a:r>
                      <a:endParaRPr lang="en-US" sz="120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tc>
                  <a:txBody>
                    <a:bodyPr/>
                    <a:lstStyle/>
                    <a:p>
                      <a:pPr algn="ctr">
                        <a:lnSpc>
                          <a:spcPct val="115000"/>
                        </a:lnSpc>
                      </a:pPr>
                      <a:r>
                        <a:rPr lang="en-US" sz="1200" dirty="0">
                          <a:solidFill>
                            <a:schemeClr val="tx1">
                              <a:lumMod val="75000"/>
                            </a:schemeClr>
                          </a:solidFill>
                          <a:effectLst/>
                        </a:rPr>
                        <a:t>4.08</a:t>
                      </a:r>
                      <a:endParaRPr lang="en-US" sz="1200" dirty="0">
                        <a:solidFill>
                          <a:schemeClr val="tx1">
                            <a:lumMod val="75000"/>
                          </a:schemeClr>
                        </a:solidFill>
                        <a:effectLst/>
                        <a:latin typeface="Arial" panose="020B0604020202020204" pitchFamily="34" charset="0"/>
                        <a:ea typeface="Arial" panose="020B0604020202020204" pitchFamily="34" charset="0"/>
                      </a:endParaRPr>
                    </a:p>
                  </a:txBody>
                  <a:tcPr marL="53589" marR="53589" marT="0" marB="0" anchor="ctr"/>
                </a:tc>
                <a:extLst>
                  <a:ext uri="{0D108BD9-81ED-4DB2-BD59-A6C34878D82A}">
                    <a16:rowId xmlns:a16="http://schemas.microsoft.com/office/drawing/2014/main" val="394897731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5" name="Google Shape;601;p30">
            <a:extLst>
              <a:ext uri="{FF2B5EF4-FFF2-40B4-BE49-F238E27FC236}">
                <a16:creationId xmlns:a16="http://schemas.microsoft.com/office/drawing/2014/main" id="{40284ED0-E7C4-81A0-793B-B562682374DE}"/>
              </a:ext>
            </a:extLst>
          </p:cNvPr>
          <p:cNvSpPr txBox="1">
            <a:spLocks/>
          </p:cNvSpPr>
          <p:nvPr/>
        </p:nvSpPr>
        <p:spPr>
          <a:xfrm>
            <a:off x="253695" y="368989"/>
            <a:ext cx="701578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2800" dirty="0" err="1">
                <a:effectLst/>
                <a:latin typeface="Times New Roman" panose="02020603050405020304" pitchFamily="18" charset="0"/>
                <a:ea typeface="Times New Roman" panose="02020603050405020304" pitchFamily="18" charset="0"/>
              </a:rPr>
              <a:t>Mô</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hình</a:t>
            </a:r>
            <a:r>
              <a:rPr lang="en-US" sz="2800" dirty="0">
                <a:effectLst/>
                <a:latin typeface="Times New Roman" panose="02020603050405020304" pitchFamily="18" charset="0"/>
                <a:ea typeface="Times New Roman" panose="02020603050405020304" pitchFamily="18" charset="0"/>
              </a:rPr>
              <a:t> RNN </a:t>
            </a:r>
            <a:r>
              <a:rPr lang="en-US" sz="2800" dirty="0" err="1">
                <a:effectLst/>
                <a:latin typeface="Times New Roman" panose="02020603050405020304" pitchFamily="18" charset="0"/>
                <a:ea typeface="Times New Roman" panose="02020603050405020304" pitchFamily="18" charset="0"/>
              </a:rPr>
              <a:t>và</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một</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số</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mô</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hình</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liên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quan</a:t>
            </a:r>
            <a:endParaRPr lang="en-US" dirty="0"/>
          </a:p>
        </p:txBody>
      </p:sp>
      <p:graphicFrame>
        <p:nvGraphicFramePr>
          <p:cNvPr id="6" name="Table 5">
            <a:extLst>
              <a:ext uri="{FF2B5EF4-FFF2-40B4-BE49-F238E27FC236}">
                <a16:creationId xmlns:a16="http://schemas.microsoft.com/office/drawing/2014/main" id="{66018485-922A-024B-6D9E-03F29579DC3C}"/>
              </a:ext>
            </a:extLst>
          </p:cNvPr>
          <p:cNvGraphicFramePr>
            <a:graphicFrameLocks noGrp="1"/>
          </p:cNvGraphicFramePr>
          <p:nvPr>
            <p:extLst>
              <p:ext uri="{D42A27DB-BD31-4B8C-83A1-F6EECF244321}">
                <p14:modId xmlns:p14="http://schemas.microsoft.com/office/powerpoint/2010/main" val="857095706"/>
              </p:ext>
            </p:extLst>
          </p:nvPr>
        </p:nvGraphicFramePr>
        <p:xfrm>
          <a:off x="574765" y="1028935"/>
          <a:ext cx="8027124" cy="3630909"/>
        </p:xfrm>
        <a:graphic>
          <a:graphicData uri="http://schemas.openxmlformats.org/drawingml/2006/table">
            <a:tbl>
              <a:tblPr firstRow="1" firstCol="1" bandRow="1">
                <a:tableStyleId>{306799F8-075E-4A3A-A7F6-7FBC6576F1A4}</a:tableStyleId>
              </a:tblPr>
              <a:tblGrid>
                <a:gridCol w="1366169">
                  <a:extLst>
                    <a:ext uri="{9D8B030D-6E8A-4147-A177-3AD203B41FA5}">
                      <a16:colId xmlns:a16="http://schemas.microsoft.com/office/drawing/2014/main" val="2825121721"/>
                    </a:ext>
                  </a:extLst>
                </a:gridCol>
                <a:gridCol w="1117457">
                  <a:extLst>
                    <a:ext uri="{9D8B030D-6E8A-4147-A177-3AD203B41FA5}">
                      <a16:colId xmlns:a16="http://schemas.microsoft.com/office/drawing/2014/main" val="2015256415"/>
                    </a:ext>
                  </a:extLst>
                </a:gridCol>
                <a:gridCol w="1240938">
                  <a:extLst>
                    <a:ext uri="{9D8B030D-6E8A-4147-A177-3AD203B41FA5}">
                      <a16:colId xmlns:a16="http://schemas.microsoft.com/office/drawing/2014/main" val="2328694952"/>
                    </a:ext>
                  </a:extLst>
                </a:gridCol>
                <a:gridCol w="1113078">
                  <a:extLst>
                    <a:ext uri="{9D8B030D-6E8A-4147-A177-3AD203B41FA5}">
                      <a16:colId xmlns:a16="http://schemas.microsoft.com/office/drawing/2014/main" val="2912987314"/>
                    </a:ext>
                  </a:extLst>
                </a:gridCol>
                <a:gridCol w="1247069">
                  <a:extLst>
                    <a:ext uri="{9D8B030D-6E8A-4147-A177-3AD203B41FA5}">
                      <a16:colId xmlns:a16="http://schemas.microsoft.com/office/drawing/2014/main" val="3048511361"/>
                    </a:ext>
                  </a:extLst>
                </a:gridCol>
                <a:gridCol w="1004485">
                  <a:extLst>
                    <a:ext uri="{9D8B030D-6E8A-4147-A177-3AD203B41FA5}">
                      <a16:colId xmlns:a16="http://schemas.microsoft.com/office/drawing/2014/main" val="616149763"/>
                    </a:ext>
                  </a:extLst>
                </a:gridCol>
                <a:gridCol w="937928">
                  <a:extLst>
                    <a:ext uri="{9D8B030D-6E8A-4147-A177-3AD203B41FA5}">
                      <a16:colId xmlns:a16="http://schemas.microsoft.com/office/drawing/2014/main" val="4239567807"/>
                    </a:ext>
                  </a:extLst>
                </a:gridCol>
              </a:tblGrid>
              <a:tr h="360412">
                <a:tc>
                  <a:txBody>
                    <a:bodyPr/>
                    <a:lstStyle/>
                    <a:p>
                      <a:pPr algn="ctr">
                        <a:lnSpc>
                          <a:spcPct val="115000"/>
                        </a:lnSpc>
                      </a:pPr>
                      <a:r>
                        <a:rPr lang="en-US" sz="1200" dirty="0">
                          <a:solidFill>
                            <a:schemeClr val="tx2">
                              <a:lumMod val="25000"/>
                            </a:schemeClr>
                          </a:solidFill>
                          <a:effectLst/>
                        </a:rPr>
                        <a:t> </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tx2">
                              <a:lumMod val="25000"/>
                            </a:schemeClr>
                          </a:solidFill>
                          <a:effectLst/>
                        </a:rPr>
                        <a:t>MAE</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tx2">
                              <a:lumMod val="25000"/>
                            </a:schemeClr>
                          </a:solidFill>
                          <a:effectLst/>
                        </a:rPr>
                        <a:t>MSE</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tx2">
                              <a:lumMod val="25000"/>
                            </a:schemeClr>
                          </a:solidFill>
                          <a:effectLst/>
                        </a:rPr>
                        <a:t>RMSE</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tx2">
                              <a:lumMod val="25000"/>
                            </a:schemeClr>
                          </a:solidFill>
                          <a:effectLst/>
                        </a:rPr>
                        <a:t>CV_RMSE</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tx2">
                              <a:lumMod val="25000"/>
                            </a:schemeClr>
                          </a:solidFill>
                          <a:effectLst/>
                        </a:rPr>
                        <a:t>train_time (s)</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tx2">
                              <a:lumMod val="25000"/>
                            </a:schemeClr>
                          </a:solidFill>
                          <a:effectLst/>
                        </a:rPr>
                        <a:t>test_time (s)</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extLst>
                  <a:ext uri="{0D108BD9-81ED-4DB2-BD59-A6C34878D82A}">
                    <a16:rowId xmlns:a16="http://schemas.microsoft.com/office/drawing/2014/main" val="2626379038"/>
                  </a:ext>
                </a:extLst>
              </a:tr>
              <a:tr h="344832">
                <a:tc>
                  <a:txBody>
                    <a:bodyPr/>
                    <a:lstStyle/>
                    <a:p>
                      <a:pPr algn="ctr">
                        <a:lnSpc>
                          <a:spcPct val="115000"/>
                        </a:lnSpc>
                      </a:pPr>
                      <a:r>
                        <a:rPr lang="en-US" sz="1200" dirty="0">
                          <a:solidFill>
                            <a:schemeClr val="tx2">
                              <a:lumMod val="25000"/>
                            </a:schemeClr>
                          </a:solidFill>
                          <a:effectLst/>
                        </a:rPr>
                        <a:t>RNN</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0,027</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0,001</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0,030</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0,030</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tx2">
                              <a:lumMod val="25000"/>
                            </a:schemeClr>
                          </a:solidFill>
                          <a:effectLst/>
                        </a:rPr>
                        <a:t>21.0611</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tx2">
                              <a:lumMod val="25000"/>
                            </a:schemeClr>
                          </a:solidFill>
                          <a:effectLst/>
                        </a:rPr>
                        <a:t>2.18</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extLst>
                  <a:ext uri="{0D108BD9-81ED-4DB2-BD59-A6C34878D82A}">
                    <a16:rowId xmlns:a16="http://schemas.microsoft.com/office/drawing/2014/main" val="1158042245"/>
                  </a:ext>
                </a:extLst>
              </a:tr>
              <a:tr h="360412">
                <a:tc>
                  <a:txBody>
                    <a:bodyPr/>
                    <a:lstStyle/>
                    <a:p>
                      <a:pPr algn="ctr">
                        <a:lnSpc>
                          <a:spcPct val="115000"/>
                        </a:lnSpc>
                      </a:pPr>
                      <a:r>
                        <a:rPr lang="en-US" sz="1200">
                          <a:solidFill>
                            <a:schemeClr val="tx2">
                              <a:lumMod val="25000"/>
                            </a:schemeClr>
                          </a:solidFill>
                          <a:effectLst/>
                        </a:rPr>
                        <a:t>RNN - GRU</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0,026</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0,001</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0,030</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0,030</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tx2">
                              <a:lumMod val="25000"/>
                            </a:schemeClr>
                          </a:solidFill>
                          <a:effectLst/>
                        </a:rPr>
                        <a:t>37.8811</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tx2">
                              <a:lumMod val="25000"/>
                            </a:schemeClr>
                          </a:solidFill>
                          <a:effectLst/>
                        </a:rPr>
                        <a:t>4.86</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extLst>
                  <a:ext uri="{0D108BD9-81ED-4DB2-BD59-A6C34878D82A}">
                    <a16:rowId xmlns:a16="http://schemas.microsoft.com/office/drawing/2014/main" val="2328418056"/>
                  </a:ext>
                </a:extLst>
              </a:tr>
              <a:tr h="360412">
                <a:tc>
                  <a:txBody>
                    <a:bodyPr/>
                    <a:lstStyle/>
                    <a:p>
                      <a:pPr algn="ctr">
                        <a:lnSpc>
                          <a:spcPct val="115000"/>
                        </a:lnSpc>
                      </a:pPr>
                      <a:r>
                        <a:rPr lang="en-US" sz="1200">
                          <a:solidFill>
                            <a:schemeClr val="tx2">
                              <a:lumMod val="25000"/>
                            </a:schemeClr>
                          </a:solidFill>
                          <a:effectLst/>
                        </a:rPr>
                        <a:t>GRU - RNN</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0,028</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0,001</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0,031</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0,031</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tx2">
                              <a:lumMod val="25000"/>
                            </a:schemeClr>
                          </a:solidFill>
                          <a:effectLst/>
                        </a:rPr>
                        <a:t>132.7020</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tx2">
                              <a:lumMod val="25000"/>
                            </a:schemeClr>
                          </a:solidFill>
                          <a:effectLst/>
                        </a:rPr>
                        <a:t>4.37</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extLst>
                  <a:ext uri="{0D108BD9-81ED-4DB2-BD59-A6C34878D82A}">
                    <a16:rowId xmlns:a16="http://schemas.microsoft.com/office/drawing/2014/main" val="2718263988"/>
                  </a:ext>
                </a:extLst>
              </a:tr>
              <a:tr h="360412">
                <a:tc>
                  <a:txBody>
                    <a:bodyPr/>
                    <a:lstStyle/>
                    <a:p>
                      <a:pPr algn="ctr">
                        <a:lnSpc>
                          <a:spcPct val="115000"/>
                        </a:lnSpc>
                      </a:pPr>
                      <a:r>
                        <a:rPr lang="en-US" sz="1200">
                          <a:solidFill>
                            <a:schemeClr val="tx2">
                              <a:lumMod val="25000"/>
                            </a:schemeClr>
                          </a:solidFill>
                          <a:effectLst/>
                        </a:rPr>
                        <a:t>RNN-GRU_add</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0,0003</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5,24E-07</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0,0004</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0,0003</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tx2">
                              <a:lumMod val="25000"/>
                            </a:schemeClr>
                          </a:solidFill>
                          <a:effectLst/>
                        </a:rPr>
                        <a:t>31.7095</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tx2">
                              <a:lumMod val="25000"/>
                            </a:schemeClr>
                          </a:solidFill>
                          <a:effectLst/>
                        </a:rPr>
                        <a:t>4.71</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extLst>
                  <a:ext uri="{0D108BD9-81ED-4DB2-BD59-A6C34878D82A}">
                    <a16:rowId xmlns:a16="http://schemas.microsoft.com/office/drawing/2014/main" val="3676911598"/>
                  </a:ext>
                </a:extLst>
              </a:tr>
              <a:tr h="360412">
                <a:tc>
                  <a:txBody>
                    <a:bodyPr/>
                    <a:lstStyle/>
                    <a:p>
                      <a:pPr algn="ctr">
                        <a:lnSpc>
                          <a:spcPct val="115000"/>
                        </a:lnSpc>
                      </a:pPr>
                      <a:r>
                        <a:rPr lang="en-US" sz="1200">
                          <a:solidFill>
                            <a:schemeClr val="tx2">
                              <a:lumMod val="25000"/>
                            </a:schemeClr>
                          </a:solidFill>
                          <a:effectLst/>
                        </a:rPr>
                        <a:t>GRU-RNN_add</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0,001</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tx2">
                              <a:lumMod val="25000"/>
                            </a:schemeClr>
                          </a:solidFill>
                          <a:effectLst/>
                        </a:rPr>
                        <a:t>2,027E-06</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0,001</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0,001</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tx2">
                              <a:lumMod val="25000"/>
                            </a:schemeClr>
                          </a:solidFill>
                          <a:effectLst/>
                        </a:rPr>
                        <a:t>52.0278</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tx2">
                              <a:lumMod val="25000"/>
                            </a:schemeClr>
                          </a:solidFill>
                          <a:effectLst/>
                        </a:rPr>
                        <a:t>4.36</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extLst>
                  <a:ext uri="{0D108BD9-81ED-4DB2-BD59-A6C34878D82A}">
                    <a16:rowId xmlns:a16="http://schemas.microsoft.com/office/drawing/2014/main" val="2768619181"/>
                  </a:ext>
                </a:extLst>
              </a:tr>
              <a:tr h="360412">
                <a:tc>
                  <a:txBody>
                    <a:bodyPr/>
                    <a:lstStyle/>
                    <a:p>
                      <a:pPr algn="ctr">
                        <a:lnSpc>
                          <a:spcPct val="115000"/>
                        </a:lnSpc>
                      </a:pPr>
                      <a:r>
                        <a:rPr lang="en-US" sz="1200">
                          <a:solidFill>
                            <a:schemeClr val="tx2">
                              <a:lumMod val="25000"/>
                            </a:schemeClr>
                          </a:solidFill>
                          <a:effectLst/>
                        </a:rPr>
                        <a:t>RNN-GRU_mul</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0,019</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0,0004</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0,021</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0,021</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tx2">
                              <a:lumMod val="25000"/>
                            </a:schemeClr>
                          </a:solidFill>
                          <a:effectLst/>
                        </a:rPr>
                        <a:t>15.8319</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tx2">
                              <a:lumMod val="25000"/>
                            </a:schemeClr>
                          </a:solidFill>
                          <a:effectLst/>
                        </a:rPr>
                        <a:t>3.21</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extLst>
                  <a:ext uri="{0D108BD9-81ED-4DB2-BD59-A6C34878D82A}">
                    <a16:rowId xmlns:a16="http://schemas.microsoft.com/office/drawing/2014/main" val="1955008207"/>
                  </a:ext>
                </a:extLst>
              </a:tr>
              <a:tr h="360412">
                <a:tc>
                  <a:txBody>
                    <a:bodyPr/>
                    <a:lstStyle/>
                    <a:p>
                      <a:pPr algn="ctr">
                        <a:lnSpc>
                          <a:spcPct val="115000"/>
                        </a:lnSpc>
                      </a:pPr>
                      <a:r>
                        <a:rPr lang="en-US" sz="1200">
                          <a:solidFill>
                            <a:schemeClr val="tx2">
                              <a:lumMod val="25000"/>
                            </a:schemeClr>
                          </a:solidFill>
                          <a:effectLst/>
                        </a:rPr>
                        <a:t>GRU-RNN_mul</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0,003</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tx2">
                              <a:lumMod val="25000"/>
                            </a:schemeClr>
                          </a:solidFill>
                          <a:effectLst/>
                        </a:rPr>
                        <a:t>2,068E-05</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0,005</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0,004</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tx2">
                              <a:lumMod val="25000"/>
                            </a:schemeClr>
                          </a:solidFill>
                          <a:effectLst/>
                        </a:rPr>
                        <a:t>63.1556</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tx2">
                              <a:lumMod val="25000"/>
                            </a:schemeClr>
                          </a:solidFill>
                          <a:effectLst/>
                        </a:rPr>
                        <a:t>7.56</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extLst>
                  <a:ext uri="{0D108BD9-81ED-4DB2-BD59-A6C34878D82A}">
                    <a16:rowId xmlns:a16="http://schemas.microsoft.com/office/drawing/2014/main" val="2862384619"/>
                  </a:ext>
                </a:extLst>
              </a:tr>
              <a:tr h="360412">
                <a:tc>
                  <a:txBody>
                    <a:bodyPr/>
                    <a:lstStyle/>
                    <a:p>
                      <a:pPr algn="ctr">
                        <a:lnSpc>
                          <a:spcPct val="115000"/>
                        </a:lnSpc>
                      </a:pPr>
                      <a:r>
                        <a:rPr lang="en-US" sz="1200">
                          <a:solidFill>
                            <a:schemeClr val="tx2">
                              <a:lumMod val="25000"/>
                            </a:schemeClr>
                          </a:solidFill>
                          <a:effectLst/>
                        </a:rPr>
                        <a:t>RNN-GRU_para</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0,030</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0,001</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0,034</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0,033</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tx2">
                              <a:lumMod val="25000"/>
                            </a:schemeClr>
                          </a:solidFill>
                          <a:effectLst/>
                        </a:rPr>
                        <a:t>3.5885</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tx2">
                              <a:lumMod val="25000"/>
                            </a:schemeClr>
                          </a:solidFill>
                          <a:effectLst/>
                        </a:rPr>
                        <a:t>6.59</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extLst>
                  <a:ext uri="{0D108BD9-81ED-4DB2-BD59-A6C34878D82A}">
                    <a16:rowId xmlns:a16="http://schemas.microsoft.com/office/drawing/2014/main" val="11480670"/>
                  </a:ext>
                </a:extLst>
              </a:tr>
              <a:tr h="360412">
                <a:tc>
                  <a:txBody>
                    <a:bodyPr/>
                    <a:lstStyle/>
                    <a:p>
                      <a:pPr algn="ctr">
                        <a:lnSpc>
                          <a:spcPct val="115000"/>
                        </a:lnSpc>
                      </a:pPr>
                      <a:r>
                        <a:rPr lang="en-US" sz="1200">
                          <a:solidFill>
                            <a:schemeClr val="tx2">
                              <a:lumMod val="25000"/>
                            </a:schemeClr>
                          </a:solidFill>
                          <a:effectLst/>
                        </a:rPr>
                        <a:t>CNN-RNN_para</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0,036</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0,002</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0,039</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0,039</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tx2">
                              <a:lumMod val="25000"/>
                            </a:schemeClr>
                          </a:solidFill>
                          <a:effectLst/>
                        </a:rPr>
                        <a:t>3.4099</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2.71</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extLst>
                  <a:ext uri="{0D108BD9-81ED-4DB2-BD59-A6C34878D82A}">
                    <a16:rowId xmlns:a16="http://schemas.microsoft.com/office/drawing/2014/main" val="1917595053"/>
                  </a:ext>
                </a:extLst>
              </a:tr>
            </a:tbl>
          </a:graphicData>
        </a:graphic>
      </p:graphicFrame>
    </p:spTree>
    <p:extLst>
      <p:ext uri="{BB962C8B-B14F-4D97-AF65-F5344CB8AC3E}">
        <p14:creationId xmlns:p14="http://schemas.microsoft.com/office/powerpoint/2010/main" val="3954067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4" name="Google Shape;601;p30">
            <a:extLst>
              <a:ext uri="{FF2B5EF4-FFF2-40B4-BE49-F238E27FC236}">
                <a16:creationId xmlns:a16="http://schemas.microsoft.com/office/drawing/2014/main" id="{4B587731-9F98-586F-829A-322D52B9C22A}"/>
              </a:ext>
            </a:extLst>
          </p:cNvPr>
          <p:cNvSpPr txBox="1">
            <a:spLocks/>
          </p:cNvSpPr>
          <p:nvPr/>
        </p:nvSpPr>
        <p:spPr>
          <a:xfrm>
            <a:off x="253695" y="368989"/>
            <a:ext cx="7394608"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2800" dirty="0" err="1">
                <a:effectLst/>
                <a:latin typeface="Times New Roman" panose="02020603050405020304" pitchFamily="18" charset="0"/>
                <a:ea typeface="Times New Roman" panose="02020603050405020304" pitchFamily="18" charset="0"/>
              </a:rPr>
              <a:t>Mô</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hình</a:t>
            </a:r>
            <a:r>
              <a:rPr lang="en-US" sz="2800" dirty="0">
                <a:effectLst/>
                <a:latin typeface="Times New Roman" panose="02020603050405020304" pitchFamily="18" charset="0"/>
                <a:ea typeface="Times New Roman" panose="02020603050405020304" pitchFamily="18" charset="0"/>
              </a:rPr>
              <a:t> LSTM </a:t>
            </a:r>
            <a:r>
              <a:rPr lang="en-US" sz="2800" dirty="0" err="1">
                <a:effectLst/>
                <a:latin typeface="Times New Roman" panose="02020603050405020304" pitchFamily="18" charset="0"/>
                <a:ea typeface="Times New Roman" panose="02020603050405020304" pitchFamily="18" charset="0"/>
              </a:rPr>
              <a:t>và</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một</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số</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mô</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hình</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liên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quan</a:t>
            </a:r>
            <a:endParaRPr lang="en-US" dirty="0"/>
          </a:p>
        </p:txBody>
      </p:sp>
      <p:graphicFrame>
        <p:nvGraphicFramePr>
          <p:cNvPr id="5" name="Table 4">
            <a:extLst>
              <a:ext uri="{FF2B5EF4-FFF2-40B4-BE49-F238E27FC236}">
                <a16:creationId xmlns:a16="http://schemas.microsoft.com/office/drawing/2014/main" id="{B2942C2A-0377-E6D1-7B74-350E1AD56503}"/>
              </a:ext>
            </a:extLst>
          </p:cNvPr>
          <p:cNvGraphicFramePr>
            <a:graphicFrameLocks noGrp="1"/>
          </p:cNvGraphicFramePr>
          <p:nvPr>
            <p:extLst>
              <p:ext uri="{D42A27DB-BD31-4B8C-83A1-F6EECF244321}">
                <p14:modId xmlns:p14="http://schemas.microsoft.com/office/powerpoint/2010/main" val="3616679508"/>
              </p:ext>
            </p:extLst>
          </p:nvPr>
        </p:nvGraphicFramePr>
        <p:xfrm>
          <a:off x="502920" y="1107313"/>
          <a:ext cx="8066315" cy="3624377"/>
        </p:xfrm>
        <a:graphic>
          <a:graphicData uri="http://schemas.openxmlformats.org/drawingml/2006/table">
            <a:tbl>
              <a:tblPr firstRow="1" firstCol="1" bandRow="1">
                <a:tableStyleId>{5FD0F851-EC5A-4D38-B0AD-8093EC10F338}</a:tableStyleId>
              </a:tblPr>
              <a:tblGrid>
                <a:gridCol w="1372839">
                  <a:extLst>
                    <a:ext uri="{9D8B030D-6E8A-4147-A177-3AD203B41FA5}">
                      <a16:colId xmlns:a16="http://schemas.microsoft.com/office/drawing/2014/main" val="808144639"/>
                    </a:ext>
                  </a:extLst>
                </a:gridCol>
                <a:gridCol w="1122913">
                  <a:extLst>
                    <a:ext uri="{9D8B030D-6E8A-4147-A177-3AD203B41FA5}">
                      <a16:colId xmlns:a16="http://schemas.microsoft.com/office/drawing/2014/main" val="2680518753"/>
                    </a:ext>
                  </a:extLst>
                </a:gridCol>
                <a:gridCol w="1246997">
                  <a:extLst>
                    <a:ext uri="{9D8B030D-6E8A-4147-A177-3AD203B41FA5}">
                      <a16:colId xmlns:a16="http://schemas.microsoft.com/office/drawing/2014/main" val="1334913285"/>
                    </a:ext>
                  </a:extLst>
                </a:gridCol>
                <a:gridCol w="1118511">
                  <a:extLst>
                    <a:ext uri="{9D8B030D-6E8A-4147-A177-3AD203B41FA5}">
                      <a16:colId xmlns:a16="http://schemas.microsoft.com/office/drawing/2014/main" val="168982579"/>
                    </a:ext>
                  </a:extLst>
                </a:gridCol>
                <a:gridCol w="1253157">
                  <a:extLst>
                    <a:ext uri="{9D8B030D-6E8A-4147-A177-3AD203B41FA5}">
                      <a16:colId xmlns:a16="http://schemas.microsoft.com/office/drawing/2014/main" val="4041457657"/>
                    </a:ext>
                  </a:extLst>
                </a:gridCol>
                <a:gridCol w="1009390">
                  <a:extLst>
                    <a:ext uri="{9D8B030D-6E8A-4147-A177-3AD203B41FA5}">
                      <a16:colId xmlns:a16="http://schemas.microsoft.com/office/drawing/2014/main" val="1573192795"/>
                    </a:ext>
                  </a:extLst>
                </a:gridCol>
                <a:gridCol w="942508">
                  <a:extLst>
                    <a:ext uri="{9D8B030D-6E8A-4147-A177-3AD203B41FA5}">
                      <a16:colId xmlns:a16="http://schemas.microsoft.com/office/drawing/2014/main" val="3239564435"/>
                    </a:ext>
                  </a:extLst>
                </a:gridCol>
              </a:tblGrid>
              <a:tr h="360412">
                <a:tc>
                  <a:txBody>
                    <a:bodyPr/>
                    <a:lstStyle/>
                    <a:p>
                      <a:pPr algn="ctr">
                        <a:lnSpc>
                          <a:spcPct val="115000"/>
                        </a:lnSpc>
                      </a:pPr>
                      <a:r>
                        <a:rPr lang="en-US" sz="1200" dirty="0">
                          <a:solidFill>
                            <a:schemeClr val="accent2">
                              <a:lumMod val="40000"/>
                              <a:lumOff val="60000"/>
                            </a:schemeClr>
                          </a:solidFill>
                          <a:effectLst/>
                        </a:rPr>
                        <a:t> </a:t>
                      </a:r>
                      <a:endParaRPr lang="en-US" sz="1200" dirty="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lnSpc>
                          <a:spcPct val="115000"/>
                        </a:lnSpc>
                      </a:pPr>
                      <a:r>
                        <a:rPr lang="en-US" sz="1200">
                          <a:solidFill>
                            <a:schemeClr val="accent2">
                              <a:lumMod val="40000"/>
                              <a:lumOff val="60000"/>
                            </a:schemeClr>
                          </a:solidFill>
                          <a:effectLst/>
                        </a:rPr>
                        <a:t>MAE</a:t>
                      </a:r>
                      <a:endParaRPr lang="en-US" sz="120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lnT w="12700" cap="flat" cmpd="sng" algn="ctr">
                      <a:solidFill>
                        <a:schemeClr val="tx1"/>
                      </a:solidFill>
                      <a:prstDash val="solid"/>
                      <a:round/>
                      <a:headEnd type="none" w="med" len="med"/>
                      <a:tailEnd type="none" w="med" len="med"/>
                    </a:lnT>
                  </a:tcPr>
                </a:tc>
                <a:tc>
                  <a:txBody>
                    <a:bodyPr/>
                    <a:lstStyle/>
                    <a:p>
                      <a:pPr algn="ctr">
                        <a:lnSpc>
                          <a:spcPct val="115000"/>
                        </a:lnSpc>
                      </a:pPr>
                      <a:r>
                        <a:rPr lang="en-US" sz="1200">
                          <a:solidFill>
                            <a:schemeClr val="accent2">
                              <a:lumMod val="40000"/>
                              <a:lumOff val="60000"/>
                            </a:schemeClr>
                          </a:solidFill>
                          <a:effectLst/>
                        </a:rPr>
                        <a:t>MSE</a:t>
                      </a:r>
                      <a:endParaRPr lang="en-US" sz="120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lnT w="12700" cap="flat" cmpd="sng" algn="ctr">
                      <a:solidFill>
                        <a:schemeClr val="tx1"/>
                      </a:solidFill>
                      <a:prstDash val="solid"/>
                      <a:round/>
                      <a:headEnd type="none" w="med" len="med"/>
                      <a:tailEnd type="none" w="med" len="med"/>
                    </a:lnT>
                  </a:tcPr>
                </a:tc>
                <a:tc>
                  <a:txBody>
                    <a:bodyPr/>
                    <a:lstStyle/>
                    <a:p>
                      <a:pPr algn="ctr">
                        <a:lnSpc>
                          <a:spcPct val="115000"/>
                        </a:lnSpc>
                      </a:pPr>
                      <a:r>
                        <a:rPr lang="en-US" sz="1200">
                          <a:solidFill>
                            <a:schemeClr val="accent2">
                              <a:lumMod val="40000"/>
                              <a:lumOff val="60000"/>
                            </a:schemeClr>
                          </a:solidFill>
                          <a:effectLst/>
                        </a:rPr>
                        <a:t>RMSE</a:t>
                      </a:r>
                      <a:endParaRPr lang="en-US" sz="120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lnT w="12700" cap="flat" cmpd="sng" algn="ctr">
                      <a:solidFill>
                        <a:schemeClr val="tx1"/>
                      </a:solidFill>
                      <a:prstDash val="solid"/>
                      <a:round/>
                      <a:headEnd type="none" w="med" len="med"/>
                      <a:tailEnd type="none" w="med" len="med"/>
                    </a:lnT>
                  </a:tcPr>
                </a:tc>
                <a:tc>
                  <a:txBody>
                    <a:bodyPr/>
                    <a:lstStyle/>
                    <a:p>
                      <a:pPr algn="ctr">
                        <a:lnSpc>
                          <a:spcPct val="115000"/>
                        </a:lnSpc>
                      </a:pPr>
                      <a:r>
                        <a:rPr lang="en-US" sz="1200">
                          <a:solidFill>
                            <a:schemeClr val="accent2">
                              <a:lumMod val="40000"/>
                              <a:lumOff val="60000"/>
                            </a:schemeClr>
                          </a:solidFill>
                          <a:effectLst/>
                        </a:rPr>
                        <a:t>CV_RMSE</a:t>
                      </a:r>
                      <a:endParaRPr lang="en-US" sz="120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lnT w="12700" cap="flat" cmpd="sng" algn="ctr">
                      <a:solidFill>
                        <a:schemeClr val="tx1"/>
                      </a:solidFill>
                      <a:prstDash val="solid"/>
                      <a:round/>
                      <a:headEnd type="none" w="med" len="med"/>
                      <a:tailEnd type="none" w="med" len="med"/>
                    </a:lnT>
                  </a:tcPr>
                </a:tc>
                <a:tc>
                  <a:txBody>
                    <a:bodyPr/>
                    <a:lstStyle/>
                    <a:p>
                      <a:pPr algn="ctr">
                        <a:lnSpc>
                          <a:spcPct val="115000"/>
                        </a:lnSpc>
                      </a:pPr>
                      <a:r>
                        <a:rPr lang="en-US" sz="1200">
                          <a:solidFill>
                            <a:schemeClr val="accent2">
                              <a:lumMod val="40000"/>
                              <a:lumOff val="60000"/>
                            </a:schemeClr>
                          </a:solidFill>
                          <a:effectLst/>
                        </a:rPr>
                        <a:t>train_time (s)</a:t>
                      </a:r>
                      <a:endParaRPr lang="en-US" sz="120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lnT w="12700" cap="flat" cmpd="sng" algn="ctr">
                      <a:solidFill>
                        <a:schemeClr val="tx1"/>
                      </a:solidFill>
                      <a:prstDash val="solid"/>
                      <a:round/>
                      <a:headEnd type="none" w="med" len="med"/>
                      <a:tailEnd type="none" w="med" len="med"/>
                    </a:lnT>
                  </a:tcPr>
                </a:tc>
                <a:tc>
                  <a:txBody>
                    <a:bodyPr/>
                    <a:lstStyle/>
                    <a:p>
                      <a:pPr algn="ctr">
                        <a:lnSpc>
                          <a:spcPct val="115000"/>
                        </a:lnSpc>
                      </a:pPr>
                      <a:r>
                        <a:rPr lang="en-US" sz="1200">
                          <a:solidFill>
                            <a:schemeClr val="accent2">
                              <a:lumMod val="40000"/>
                              <a:lumOff val="60000"/>
                            </a:schemeClr>
                          </a:solidFill>
                          <a:effectLst/>
                        </a:rPr>
                        <a:t>test_time (s)</a:t>
                      </a:r>
                      <a:endParaRPr lang="en-US" sz="120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70501037"/>
                  </a:ext>
                </a:extLst>
              </a:tr>
              <a:tr h="338300">
                <a:tc>
                  <a:txBody>
                    <a:bodyPr/>
                    <a:lstStyle/>
                    <a:p>
                      <a:pPr algn="ctr">
                        <a:lnSpc>
                          <a:spcPct val="115000"/>
                        </a:lnSpc>
                      </a:pPr>
                      <a:r>
                        <a:rPr lang="en-US" sz="1200" dirty="0">
                          <a:solidFill>
                            <a:schemeClr val="accent2">
                              <a:lumMod val="40000"/>
                              <a:lumOff val="60000"/>
                            </a:schemeClr>
                          </a:solidFill>
                          <a:effectLst/>
                        </a:rPr>
                        <a:t>LSTM</a:t>
                      </a:r>
                      <a:endParaRPr lang="en-US" sz="1200" dirty="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lnL w="12700" cap="flat" cmpd="sng" algn="ctr">
                      <a:solidFill>
                        <a:schemeClr val="tx1"/>
                      </a:solidFill>
                      <a:prstDash val="solid"/>
                      <a:round/>
                      <a:headEnd type="none" w="med" len="med"/>
                      <a:tailEnd type="none" w="med" len="med"/>
                    </a:lnL>
                  </a:tcPr>
                </a:tc>
                <a:tc>
                  <a:txBody>
                    <a:bodyPr/>
                    <a:lstStyle/>
                    <a:p>
                      <a:pPr algn="ctr">
                        <a:lnSpc>
                          <a:spcPct val="115000"/>
                        </a:lnSpc>
                      </a:pPr>
                      <a:r>
                        <a:rPr lang="en-US" sz="1200" dirty="0">
                          <a:solidFill>
                            <a:schemeClr val="accent2">
                              <a:lumMod val="40000"/>
                              <a:lumOff val="60000"/>
                            </a:schemeClr>
                          </a:solidFill>
                          <a:effectLst/>
                        </a:rPr>
                        <a:t>0,018</a:t>
                      </a:r>
                      <a:endParaRPr lang="en-US" sz="1200" dirty="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accent2">
                              <a:lumMod val="40000"/>
                              <a:lumOff val="60000"/>
                            </a:schemeClr>
                          </a:solidFill>
                          <a:effectLst/>
                        </a:rPr>
                        <a:t>0,001</a:t>
                      </a:r>
                      <a:endParaRPr lang="en-US" sz="1200" dirty="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accent2">
                              <a:lumMod val="40000"/>
                              <a:lumOff val="60000"/>
                            </a:schemeClr>
                          </a:solidFill>
                          <a:effectLst/>
                        </a:rPr>
                        <a:t>0,024</a:t>
                      </a:r>
                      <a:endParaRPr lang="en-US" sz="1200" dirty="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accent2">
                              <a:lumMod val="40000"/>
                              <a:lumOff val="60000"/>
                            </a:schemeClr>
                          </a:solidFill>
                          <a:effectLst/>
                        </a:rPr>
                        <a:t>0,024</a:t>
                      </a:r>
                      <a:endParaRPr lang="en-US" sz="1200" dirty="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accent2">
                              <a:lumMod val="40000"/>
                              <a:lumOff val="60000"/>
                            </a:schemeClr>
                          </a:solidFill>
                          <a:effectLst/>
                        </a:rPr>
                        <a:t>25.9400</a:t>
                      </a:r>
                      <a:endParaRPr lang="en-US" sz="120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accent2">
                              <a:lumMod val="40000"/>
                              <a:lumOff val="60000"/>
                            </a:schemeClr>
                          </a:solidFill>
                          <a:effectLst/>
                        </a:rPr>
                        <a:t>3.72</a:t>
                      </a:r>
                      <a:endParaRPr lang="en-US" sz="120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79326689"/>
                  </a:ext>
                </a:extLst>
              </a:tr>
              <a:tr h="360412">
                <a:tc>
                  <a:txBody>
                    <a:bodyPr/>
                    <a:lstStyle/>
                    <a:p>
                      <a:pPr algn="ctr">
                        <a:lnSpc>
                          <a:spcPct val="115000"/>
                        </a:lnSpc>
                      </a:pPr>
                      <a:r>
                        <a:rPr lang="en-US" sz="1200">
                          <a:solidFill>
                            <a:schemeClr val="accent2">
                              <a:lumMod val="40000"/>
                              <a:lumOff val="60000"/>
                            </a:schemeClr>
                          </a:solidFill>
                          <a:effectLst/>
                        </a:rPr>
                        <a:t>LSTM - RNN</a:t>
                      </a:r>
                      <a:endParaRPr lang="en-US" sz="120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lnL w="12700" cap="flat" cmpd="sng" algn="ctr">
                      <a:solidFill>
                        <a:schemeClr val="tx1"/>
                      </a:solidFill>
                      <a:prstDash val="solid"/>
                      <a:round/>
                      <a:headEnd type="none" w="med" len="med"/>
                      <a:tailEnd type="none" w="med" len="med"/>
                    </a:lnL>
                  </a:tcPr>
                </a:tc>
                <a:tc>
                  <a:txBody>
                    <a:bodyPr/>
                    <a:lstStyle/>
                    <a:p>
                      <a:pPr algn="ctr">
                        <a:lnSpc>
                          <a:spcPct val="115000"/>
                        </a:lnSpc>
                      </a:pPr>
                      <a:r>
                        <a:rPr lang="en-US" sz="1200" dirty="0">
                          <a:solidFill>
                            <a:schemeClr val="accent2">
                              <a:lumMod val="40000"/>
                              <a:lumOff val="60000"/>
                            </a:schemeClr>
                          </a:solidFill>
                          <a:effectLst/>
                        </a:rPr>
                        <a:t>0,053</a:t>
                      </a:r>
                      <a:endParaRPr lang="en-US" sz="1200" dirty="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accent2">
                              <a:lumMod val="40000"/>
                              <a:lumOff val="60000"/>
                            </a:schemeClr>
                          </a:solidFill>
                          <a:effectLst/>
                        </a:rPr>
                        <a:t>0,003</a:t>
                      </a:r>
                      <a:endParaRPr lang="en-US" sz="1200" dirty="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accent2">
                              <a:lumMod val="40000"/>
                              <a:lumOff val="60000"/>
                            </a:schemeClr>
                          </a:solidFill>
                          <a:effectLst/>
                        </a:rPr>
                        <a:t>0,058</a:t>
                      </a:r>
                      <a:endParaRPr lang="en-US" sz="1200" dirty="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accent2">
                              <a:lumMod val="40000"/>
                              <a:lumOff val="60000"/>
                            </a:schemeClr>
                          </a:solidFill>
                          <a:effectLst/>
                        </a:rPr>
                        <a:t>0,058</a:t>
                      </a:r>
                      <a:endParaRPr lang="en-US" sz="1200" dirty="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accent2">
                              <a:lumMod val="40000"/>
                              <a:lumOff val="60000"/>
                            </a:schemeClr>
                          </a:solidFill>
                          <a:effectLst/>
                        </a:rPr>
                        <a:t>73.7955</a:t>
                      </a:r>
                      <a:endParaRPr lang="en-US" sz="120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accent2">
                              <a:lumMod val="40000"/>
                              <a:lumOff val="60000"/>
                            </a:schemeClr>
                          </a:solidFill>
                          <a:effectLst/>
                        </a:rPr>
                        <a:t>4.13</a:t>
                      </a:r>
                      <a:endParaRPr lang="en-US" sz="120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09030718"/>
                  </a:ext>
                </a:extLst>
              </a:tr>
              <a:tr h="360412">
                <a:tc>
                  <a:txBody>
                    <a:bodyPr/>
                    <a:lstStyle/>
                    <a:p>
                      <a:pPr algn="ctr">
                        <a:lnSpc>
                          <a:spcPct val="115000"/>
                        </a:lnSpc>
                      </a:pPr>
                      <a:r>
                        <a:rPr lang="en-US" sz="1200">
                          <a:solidFill>
                            <a:schemeClr val="accent2">
                              <a:lumMod val="40000"/>
                              <a:lumOff val="60000"/>
                            </a:schemeClr>
                          </a:solidFill>
                          <a:effectLst/>
                        </a:rPr>
                        <a:t>RNN - LSTM</a:t>
                      </a:r>
                      <a:endParaRPr lang="en-US" sz="120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lnL w="12700" cap="flat" cmpd="sng" algn="ctr">
                      <a:solidFill>
                        <a:schemeClr val="tx1"/>
                      </a:solidFill>
                      <a:prstDash val="solid"/>
                      <a:round/>
                      <a:headEnd type="none" w="med" len="med"/>
                      <a:tailEnd type="none" w="med" len="med"/>
                    </a:lnL>
                  </a:tcPr>
                </a:tc>
                <a:tc>
                  <a:txBody>
                    <a:bodyPr/>
                    <a:lstStyle/>
                    <a:p>
                      <a:pPr algn="ctr">
                        <a:lnSpc>
                          <a:spcPct val="115000"/>
                        </a:lnSpc>
                      </a:pPr>
                      <a:r>
                        <a:rPr lang="en-US" sz="1200" dirty="0">
                          <a:solidFill>
                            <a:schemeClr val="accent2">
                              <a:lumMod val="40000"/>
                              <a:lumOff val="60000"/>
                            </a:schemeClr>
                          </a:solidFill>
                          <a:effectLst/>
                        </a:rPr>
                        <a:t>0,039</a:t>
                      </a:r>
                      <a:endParaRPr lang="en-US" sz="1200" dirty="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accent2">
                              <a:lumMod val="40000"/>
                              <a:lumOff val="60000"/>
                            </a:schemeClr>
                          </a:solidFill>
                          <a:effectLst/>
                        </a:rPr>
                        <a:t>0,002</a:t>
                      </a:r>
                      <a:endParaRPr lang="en-US" sz="1200" dirty="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accent2">
                              <a:lumMod val="40000"/>
                              <a:lumOff val="60000"/>
                            </a:schemeClr>
                          </a:solidFill>
                          <a:effectLst/>
                        </a:rPr>
                        <a:t>0,047</a:t>
                      </a:r>
                      <a:endParaRPr lang="en-US" sz="1200" dirty="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accent2">
                              <a:lumMod val="40000"/>
                              <a:lumOff val="60000"/>
                            </a:schemeClr>
                          </a:solidFill>
                          <a:effectLst/>
                        </a:rPr>
                        <a:t>0,045</a:t>
                      </a:r>
                      <a:endParaRPr lang="en-US" sz="1200" dirty="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accent2">
                              <a:lumMod val="40000"/>
                              <a:lumOff val="60000"/>
                            </a:schemeClr>
                          </a:solidFill>
                          <a:effectLst/>
                        </a:rPr>
                        <a:t>22.8319</a:t>
                      </a:r>
                      <a:endParaRPr lang="en-US" sz="120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accent2">
                              <a:lumMod val="40000"/>
                              <a:lumOff val="60000"/>
                            </a:schemeClr>
                          </a:solidFill>
                          <a:effectLst/>
                        </a:rPr>
                        <a:t>3.97</a:t>
                      </a:r>
                      <a:endParaRPr lang="en-US" sz="120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97666804"/>
                  </a:ext>
                </a:extLst>
              </a:tr>
              <a:tr h="360412">
                <a:tc>
                  <a:txBody>
                    <a:bodyPr/>
                    <a:lstStyle/>
                    <a:p>
                      <a:pPr algn="ctr">
                        <a:lnSpc>
                          <a:spcPct val="115000"/>
                        </a:lnSpc>
                      </a:pPr>
                      <a:r>
                        <a:rPr lang="en-US" sz="1200" dirty="0">
                          <a:solidFill>
                            <a:schemeClr val="accent2">
                              <a:lumMod val="40000"/>
                              <a:lumOff val="60000"/>
                            </a:schemeClr>
                          </a:solidFill>
                          <a:effectLst/>
                        </a:rPr>
                        <a:t>LSTM-</a:t>
                      </a:r>
                      <a:r>
                        <a:rPr lang="en-US" sz="1200" dirty="0" err="1">
                          <a:solidFill>
                            <a:schemeClr val="accent2">
                              <a:lumMod val="40000"/>
                              <a:lumOff val="60000"/>
                            </a:schemeClr>
                          </a:solidFill>
                          <a:effectLst/>
                        </a:rPr>
                        <a:t>RNN_add</a:t>
                      </a:r>
                      <a:endParaRPr lang="en-US" sz="1200" dirty="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lnL w="12700" cap="flat" cmpd="sng" algn="ctr">
                      <a:solidFill>
                        <a:schemeClr val="tx1"/>
                      </a:solidFill>
                      <a:prstDash val="solid"/>
                      <a:round/>
                      <a:headEnd type="none" w="med" len="med"/>
                      <a:tailEnd type="none" w="med" len="med"/>
                    </a:lnL>
                  </a:tcPr>
                </a:tc>
                <a:tc>
                  <a:txBody>
                    <a:bodyPr/>
                    <a:lstStyle/>
                    <a:p>
                      <a:pPr algn="ctr">
                        <a:lnSpc>
                          <a:spcPct val="115000"/>
                        </a:lnSpc>
                      </a:pPr>
                      <a:r>
                        <a:rPr lang="en-US" sz="1200" dirty="0">
                          <a:solidFill>
                            <a:schemeClr val="accent2">
                              <a:lumMod val="40000"/>
                              <a:lumOff val="60000"/>
                            </a:schemeClr>
                          </a:solidFill>
                          <a:effectLst/>
                        </a:rPr>
                        <a:t>0,0003</a:t>
                      </a:r>
                      <a:endParaRPr lang="en-US" sz="1200" dirty="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accent2">
                              <a:lumMod val="40000"/>
                              <a:lumOff val="60000"/>
                            </a:schemeClr>
                          </a:solidFill>
                          <a:effectLst/>
                        </a:rPr>
                        <a:t>1,074E-07</a:t>
                      </a:r>
                      <a:endParaRPr lang="en-US" sz="1200" dirty="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accent2">
                              <a:lumMod val="40000"/>
                              <a:lumOff val="60000"/>
                            </a:schemeClr>
                          </a:solidFill>
                          <a:effectLst/>
                        </a:rPr>
                        <a:t>0,0003</a:t>
                      </a:r>
                      <a:endParaRPr lang="en-US" sz="1200" dirty="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accent2">
                              <a:lumMod val="40000"/>
                              <a:lumOff val="60000"/>
                            </a:schemeClr>
                          </a:solidFill>
                          <a:effectLst/>
                        </a:rPr>
                        <a:t>0,0003</a:t>
                      </a:r>
                      <a:endParaRPr lang="en-US" sz="1200" dirty="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accent2">
                              <a:lumMod val="40000"/>
                              <a:lumOff val="60000"/>
                            </a:schemeClr>
                          </a:solidFill>
                          <a:effectLst/>
                        </a:rPr>
                        <a:t>14.6875</a:t>
                      </a:r>
                      <a:endParaRPr lang="en-US" sz="120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accent2">
                              <a:lumMod val="40000"/>
                              <a:lumOff val="60000"/>
                            </a:schemeClr>
                          </a:solidFill>
                          <a:effectLst/>
                        </a:rPr>
                        <a:t>4.50</a:t>
                      </a:r>
                      <a:endParaRPr lang="en-US" sz="120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76486555"/>
                  </a:ext>
                </a:extLst>
              </a:tr>
              <a:tr h="360412">
                <a:tc>
                  <a:txBody>
                    <a:bodyPr/>
                    <a:lstStyle/>
                    <a:p>
                      <a:pPr algn="ctr">
                        <a:lnSpc>
                          <a:spcPct val="115000"/>
                        </a:lnSpc>
                      </a:pPr>
                      <a:r>
                        <a:rPr lang="en-US" sz="1200">
                          <a:solidFill>
                            <a:schemeClr val="accent2">
                              <a:lumMod val="40000"/>
                              <a:lumOff val="60000"/>
                            </a:schemeClr>
                          </a:solidFill>
                          <a:effectLst/>
                        </a:rPr>
                        <a:t>RNN-LSTM_add</a:t>
                      </a:r>
                      <a:endParaRPr lang="en-US" sz="120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lnL w="12700" cap="flat" cmpd="sng" algn="ctr">
                      <a:solidFill>
                        <a:schemeClr val="tx1"/>
                      </a:solidFill>
                      <a:prstDash val="solid"/>
                      <a:round/>
                      <a:headEnd type="none" w="med" len="med"/>
                      <a:tailEnd type="none" w="med" len="med"/>
                    </a:lnL>
                  </a:tcPr>
                </a:tc>
                <a:tc>
                  <a:txBody>
                    <a:bodyPr/>
                    <a:lstStyle/>
                    <a:p>
                      <a:pPr algn="ctr">
                        <a:lnSpc>
                          <a:spcPct val="115000"/>
                        </a:lnSpc>
                      </a:pPr>
                      <a:r>
                        <a:rPr lang="en-US" sz="1200" dirty="0">
                          <a:solidFill>
                            <a:schemeClr val="accent2">
                              <a:lumMod val="40000"/>
                              <a:lumOff val="60000"/>
                            </a:schemeClr>
                          </a:solidFill>
                          <a:effectLst/>
                        </a:rPr>
                        <a:t>0,0003</a:t>
                      </a:r>
                      <a:endParaRPr lang="en-US" sz="1200" dirty="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accent2">
                              <a:lumMod val="40000"/>
                              <a:lumOff val="60000"/>
                            </a:schemeClr>
                          </a:solidFill>
                          <a:effectLst/>
                        </a:rPr>
                        <a:t>4,13E-07</a:t>
                      </a:r>
                      <a:endParaRPr lang="en-US" sz="120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accent2">
                              <a:lumMod val="40000"/>
                              <a:lumOff val="60000"/>
                            </a:schemeClr>
                          </a:solidFill>
                          <a:effectLst/>
                        </a:rPr>
                        <a:t>0,0004</a:t>
                      </a:r>
                      <a:endParaRPr lang="en-US" sz="1200" dirty="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accent2">
                              <a:lumMod val="40000"/>
                              <a:lumOff val="60000"/>
                            </a:schemeClr>
                          </a:solidFill>
                          <a:effectLst/>
                        </a:rPr>
                        <a:t>0,0004</a:t>
                      </a:r>
                      <a:endParaRPr lang="en-US" sz="1200" dirty="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accent2">
                              <a:lumMod val="40000"/>
                              <a:lumOff val="60000"/>
                            </a:schemeClr>
                          </a:solidFill>
                          <a:effectLst/>
                        </a:rPr>
                        <a:t>16.1902</a:t>
                      </a:r>
                      <a:endParaRPr lang="en-US" sz="120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accent2">
                              <a:lumMod val="40000"/>
                              <a:lumOff val="60000"/>
                            </a:schemeClr>
                          </a:solidFill>
                          <a:effectLst/>
                        </a:rPr>
                        <a:t>4.96</a:t>
                      </a:r>
                      <a:endParaRPr lang="en-US" sz="120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10857323"/>
                  </a:ext>
                </a:extLst>
              </a:tr>
              <a:tr h="360412">
                <a:tc>
                  <a:txBody>
                    <a:bodyPr/>
                    <a:lstStyle/>
                    <a:p>
                      <a:pPr algn="ctr">
                        <a:lnSpc>
                          <a:spcPct val="115000"/>
                        </a:lnSpc>
                      </a:pPr>
                      <a:r>
                        <a:rPr lang="en-US" sz="1200">
                          <a:solidFill>
                            <a:schemeClr val="accent2">
                              <a:lumMod val="40000"/>
                              <a:lumOff val="60000"/>
                            </a:schemeClr>
                          </a:solidFill>
                          <a:effectLst/>
                        </a:rPr>
                        <a:t>LSTM-RNN_mul</a:t>
                      </a:r>
                      <a:endParaRPr lang="en-US" sz="120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lnL w="12700" cap="flat" cmpd="sng" algn="ctr">
                      <a:solidFill>
                        <a:schemeClr val="tx1"/>
                      </a:solidFill>
                      <a:prstDash val="solid"/>
                      <a:round/>
                      <a:headEnd type="none" w="med" len="med"/>
                      <a:tailEnd type="none" w="med" len="med"/>
                    </a:lnL>
                  </a:tcPr>
                </a:tc>
                <a:tc>
                  <a:txBody>
                    <a:bodyPr/>
                    <a:lstStyle/>
                    <a:p>
                      <a:pPr algn="ctr">
                        <a:lnSpc>
                          <a:spcPct val="115000"/>
                        </a:lnSpc>
                      </a:pPr>
                      <a:r>
                        <a:rPr lang="en-US" sz="1200" dirty="0">
                          <a:solidFill>
                            <a:schemeClr val="accent2">
                              <a:lumMod val="40000"/>
                              <a:lumOff val="60000"/>
                            </a:schemeClr>
                          </a:solidFill>
                          <a:effectLst/>
                        </a:rPr>
                        <a:t>0,007</a:t>
                      </a:r>
                      <a:endParaRPr lang="en-US" sz="1200" dirty="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accent2">
                              <a:lumMod val="40000"/>
                              <a:lumOff val="60000"/>
                            </a:schemeClr>
                          </a:solidFill>
                          <a:effectLst/>
                        </a:rPr>
                        <a:t>9,190E-05</a:t>
                      </a:r>
                      <a:endParaRPr lang="en-US" sz="1200" dirty="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accent2">
                              <a:lumMod val="40000"/>
                              <a:lumOff val="60000"/>
                            </a:schemeClr>
                          </a:solidFill>
                          <a:effectLst/>
                        </a:rPr>
                        <a:t>0,010</a:t>
                      </a:r>
                      <a:endParaRPr lang="en-US" sz="1200" dirty="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accent2">
                              <a:lumMod val="40000"/>
                              <a:lumOff val="60000"/>
                            </a:schemeClr>
                          </a:solidFill>
                          <a:effectLst/>
                        </a:rPr>
                        <a:t>0,009</a:t>
                      </a:r>
                      <a:endParaRPr lang="en-US" sz="1200" dirty="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accent2">
                              <a:lumMod val="40000"/>
                              <a:lumOff val="60000"/>
                            </a:schemeClr>
                          </a:solidFill>
                          <a:effectLst/>
                        </a:rPr>
                        <a:t>19.0519</a:t>
                      </a:r>
                      <a:endParaRPr lang="en-US" sz="120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accent2">
                              <a:lumMod val="40000"/>
                              <a:lumOff val="60000"/>
                            </a:schemeClr>
                          </a:solidFill>
                          <a:effectLst/>
                        </a:rPr>
                        <a:t>6.64</a:t>
                      </a:r>
                      <a:endParaRPr lang="en-US" sz="120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11885430"/>
                  </a:ext>
                </a:extLst>
              </a:tr>
              <a:tr h="360412">
                <a:tc>
                  <a:txBody>
                    <a:bodyPr/>
                    <a:lstStyle/>
                    <a:p>
                      <a:pPr algn="ctr">
                        <a:lnSpc>
                          <a:spcPct val="115000"/>
                        </a:lnSpc>
                      </a:pPr>
                      <a:r>
                        <a:rPr lang="en-US" sz="1200">
                          <a:solidFill>
                            <a:schemeClr val="accent2">
                              <a:lumMod val="40000"/>
                              <a:lumOff val="60000"/>
                            </a:schemeClr>
                          </a:solidFill>
                          <a:effectLst/>
                        </a:rPr>
                        <a:t>RNN-LSTM_mul</a:t>
                      </a:r>
                      <a:endParaRPr lang="en-US" sz="120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lnL w="12700" cap="flat" cmpd="sng" algn="ctr">
                      <a:solidFill>
                        <a:schemeClr val="tx1"/>
                      </a:solidFill>
                      <a:prstDash val="solid"/>
                      <a:round/>
                      <a:headEnd type="none" w="med" len="med"/>
                      <a:tailEnd type="none" w="med" len="med"/>
                    </a:lnL>
                  </a:tcPr>
                </a:tc>
                <a:tc>
                  <a:txBody>
                    <a:bodyPr/>
                    <a:lstStyle/>
                    <a:p>
                      <a:pPr algn="ctr">
                        <a:lnSpc>
                          <a:spcPct val="115000"/>
                        </a:lnSpc>
                      </a:pPr>
                      <a:r>
                        <a:rPr lang="en-US" sz="1200" dirty="0">
                          <a:solidFill>
                            <a:schemeClr val="accent2">
                              <a:lumMod val="40000"/>
                              <a:lumOff val="60000"/>
                            </a:schemeClr>
                          </a:solidFill>
                          <a:effectLst/>
                        </a:rPr>
                        <a:t>0,007</a:t>
                      </a:r>
                      <a:endParaRPr lang="en-US" sz="1200" dirty="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accent2">
                              <a:lumMod val="40000"/>
                              <a:lumOff val="60000"/>
                            </a:schemeClr>
                          </a:solidFill>
                          <a:effectLst/>
                        </a:rPr>
                        <a:t>8,690E-05</a:t>
                      </a:r>
                      <a:endParaRPr lang="en-US" sz="120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accent2">
                              <a:lumMod val="40000"/>
                              <a:lumOff val="60000"/>
                            </a:schemeClr>
                          </a:solidFill>
                          <a:effectLst/>
                        </a:rPr>
                        <a:t>0,010</a:t>
                      </a:r>
                      <a:endParaRPr lang="en-US" sz="1200" dirty="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accent2">
                              <a:lumMod val="40000"/>
                              <a:lumOff val="60000"/>
                            </a:schemeClr>
                          </a:solidFill>
                          <a:effectLst/>
                        </a:rPr>
                        <a:t>0,008</a:t>
                      </a:r>
                      <a:endParaRPr lang="en-US" sz="1200" dirty="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accent2">
                              <a:lumMod val="40000"/>
                              <a:lumOff val="60000"/>
                            </a:schemeClr>
                          </a:solidFill>
                          <a:effectLst/>
                        </a:rPr>
                        <a:t>27.9316</a:t>
                      </a:r>
                      <a:endParaRPr lang="en-US" sz="1200" dirty="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accent2">
                              <a:lumMod val="40000"/>
                              <a:lumOff val="60000"/>
                            </a:schemeClr>
                          </a:solidFill>
                          <a:effectLst/>
                        </a:rPr>
                        <a:t>7.12</a:t>
                      </a:r>
                      <a:endParaRPr lang="en-US" sz="120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59888918"/>
                  </a:ext>
                </a:extLst>
              </a:tr>
              <a:tr h="360412">
                <a:tc>
                  <a:txBody>
                    <a:bodyPr/>
                    <a:lstStyle/>
                    <a:p>
                      <a:pPr algn="ctr">
                        <a:lnSpc>
                          <a:spcPct val="115000"/>
                        </a:lnSpc>
                      </a:pPr>
                      <a:r>
                        <a:rPr lang="en-US" sz="1200">
                          <a:solidFill>
                            <a:schemeClr val="accent2">
                              <a:lumMod val="40000"/>
                              <a:lumOff val="60000"/>
                            </a:schemeClr>
                          </a:solidFill>
                          <a:effectLst/>
                        </a:rPr>
                        <a:t>LSTM-RNN_para</a:t>
                      </a:r>
                      <a:endParaRPr lang="en-US" sz="120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lnL w="12700" cap="flat" cmpd="sng" algn="ctr">
                      <a:solidFill>
                        <a:schemeClr val="tx1"/>
                      </a:solidFill>
                      <a:prstDash val="solid"/>
                      <a:round/>
                      <a:headEnd type="none" w="med" len="med"/>
                      <a:tailEnd type="none" w="med" len="med"/>
                    </a:lnL>
                  </a:tcPr>
                </a:tc>
                <a:tc>
                  <a:txBody>
                    <a:bodyPr/>
                    <a:lstStyle/>
                    <a:p>
                      <a:pPr algn="ctr">
                        <a:lnSpc>
                          <a:spcPct val="115000"/>
                        </a:lnSpc>
                      </a:pPr>
                      <a:r>
                        <a:rPr lang="en-US" sz="1200" dirty="0">
                          <a:solidFill>
                            <a:schemeClr val="accent2">
                              <a:lumMod val="40000"/>
                              <a:lumOff val="60000"/>
                            </a:schemeClr>
                          </a:solidFill>
                          <a:effectLst/>
                        </a:rPr>
                        <a:t>0,020</a:t>
                      </a:r>
                      <a:endParaRPr lang="en-US" sz="1200" dirty="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accent2">
                              <a:lumMod val="40000"/>
                              <a:lumOff val="60000"/>
                            </a:schemeClr>
                          </a:solidFill>
                          <a:effectLst/>
                        </a:rPr>
                        <a:t>0,001</a:t>
                      </a:r>
                      <a:endParaRPr lang="en-US" sz="1200" dirty="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accent2">
                              <a:lumMod val="40000"/>
                              <a:lumOff val="60000"/>
                            </a:schemeClr>
                          </a:solidFill>
                          <a:effectLst/>
                        </a:rPr>
                        <a:t>0,024</a:t>
                      </a:r>
                      <a:endParaRPr lang="en-US" sz="1200" dirty="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accent2">
                              <a:lumMod val="40000"/>
                              <a:lumOff val="60000"/>
                            </a:schemeClr>
                          </a:solidFill>
                          <a:effectLst/>
                        </a:rPr>
                        <a:t>0,023</a:t>
                      </a:r>
                      <a:endParaRPr lang="en-US" sz="1200" dirty="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accent2">
                              <a:lumMod val="40000"/>
                              <a:lumOff val="60000"/>
                            </a:schemeClr>
                          </a:solidFill>
                          <a:effectLst/>
                        </a:rPr>
                        <a:t>5.7818</a:t>
                      </a:r>
                      <a:endParaRPr lang="en-US" sz="1200" dirty="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accent2">
                              <a:lumMod val="40000"/>
                              <a:lumOff val="60000"/>
                            </a:schemeClr>
                          </a:solidFill>
                          <a:effectLst/>
                        </a:rPr>
                        <a:t>6.94</a:t>
                      </a:r>
                      <a:endParaRPr lang="en-US" sz="120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13540126"/>
                  </a:ext>
                </a:extLst>
              </a:tr>
              <a:tr h="360412">
                <a:tc>
                  <a:txBody>
                    <a:bodyPr/>
                    <a:lstStyle/>
                    <a:p>
                      <a:pPr algn="ctr">
                        <a:lnSpc>
                          <a:spcPct val="115000"/>
                        </a:lnSpc>
                      </a:pPr>
                      <a:r>
                        <a:rPr lang="en-US" sz="1200">
                          <a:solidFill>
                            <a:schemeClr val="accent2">
                              <a:lumMod val="40000"/>
                              <a:lumOff val="60000"/>
                            </a:schemeClr>
                          </a:solidFill>
                          <a:effectLst/>
                        </a:rPr>
                        <a:t>LSTM-GRU_para</a:t>
                      </a:r>
                      <a:endParaRPr lang="en-US" sz="120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lnSpc>
                          <a:spcPct val="115000"/>
                        </a:lnSpc>
                      </a:pPr>
                      <a:r>
                        <a:rPr lang="en-US" sz="1200" dirty="0">
                          <a:solidFill>
                            <a:schemeClr val="accent2">
                              <a:lumMod val="40000"/>
                              <a:lumOff val="60000"/>
                            </a:schemeClr>
                          </a:solidFill>
                          <a:effectLst/>
                        </a:rPr>
                        <a:t>0,023</a:t>
                      </a:r>
                      <a:endParaRPr lang="en-US" sz="1200" dirty="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lnB w="12700" cap="flat" cmpd="sng" algn="ctr">
                      <a:solidFill>
                        <a:schemeClr val="tx1"/>
                      </a:solidFill>
                      <a:prstDash val="solid"/>
                      <a:round/>
                      <a:headEnd type="none" w="med" len="med"/>
                      <a:tailEnd type="none" w="med" len="med"/>
                    </a:lnB>
                  </a:tcPr>
                </a:tc>
                <a:tc>
                  <a:txBody>
                    <a:bodyPr/>
                    <a:lstStyle/>
                    <a:p>
                      <a:pPr algn="ctr">
                        <a:lnSpc>
                          <a:spcPct val="115000"/>
                        </a:lnSpc>
                      </a:pPr>
                      <a:r>
                        <a:rPr lang="en-US" sz="1200" dirty="0">
                          <a:solidFill>
                            <a:schemeClr val="accent2">
                              <a:lumMod val="40000"/>
                              <a:lumOff val="60000"/>
                            </a:schemeClr>
                          </a:solidFill>
                          <a:effectLst/>
                        </a:rPr>
                        <a:t>0,001</a:t>
                      </a:r>
                      <a:endParaRPr lang="en-US" sz="1200" dirty="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lnB w="12700" cap="flat" cmpd="sng" algn="ctr">
                      <a:solidFill>
                        <a:schemeClr val="tx1"/>
                      </a:solidFill>
                      <a:prstDash val="solid"/>
                      <a:round/>
                      <a:headEnd type="none" w="med" len="med"/>
                      <a:tailEnd type="none" w="med" len="med"/>
                    </a:lnB>
                  </a:tcPr>
                </a:tc>
                <a:tc>
                  <a:txBody>
                    <a:bodyPr/>
                    <a:lstStyle/>
                    <a:p>
                      <a:pPr algn="ctr">
                        <a:lnSpc>
                          <a:spcPct val="115000"/>
                        </a:lnSpc>
                      </a:pPr>
                      <a:r>
                        <a:rPr lang="en-US" sz="1200" dirty="0">
                          <a:solidFill>
                            <a:schemeClr val="accent2">
                              <a:lumMod val="40000"/>
                              <a:lumOff val="60000"/>
                            </a:schemeClr>
                          </a:solidFill>
                          <a:effectLst/>
                        </a:rPr>
                        <a:t>0,027</a:t>
                      </a:r>
                      <a:endParaRPr lang="en-US" sz="1200" dirty="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lnB w="12700" cap="flat" cmpd="sng" algn="ctr">
                      <a:solidFill>
                        <a:schemeClr val="tx1"/>
                      </a:solidFill>
                      <a:prstDash val="solid"/>
                      <a:round/>
                      <a:headEnd type="none" w="med" len="med"/>
                      <a:tailEnd type="none" w="med" len="med"/>
                    </a:lnB>
                  </a:tcPr>
                </a:tc>
                <a:tc>
                  <a:txBody>
                    <a:bodyPr/>
                    <a:lstStyle/>
                    <a:p>
                      <a:pPr algn="ctr">
                        <a:lnSpc>
                          <a:spcPct val="115000"/>
                        </a:lnSpc>
                      </a:pPr>
                      <a:r>
                        <a:rPr lang="en-US" sz="1200" dirty="0">
                          <a:solidFill>
                            <a:schemeClr val="accent2">
                              <a:lumMod val="40000"/>
                              <a:lumOff val="60000"/>
                            </a:schemeClr>
                          </a:solidFill>
                          <a:effectLst/>
                        </a:rPr>
                        <a:t>0,027</a:t>
                      </a:r>
                      <a:endParaRPr lang="en-US" sz="1200" dirty="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lnB w="12700" cap="flat" cmpd="sng" algn="ctr">
                      <a:solidFill>
                        <a:schemeClr val="tx1"/>
                      </a:solidFill>
                      <a:prstDash val="solid"/>
                      <a:round/>
                      <a:headEnd type="none" w="med" len="med"/>
                      <a:tailEnd type="none" w="med" len="med"/>
                    </a:lnB>
                  </a:tcPr>
                </a:tc>
                <a:tc>
                  <a:txBody>
                    <a:bodyPr/>
                    <a:lstStyle/>
                    <a:p>
                      <a:pPr algn="ctr">
                        <a:lnSpc>
                          <a:spcPct val="115000"/>
                        </a:lnSpc>
                      </a:pPr>
                      <a:r>
                        <a:rPr lang="en-US" sz="1200" dirty="0">
                          <a:solidFill>
                            <a:schemeClr val="accent2">
                              <a:lumMod val="40000"/>
                              <a:lumOff val="60000"/>
                            </a:schemeClr>
                          </a:solidFill>
                          <a:effectLst/>
                        </a:rPr>
                        <a:t>6.0322</a:t>
                      </a:r>
                      <a:endParaRPr lang="en-US" sz="1200" dirty="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lnB w="12700" cap="flat" cmpd="sng" algn="ctr">
                      <a:solidFill>
                        <a:schemeClr val="tx1"/>
                      </a:solidFill>
                      <a:prstDash val="solid"/>
                      <a:round/>
                      <a:headEnd type="none" w="med" len="med"/>
                      <a:tailEnd type="none" w="med" len="med"/>
                    </a:lnB>
                  </a:tcPr>
                </a:tc>
                <a:tc>
                  <a:txBody>
                    <a:bodyPr/>
                    <a:lstStyle/>
                    <a:p>
                      <a:pPr algn="ctr">
                        <a:lnSpc>
                          <a:spcPct val="115000"/>
                        </a:lnSpc>
                      </a:pPr>
                      <a:r>
                        <a:rPr lang="en-US" sz="1200" dirty="0">
                          <a:solidFill>
                            <a:schemeClr val="accent2">
                              <a:lumMod val="40000"/>
                              <a:lumOff val="60000"/>
                            </a:schemeClr>
                          </a:solidFill>
                          <a:effectLst/>
                        </a:rPr>
                        <a:t>7.22</a:t>
                      </a:r>
                      <a:endParaRPr lang="en-US" sz="1200" dirty="0">
                        <a:solidFill>
                          <a:schemeClr val="accent2">
                            <a:lumMod val="40000"/>
                            <a:lumOff val="60000"/>
                          </a:schemeClr>
                        </a:solidFill>
                        <a:effectLst/>
                        <a:latin typeface="Arial" panose="020B0604020202020204" pitchFamily="34" charset="0"/>
                        <a:ea typeface="Arial" panose="020B0604020202020204" pitchFamily="34" charset="0"/>
                      </a:endParaRPr>
                    </a:p>
                  </a:txBody>
                  <a:tcPr marL="56535" marR="56535"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7508828"/>
                  </a:ext>
                </a:extLst>
              </a:tr>
            </a:tbl>
          </a:graphicData>
        </a:graphic>
      </p:graphicFrame>
    </p:spTree>
    <p:extLst>
      <p:ext uri="{BB962C8B-B14F-4D97-AF65-F5344CB8AC3E}">
        <p14:creationId xmlns:p14="http://schemas.microsoft.com/office/powerpoint/2010/main" val="4110168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4" name="Google Shape;601;p30">
            <a:extLst>
              <a:ext uri="{FF2B5EF4-FFF2-40B4-BE49-F238E27FC236}">
                <a16:creationId xmlns:a16="http://schemas.microsoft.com/office/drawing/2014/main" id="{4B587731-9F98-586F-829A-322D52B9C22A}"/>
              </a:ext>
            </a:extLst>
          </p:cNvPr>
          <p:cNvSpPr txBox="1">
            <a:spLocks/>
          </p:cNvSpPr>
          <p:nvPr/>
        </p:nvSpPr>
        <p:spPr>
          <a:xfrm>
            <a:off x="253695" y="368989"/>
            <a:ext cx="7394608"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sz="2800" dirty="0" err="1">
                <a:effectLst/>
                <a:latin typeface="Times New Roman" panose="02020603050405020304" pitchFamily="18" charset="0"/>
                <a:ea typeface="Times New Roman" panose="02020603050405020304" pitchFamily="18" charset="0"/>
              </a:rPr>
              <a:t>Mô</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hình</a:t>
            </a:r>
            <a:r>
              <a:rPr lang="en-US" sz="2800" dirty="0">
                <a:effectLst/>
                <a:latin typeface="Times New Roman" panose="02020603050405020304" pitchFamily="18" charset="0"/>
                <a:ea typeface="Times New Roman" panose="02020603050405020304" pitchFamily="18" charset="0"/>
              </a:rPr>
              <a:t> GRU </a:t>
            </a:r>
            <a:r>
              <a:rPr lang="en-US" sz="2800" dirty="0" err="1">
                <a:effectLst/>
                <a:latin typeface="Times New Roman" panose="02020603050405020304" pitchFamily="18" charset="0"/>
                <a:ea typeface="Times New Roman" panose="02020603050405020304" pitchFamily="18" charset="0"/>
              </a:rPr>
              <a:t>và</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một</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số</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mô</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hình</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liên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quan</a:t>
            </a:r>
            <a:endParaRPr lang="en-US" dirty="0"/>
          </a:p>
        </p:txBody>
      </p:sp>
      <p:graphicFrame>
        <p:nvGraphicFramePr>
          <p:cNvPr id="2" name="Table 1">
            <a:extLst>
              <a:ext uri="{FF2B5EF4-FFF2-40B4-BE49-F238E27FC236}">
                <a16:creationId xmlns:a16="http://schemas.microsoft.com/office/drawing/2014/main" id="{98D64E68-CD33-BACD-1638-6B296FAAEE9E}"/>
              </a:ext>
            </a:extLst>
          </p:cNvPr>
          <p:cNvGraphicFramePr>
            <a:graphicFrameLocks noGrp="1"/>
          </p:cNvGraphicFramePr>
          <p:nvPr>
            <p:extLst>
              <p:ext uri="{D42A27DB-BD31-4B8C-83A1-F6EECF244321}">
                <p14:modId xmlns:p14="http://schemas.microsoft.com/office/powerpoint/2010/main" val="799607114"/>
              </p:ext>
            </p:extLst>
          </p:nvPr>
        </p:nvGraphicFramePr>
        <p:xfrm>
          <a:off x="519248" y="1100781"/>
          <a:ext cx="8105503" cy="3598252"/>
        </p:xfrm>
        <a:graphic>
          <a:graphicData uri="http://schemas.openxmlformats.org/drawingml/2006/table">
            <a:tbl>
              <a:tblPr firstRow="1" firstCol="1" bandRow="1">
                <a:tableStyleId>{9DCAF9ED-07DC-4A11-8D7F-57B35C25682E}</a:tableStyleId>
              </a:tblPr>
              <a:tblGrid>
                <a:gridCol w="1379509">
                  <a:extLst>
                    <a:ext uri="{9D8B030D-6E8A-4147-A177-3AD203B41FA5}">
                      <a16:colId xmlns:a16="http://schemas.microsoft.com/office/drawing/2014/main" val="1361034531"/>
                    </a:ext>
                  </a:extLst>
                </a:gridCol>
                <a:gridCol w="1128368">
                  <a:extLst>
                    <a:ext uri="{9D8B030D-6E8A-4147-A177-3AD203B41FA5}">
                      <a16:colId xmlns:a16="http://schemas.microsoft.com/office/drawing/2014/main" val="2096830385"/>
                    </a:ext>
                  </a:extLst>
                </a:gridCol>
                <a:gridCol w="1253055">
                  <a:extLst>
                    <a:ext uri="{9D8B030D-6E8A-4147-A177-3AD203B41FA5}">
                      <a16:colId xmlns:a16="http://schemas.microsoft.com/office/drawing/2014/main" val="1091866854"/>
                    </a:ext>
                  </a:extLst>
                </a:gridCol>
                <a:gridCol w="1123946">
                  <a:extLst>
                    <a:ext uri="{9D8B030D-6E8A-4147-A177-3AD203B41FA5}">
                      <a16:colId xmlns:a16="http://schemas.microsoft.com/office/drawing/2014/main" val="2672910572"/>
                    </a:ext>
                  </a:extLst>
                </a:gridCol>
                <a:gridCol w="1259245">
                  <a:extLst>
                    <a:ext uri="{9D8B030D-6E8A-4147-A177-3AD203B41FA5}">
                      <a16:colId xmlns:a16="http://schemas.microsoft.com/office/drawing/2014/main" val="640821186"/>
                    </a:ext>
                  </a:extLst>
                </a:gridCol>
                <a:gridCol w="1014293">
                  <a:extLst>
                    <a:ext uri="{9D8B030D-6E8A-4147-A177-3AD203B41FA5}">
                      <a16:colId xmlns:a16="http://schemas.microsoft.com/office/drawing/2014/main" val="2476401317"/>
                    </a:ext>
                  </a:extLst>
                </a:gridCol>
                <a:gridCol w="947087">
                  <a:extLst>
                    <a:ext uri="{9D8B030D-6E8A-4147-A177-3AD203B41FA5}">
                      <a16:colId xmlns:a16="http://schemas.microsoft.com/office/drawing/2014/main" val="3266418403"/>
                    </a:ext>
                  </a:extLst>
                </a:gridCol>
              </a:tblGrid>
              <a:tr h="300296">
                <a:tc>
                  <a:txBody>
                    <a:bodyPr/>
                    <a:lstStyle/>
                    <a:p>
                      <a:pPr algn="ctr">
                        <a:lnSpc>
                          <a:spcPct val="115000"/>
                        </a:lnSpc>
                      </a:pPr>
                      <a:r>
                        <a:rPr lang="en-US" sz="1200" dirty="0">
                          <a:solidFill>
                            <a:schemeClr val="tx2">
                              <a:lumMod val="25000"/>
                            </a:schemeClr>
                          </a:solidFill>
                          <a:effectLst/>
                        </a:rPr>
                        <a:t> </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tx2">
                              <a:lumMod val="25000"/>
                            </a:schemeClr>
                          </a:solidFill>
                          <a:effectLst/>
                        </a:rPr>
                        <a:t>MAE</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tx2">
                              <a:lumMod val="25000"/>
                            </a:schemeClr>
                          </a:solidFill>
                          <a:effectLst/>
                        </a:rPr>
                        <a:t>MSE</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tx2">
                              <a:lumMod val="25000"/>
                            </a:schemeClr>
                          </a:solidFill>
                          <a:effectLst/>
                        </a:rPr>
                        <a:t>RMSE</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tx2">
                              <a:lumMod val="25000"/>
                            </a:schemeClr>
                          </a:solidFill>
                          <a:effectLst/>
                        </a:rPr>
                        <a:t>CV_RMSE</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tx2">
                              <a:lumMod val="25000"/>
                            </a:schemeClr>
                          </a:solidFill>
                          <a:effectLst/>
                        </a:rPr>
                        <a:t>train_time (s)</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tx2">
                              <a:lumMod val="25000"/>
                            </a:schemeClr>
                          </a:solidFill>
                          <a:effectLst/>
                        </a:rPr>
                        <a:t>test_time (s)</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extLst>
                  <a:ext uri="{0D108BD9-81ED-4DB2-BD59-A6C34878D82A}">
                    <a16:rowId xmlns:a16="http://schemas.microsoft.com/office/drawing/2014/main" val="3106733720"/>
                  </a:ext>
                </a:extLst>
              </a:tr>
              <a:tr h="312175">
                <a:tc>
                  <a:txBody>
                    <a:bodyPr/>
                    <a:lstStyle/>
                    <a:p>
                      <a:pPr algn="ctr">
                        <a:lnSpc>
                          <a:spcPct val="115000"/>
                        </a:lnSpc>
                      </a:pPr>
                      <a:r>
                        <a:rPr lang="en-US" sz="1200" dirty="0">
                          <a:solidFill>
                            <a:schemeClr val="tx2">
                              <a:lumMod val="25000"/>
                            </a:schemeClr>
                          </a:solidFill>
                          <a:effectLst/>
                        </a:rPr>
                        <a:t>GRU</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0,094</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0,014</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0,117</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0,114</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tx2">
                              <a:lumMod val="25000"/>
                            </a:schemeClr>
                          </a:solidFill>
                          <a:effectLst/>
                        </a:rPr>
                        <a:t>11.4182</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tx2">
                              <a:lumMod val="25000"/>
                            </a:schemeClr>
                          </a:solidFill>
                          <a:effectLst/>
                        </a:rPr>
                        <a:t>3.25</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extLst>
                  <a:ext uri="{0D108BD9-81ED-4DB2-BD59-A6C34878D82A}">
                    <a16:rowId xmlns:a16="http://schemas.microsoft.com/office/drawing/2014/main" val="3672981276"/>
                  </a:ext>
                </a:extLst>
              </a:tr>
              <a:tr h="360412">
                <a:tc>
                  <a:txBody>
                    <a:bodyPr/>
                    <a:lstStyle/>
                    <a:p>
                      <a:pPr algn="ctr">
                        <a:lnSpc>
                          <a:spcPct val="115000"/>
                        </a:lnSpc>
                      </a:pPr>
                      <a:r>
                        <a:rPr lang="en-US" sz="1200">
                          <a:solidFill>
                            <a:schemeClr val="tx2">
                              <a:lumMod val="25000"/>
                            </a:schemeClr>
                          </a:solidFill>
                          <a:effectLst/>
                        </a:rPr>
                        <a:t>GRU - CNN</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0,085</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0,012</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0,110</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0,107</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tx2">
                              <a:lumMod val="25000"/>
                            </a:schemeClr>
                          </a:solidFill>
                          <a:effectLst/>
                        </a:rPr>
                        <a:t>17.1469</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tx2">
                              <a:lumMod val="25000"/>
                            </a:schemeClr>
                          </a:solidFill>
                          <a:effectLst/>
                        </a:rPr>
                        <a:t>3.50</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extLst>
                  <a:ext uri="{0D108BD9-81ED-4DB2-BD59-A6C34878D82A}">
                    <a16:rowId xmlns:a16="http://schemas.microsoft.com/office/drawing/2014/main" val="2885275686"/>
                  </a:ext>
                </a:extLst>
              </a:tr>
              <a:tr h="360412">
                <a:tc>
                  <a:txBody>
                    <a:bodyPr/>
                    <a:lstStyle/>
                    <a:p>
                      <a:pPr algn="ctr">
                        <a:lnSpc>
                          <a:spcPct val="115000"/>
                        </a:lnSpc>
                      </a:pPr>
                      <a:r>
                        <a:rPr lang="en-US" sz="1200">
                          <a:solidFill>
                            <a:schemeClr val="tx2">
                              <a:lumMod val="25000"/>
                            </a:schemeClr>
                          </a:solidFill>
                          <a:effectLst/>
                        </a:rPr>
                        <a:t>CNN - GRU</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0,064</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0,007</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0,086</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0,082</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tx2">
                              <a:lumMod val="25000"/>
                            </a:schemeClr>
                          </a:solidFill>
                          <a:effectLst/>
                        </a:rPr>
                        <a:t>11.0661</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tx2">
                              <a:lumMod val="25000"/>
                            </a:schemeClr>
                          </a:solidFill>
                          <a:effectLst/>
                        </a:rPr>
                        <a:t>6.70</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extLst>
                  <a:ext uri="{0D108BD9-81ED-4DB2-BD59-A6C34878D82A}">
                    <a16:rowId xmlns:a16="http://schemas.microsoft.com/office/drawing/2014/main" val="740968263"/>
                  </a:ext>
                </a:extLst>
              </a:tr>
              <a:tr h="360412">
                <a:tc>
                  <a:txBody>
                    <a:bodyPr/>
                    <a:lstStyle/>
                    <a:p>
                      <a:pPr algn="ctr">
                        <a:lnSpc>
                          <a:spcPct val="115000"/>
                        </a:lnSpc>
                      </a:pPr>
                      <a:r>
                        <a:rPr lang="en-US" sz="1200" dirty="0">
                          <a:solidFill>
                            <a:schemeClr val="tx2">
                              <a:lumMod val="25000"/>
                            </a:schemeClr>
                          </a:solidFill>
                          <a:effectLst/>
                        </a:rPr>
                        <a:t>GRU-</a:t>
                      </a:r>
                      <a:r>
                        <a:rPr lang="en-US" sz="1200" dirty="0" err="1">
                          <a:solidFill>
                            <a:schemeClr val="tx2">
                              <a:lumMod val="25000"/>
                            </a:schemeClr>
                          </a:solidFill>
                          <a:effectLst/>
                        </a:rPr>
                        <a:t>LSTM_add</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0,010</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0,0001</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0,012</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0,011</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tx2">
                              <a:lumMod val="25000"/>
                            </a:schemeClr>
                          </a:solidFill>
                          <a:effectLst/>
                        </a:rPr>
                        <a:t>21.2914</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tx2">
                              <a:lumMod val="25000"/>
                            </a:schemeClr>
                          </a:solidFill>
                          <a:effectLst/>
                        </a:rPr>
                        <a:t>6.41</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extLst>
                  <a:ext uri="{0D108BD9-81ED-4DB2-BD59-A6C34878D82A}">
                    <a16:rowId xmlns:a16="http://schemas.microsoft.com/office/drawing/2014/main" val="165248300"/>
                  </a:ext>
                </a:extLst>
              </a:tr>
              <a:tr h="360412">
                <a:tc>
                  <a:txBody>
                    <a:bodyPr/>
                    <a:lstStyle/>
                    <a:p>
                      <a:pPr algn="ctr">
                        <a:lnSpc>
                          <a:spcPct val="115000"/>
                        </a:lnSpc>
                      </a:pPr>
                      <a:r>
                        <a:rPr lang="en-US" sz="1200" dirty="0">
                          <a:solidFill>
                            <a:schemeClr val="tx2">
                              <a:lumMod val="25000"/>
                            </a:schemeClr>
                          </a:solidFill>
                          <a:effectLst/>
                        </a:rPr>
                        <a:t>LSTM-</a:t>
                      </a:r>
                      <a:r>
                        <a:rPr lang="en-US" sz="1200" dirty="0" err="1">
                          <a:solidFill>
                            <a:schemeClr val="tx2">
                              <a:lumMod val="25000"/>
                            </a:schemeClr>
                          </a:solidFill>
                          <a:effectLst/>
                        </a:rPr>
                        <a:t>GRU_add</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0,008</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tx2">
                              <a:lumMod val="25000"/>
                            </a:schemeClr>
                          </a:solidFill>
                          <a:effectLst/>
                        </a:rPr>
                        <a:t>9,513E-05</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0,010</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0,009</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tx2">
                              <a:lumMod val="25000"/>
                            </a:schemeClr>
                          </a:solidFill>
                          <a:effectLst/>
                        </a:rPr>
                        <a:t>15.6187</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tx2">
                              <a:lumMod val="25000"/>
                            </a:schemeClr>
                          </a:solidFill>
                          <a:effectLst/>
                        </a:rPr>
                        <a:t>9.49</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extLst>
                  <a:ext uri="{0D108BD9-81ED-4DB2-BD59-A6C34878D82A}">
                    <a16:rowId xmlns:a16="http://schemas.microsoft.com/office/drawing/2014/main" val="1908486539"/>
                  </a:ext>
                </a:extLst>
              </a:tr>
              <a:tr h="360412">
                <a:tc>
                  <a:txBody>
                    <a:bodyPr/>
                    <a:lstStyle/>
                    <a:p>
                      <a:pPr algn="ctr">
                        <a:lnSpc>
                          <a:spcPct val="115000"/>
                        </a:lnSpc>
                      </a:pPr>
                      <a:r>
                        <a:rPr lang="en-US" sz="1200">
                          <a:solidFill>
                            <a:schemeClr val="tx2">
                              <a:lumMod val="25000"/>
                            </a:schemeClr>
                          </a:solidFill>
                          <a:effectLst/>
                        </a:rPr>
                        <a:t>GRU-LSTM_mul</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tc>
                <a:tc>
                  <a:txBody>
                    <a:bodyPr/>
                    <a:lstStyle/>
                    <a:p>
                      <a:pPr algn="ctr">
                        <a:lnSpc>
                          <a:spcPct val="115000"/>
                        </a:lnSpc>
                      </a:pPr>
                      <a:r>
                        <a:rPr lang="en-US" sz="1200" dirty="0">
                          <a:solidFill>
                            <a:schemeClr val="tx2">
                              <a:lumMod val="25000"/>
                            </a:schemeClr>
                          </a:solidFill>
                          <a:effectLst/>
                        </a:rPr>
                        <a:t>0,074</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0,008</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0,092</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0,090</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tx2">
                              <a:lumMod val="25000"/>
                            </a:schemeClr>
                          </a:solidFill>
                          <a:effectLst/>
                        </a:rPr>
                        <a:t>16.6835</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tx2">
                              <a:lumMod val="25000"/>
                            </a:schemeClr>
                          </a:solidFill>
                          <a:effectLst/>
                        </a:rPr>
                        <a:t>9.46</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extLst>
                  <a:ext uri="{0D108BD9-81ED-4DB2-BD59-A6C34878D82A}">
                    <a16:rowId xmlns:a16="http://schemas.microsoft.com/office/drawing/2014/main" val="3435313984"/>
                  </a:ext>
                </a:extLst>
              </a:tr>
              <a:tr h="360412">
                <a:tc>
                  <a:txBody>
                    <a:bodyPr/>
                    <a:lstStyle/>
                    <a:p>
                      <a:pPr algn="ctr">
                        <a:lnSpc>
                          <a:spcPct val="115000"/>
                        </a:lnSpc>
                      </a:pPr>
                      <a:r>
                        <a:rPr lang="en-US" sz="1200">
                          <a:solidFill>
                            <a:schemeClr val="tx2">
                              <a:lumMod val="25000"/>
                            </a:schemeClr>
                          </a:solidFill>
                          <a:effectLst/>
                        </a:rPr>
                        <a:t>LSTM-GRU_mul</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0,043</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0,003</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0,054</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0,054</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16.8192</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tx2">
                              <a:lumMod val="25000"/>
                            </a:schemeClr>
                          </a:solidFill>
                          <a:effectLst/>
                        </a:rPr>
                        <a:t>6.35</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extLst>
                  <a:ext uri="{0D108BD9-81ED-4DB2-BD59-A6C34878D82A}">
                    <a16:rowId xmlns:a16="http://schemas.microsoft.com/office/drawing/2014/main" val="3712478906"/>
                  </a:ext>
                </a:extLst>
              </a:tr>
              <a:tr h="360412">
                <a:tc>
                  <a:txBody>
                    <a:bodyPr/>
                    <a:lstStyle/>
                    <a:p>
                      <a:pPr algn="ctr">
                        <a:lnSpc>
                          <a:spcPct val="115000"/>
                        </a:lnSpc>
                      </a:pPr>
                      <a:r>
                        <a:rPr lang="en-US" sz="1200">
                          <a:solidFill>
                            <a:schemeClr val="tx2">
                              <a:lumMod val="25000"/>
                            </a:schemeClr>
                          </a:solidFill>
                          <a:effectLst/>
                        </a:rPr>
                        <a:t>CNN-GRU_para</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0,084</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0,011</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0,105</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0,102</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2.1003</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4.08</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extLst>
                  <a:ext uri="{0D108BD9-81ED-4DB2-BD59-A6C34878D82A}">
                    <a16:rowId xmlns:a16="http://schemas.microsoft.com/office/drawing/2014/main" val="2431678890"/>
                  </a:ext>
                </a:extLst>
              </a:tr>
              <a:tr h="360412">
                <a:tc>
                  <a:txBody>
                    <a:bodyPr/>
                    <a:lstStyle/>
                    <a:p>
                      <a:pPr algn="ctr">
                        <a:lnSpc>
                          <a:spcPct val="115000"/>
                        </a:lnSpc>
                      </a:pPr>
                      <a:r>
                        <a:rPr lang="en-US" sz="1200">
                          <a:solidFill>
                            <a:schemeClr val="tx2">
                              <a:lumMod val="25000"/>
                            </a:schemeClr>
                          </a:solidFill>
                          <a:effectLst/>
                        </a:rPr>
                        <a:t>LSTM-GRU_para</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0,094</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0,014</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0,117</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0,114</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a:solidFill>
                            <a:schemeClr val="tx2">
                              <a:lumMod val="25000"/>
                            </a:schemeClr>
                          </a:solidFill>
                          <a:effectLst/>
                        </a:rPr>
                        <a:t>5.5389</a:t>
                      </a:r>
                      <a:endParaRPr lang="en-US" sz="120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tc>
                  <a:txBody>
                    <a:bodyPr/>
                    <a:lstStyle/>
                    <a:p>
                      <a:pPr algn="ctr">
                        <a:lnSpc>
                          <a:spcPct val="115000"/>
                        </a:lnSpc>
                      </a:pPr>
                      <a:r>
                        <a:rPr lang="en-US" sz="1200" dirty="0">
                          <a:solidFill>
                            <a:schemeClr val="tx2">
                              <a:lumMod val="25000"/>
                            </a:schemeClr>
                          </a:solidFill>
                          <a:effectLst/>
                        </a:rPr>
                        <a:t>9.54</a:t>
                      </a:r>
                      <a:endParaRPr lang="en-US" sz="1200" dirty="0">
                        <a:solidFill>
                          <a:schemeClr val="tx2">
                            <a:lumMod val="25000"/>
                          </a:schemeClr>
                        </a:solidFill>
                        <a:effectLst/>
                        <a:latin typeface="Arial" panose="020B0604020202020204" pitchFamily="34" charset="0"/>
                        <a:ea typeface="Arial" panose="020B0604020202020204" pitchFamily="34" charset="0"/>
                      </a:endParaRPr>
                    </a:p>
                  </a:txBody>
                  <a:tcPr marL="56535" marR="56535" marT="0" marB="0" anchor="ctr"/>
                </a:tc>
                <a:extLst>
                  <a:ext uri="{0D108BD9-81ED-4DB2-BD59-A6C34878D82A}">
                    <a16:rowId xmlns:a16="http://schemas.microsoft.com/office/drawing/2014/main" val="221856910"/>
                  </a:ext>
                </a:extLst>
              </a:tr>
            </a:tbl>
          </a:graphicData>
        </a:graphic>
      </p:graphicFrame>
    </p:spTree>
    <p:extLst>
      <p:ext uri="{BB962C8B-B14F-4D97-AF65-F5344CB8AC3E}">
        <p14:creationId xmlns:p14="http://schemas.microsoft.com/office/powerpoint/2010/main" val="2438302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3" name="Google Shape;688;p32">
            <a:extLst>
              <a:ext uri="{FF2B5EF4-FFF2-40B4-BE49-F238E27FC236}">
                <a16:creationId xmlns:a16="http://schemas.microsoft.com/office/drawing/2014/main" id="{89566536-0917-3361-71E3-83C2C7DAC4BB}"/>
              </a:ext>
            </a:extLst>
          </p:cNvPr>
          <p:cNvSpPr txBox="1">
            <a:spLocks noGrp="1"/>
          </p:cNvSpPr>
          <p:nvPr>
            <p:ph type="ctrTitle"/>
          </p:nvPr>
        </p:nvSpPr>
        <p:spPr>
          <a:xfrm>
            <a:off x="2868205" y="318925"/>
            <a:ext cx="3407589"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latin typeface="+mj-lt"/>
              </a:rPr>
              <a:t>KẾT LUẬN</a:t>
            </a:r>
            <a:endParaRPr sz="4000" dirty="0">
              <a:latin typeface="+mj-lt"/>
            </a:endParaRPr>
          </a:p>
        </p:txBody>
      </p:sp>
      <p:sp>
        <p:nvSpPr>
          <p:cNvPr id="6" name="TextBox 5">
            <a:extLst>
              <a:ext uri="{FF2B5EF4-FFF2-40B4-BE49-F238E27FC236}">
                <a16:creationId xmlns:a16="http://schemas.microsoft.com/office/drawing/2014/main" id="{9D0AFDA0-5A6B-561D-2F67-5CDEBBC91120}"/>
              </a:ext>
            </a:extLst>
          </p:cNvPr>
          <p:cNvSpPr txBox="1"/>
          <p:nvPr/>
        </p:nvSpPr>
        <p:spPr>
          <a:xfrm>
            <a:off x="404948" y="1319468"/>
            <a:ext cx="7942218" cy="2962158"/>
          </a:xfrm>
          <a:prstGeom prst="rect">
            <a:avLst/>
          </a:prstGeom>
          <a:noFill/>
        </p:spPr>
        <p:txBody>
          <a:bodyPr wrap="square">
            <a:spAutoFit/>
          </a:bodyPr>
          <a:lstStyle/>
          <a:p>
            <a:pPr marL="342900" lvl="0" indent="-342900" algn="just">
              <a:lnSpc>
                <a:spcPct val="150000"/>
              </a:lnSpc>
              <a:buClr>
                <a:schemeClr val="bg1"/>
              </a:buClr>
              <a:buFont typeface="Wingdings" panose="05000000000000000000" pitchFamily="2" charset="2"/>
              <a:buChar char="v"/>
            </a:pP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Xây</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dựng</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đơn</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lai</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ghép</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342900" lvl="0" indent="-342900" algn="just">
              <a:lnSpc>
                <a:spcPct val="150000"/>
              </a:lnSpc>
              <a:buClr>
                <a:schemeClr val="bg1"/>
              </a:buClr>
              <a:buFont typeface="Wingdings" panose="05000000000000000000" pitchFamily="2" charset="2"/>
              <a:buChar char="v"/>
            </a:pPr>
            <a:endParaRPr lang="en-US" u="none" strike="noStrike"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gn="just">
              <a:lnSpc>
                <a:spcPct val="150000"/>
              </a:lnSpc>
              <a:buClr>
                <a:schemeClr val="bg1"/>
              </a:buClr>
              <a:buFont typeface="Wingdings" panose="05000000000000000000" pitchFamily="2" charset="2"/>
              <a:buChar char="v"/>
            </a:pPr>
            <a:endParaRPr lang="en-US" u="none" strike="noStrike"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gn="just">
              <a:lnSpc>
                <a:spcPct val="150000"/>
              </a:lnSpc>
              <a:buClr>
                <a:schemeClr val="bg1"/>
              </a:buClr>
              <a:buFont typeface="Wingdings" panose="05000000000000000000" pitchFamily="2" charset="2"/>
              <a:buChar char="v"/>
            </a:pP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Bằng</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phương</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pháp</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lai</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ghép</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nhóm</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tăng</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độ</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chính</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xác</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dự</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báo</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chuỗi</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thời</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gian</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342900" lvl="0" indent="-342900" algn="just">
              <a:lnSpc>
                <a:spcPct val="150000"/>
              </a:lnSpc>
              <a:buClr>
                <a:schemeClr val="bg1"/>
              </a:buClr>
              <a:buFont typeface="Wingdings" panose="05000000000000000000" pitchFamily="2" charset="2"/>
              <a:buChar char="v"/>
            </a:pPr>
            <a:endPar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Clr>
                <a:schemeClr val="bg1"/>
              </a:buClr>
              <a:buFont typeface="Wingdings" panose="05000000000000000000" pitchFamily="2" charset="2"/>
              <a:buChar char="v"/>
            </a:pPr>
            <a:endPar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Clr>
                <a:schemeClr val="bg1"/>
              </a:buClr>
              <a:buFont typeface="Wingdings" panose="05000000000000000000" pitchFamily="2" charset="2"/>
              <a:buChar char="v"/>
            </a:pPr>
            <a:r>
              <a:rPr lang="vi-VN"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Đánh giá kết quả quá trình xây dựng các mô hình lai ghép và đề xuất người dùng sử dụng mô hình lai ghép có độ chính xác tốt nhất.</a:t>
            </a:r>
            <a:endParaRPr lang="en-US" dirty="0">
              <a:solidFill>
                <a:schemeClr val="bg1"/>
              </a:solidFill>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85487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80"/>
        <p:cNvGrpSpPr/>
        <p:nvPr/>
      </p:nvGrpSpPr>
      <p:grpSpPr>
        <a:xfrm>
          <a:off x="0" y="0"/>
          <a:ext cx="0" cy="0"/>
          <a:chOff x="0" y="0"/>
          <a:chExt cx="0" cy="0"/>
        </a:xfrm>
      </p:grpSpPr>
      <p:sp>
        <p:nvSpPr>
          <p:cNvPr id="1081" name="Google Shape;1081;p37"/>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a:t>
            </a:r>
            <a:r>
              <a:rPr lang="en" dirty="0">
                <a:solidFill>
                  <a:schemeClr val="accent3"/>
                </a:solidFill>
              </a:rPr>
              <a:t>MO</a:t>
            </a:r>
            <a:endParaRPr dirty="0">
              <a:solidFill>
                <a:schemeClr val="accent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7" name="Google Shape;467;p2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1. </a:t>
            </a:r>
            <a:r>
              <a:rPr lang="en-US" dirty="0" err="1"/>
              <a:t>Giới</a:t>
            </a:r>
            <a:r>
              <a:rPr lang="en-US" dirty="0"/>
              <a:t> </a:t>
            </a:r>
            <a:r>
              <a:rPr lang="en-US" dirty="0" err="1"/>
              <a:t>thiệu</a:t>
            </a:r>
            <a:r>
              <a:rPr lang="en-US" dirty="0"/>
              <a:t> </a:t>
            </a:r>
            <a:r>
              <a:rPr lang="en-US" dirty="0" err="1"/>
              <a:t>bài</a:t>
            </a:r>
            <a:r>
              <a:rPr lang="en-US" dirty="0"/>
              <a:t> </a:t>
            </a:r>
            <a:r>
              <a:rPr lang="en-US" dirty="0" err="1"/>
              <a:t>toán</a:t>
            </a:r>
            <a:endParaRPr dirty="0"/>
          </a:p>
        </p:txBody>
      </p:sp>
      <p:sp>
        <p:nvSpPr>
          <p:cNvPr id="4" name="TextBox 3">
            <a:extLst>
              <a:ext uri="{FF2B5EF4-FFF2-40B4-BE49-F238E27FC236}">
                <a16:creationId xmlns:a16="http://schemas.microsoft.com/office/drawing/2014/main" id="{9011CC44-2136-9E5B-79B2-666139A523B8}"/>
              </a:ext>
            </a:extLst>
          </p:cNvPr>
          <p:cNvSpPr txBox="1"/>
          <p:nvPr/>
        </p:nvSpPr>
        <p:spPr>
          <a:xfrm>
            <a:off x="875211" y="1415086"/>
            <a:ext cx="6342016" cy="2457019"/>
          </a:xfrm>
          <a:prstGeom prst="rect">
            <a:avLst/>
          </a:prstGeom>
          <a:noFill/>
        </p:spPr>
        <p:txBody>
          <a:bodyPr wrap="square">
            <a:spAutoFit/>
          </a:bodyPr>
          <a:lstStyle/>
          <a:p>
            <a:pPr marL="285750" lvl="0" indent="-285750" algn="just">
              <a:lnSpc>
                <a:spcPct val="150000"/>
              </a:lnSpc>
              <a:buClr>
                <a:schemeClr val="bg1"/>
              </a:buClr>
              <a:buFont typeface="Arial" panose="020B0604020202020204" pitchFamily="34" charset="0"/>
              <a:buChar char="•"/>
            </a:pPr>
            <a:r>
              <a:rPr lang="vi-VN"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Bài toán </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a:t>
            </a:r>
            <a:r>
              <a:rPr lang="en-US" sz="13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L</a:t>
            </a:r>
            <a:r>
              <a:rPr lang="vi-VN"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ai ghép các mô hình học sâu</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a:t>
            </a:r>
            <a:r>
              <a:rPr lang="vi-VN"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phục vụ cho dự đoán dữ liệu chuỗi thời gian là việc kết hợp nhiều mô hình học sâu khác nhau nhằm tận dụng ưu điểm của từng mô hình để cải thiện độ chính xác và hiệu quả dự đoán dữ liệu chuỗi thời gian.</a:t>
            </a:r>
            <a:endPar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endParaRPr>
          </a:p>
          <a:p>
            <a:pPr marL="285750" lvl="0" indent="-285750" algn="just">
              <a:lnSpc>
                <a:spcPct val="150000"/>
              </a:lnSpc>
              <a:buClr>
                <a:schemeClr val="bg1"/>
              </a:buClr>
              <a:buFont typeface="Wingdings" panose="05000000000000000000" pitchFamily="2" charset="2"/>
              <a:buChar char="Ø"/>
            </a:pPr>
            <a:endParaRPr lang="en-US" sz="1300" dirty="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a:p>
            <a:pPr marL="285750" lvl="0" indent="-285750" algn="just">
              <a:lnSpc>
                <a:spcPct val="150000"/>
              </a:lnSpc>
              <a:buClr>
                <a:schemeClr val="bg1"/>
              </a:buClr>
              <a:buFont typeface="Wingdings" panose="05000000000000000000" pitchFamily="2" charset="2"/>
              <a:buChar char="Ø"/>
            </a:pPr>
            <a:endPar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endParaRPr>
          </a:p>
          <a:p>
            <a:pPr marL="285750" lvl="0" indent="-285750" algn="just">
              <a:lnSpc>
                <a:spcPct val="150000"/>
              </a:lnSpc>
              <a:buClr>
                <a:schemeClr val="bg1"/>
              </a:buClr>
              <a:buFont typeface="Arial" panose="020B0604020202020204" pitchFamily="34" charset="0"/>
              <a:buChar char="•"/>
            </a:pPr>
            <a:r>
              <a:rPr lang="vi-VN"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Bằng cách kết hợp các mô hình, hệ thống có thể xử lý tốt hơn các đặc điểm phức tạp và phi tuyến tính của dữ liệu, cũng như các yếu tố bất thường và biến động mạnh trong chuỗi thời gian.</a:t>
            </a:r>
            <a:endPar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2" name="Google Shape;467;p26">
            <a:extLst>
              <a:ext uri="{FF2B5EF4-FFF2-40B4-BE49-F238E27FC236}">
                <a16:creationId xmlns:a16="http://schemas.microsoft.com/office/drawing/2014/main" id="{301181E6-A17E-0696-141E-60FD396E660D}"/>
              </a:ext>
            </a:extLst>
          </p:cNvPr>
          <p:cNvSpPr txBox="1">
            <a:spLocks/>
          </p:cNvSpPr>
          <p:nvPr/>
        </p:nvSpPr>
        <p:spPr>
          <a:xfrm>
            <a:off x="568751" y="473492"/>
            <a:ext cx="47277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dirty="0" err="1"/>
              <a:t>Nhiệm</a:t>
            </a:r>
            <a:r>
              <a:rPr lang="en-US" dirty="0"/>
              <a:t> </a:t>
            </a:r>
            <a:r>
              <a:rPr lang="en-US" dirty="0" err="1"/>
              <a:t>vụ</a:t>
            </a:r>
            <a:endParaRPr lang="en-US" dirty="0"/>
          </a:p>
        </p:txBody>
      </p:sp>
      <p:sp>
        <p:nvSpPr>
          <p:cNvPr id="4" name="TextBox 3">
            <a:extLst>
              <a:ext uri="{FF2B5EF4-FFF2-40B4-BE49-F238E27FC236}">
                <a16:creationId xmlns:a16="http://schemas.microsoft.com/office/drawing/2014/main" id="{9011CC44-2136-9E5B-79B2-666139A523B8}"/>
              </a:ext>
            </a:extLst>
          </p:cNvPr>
          <p:cNvSpPr txBox="1"/>
          <p:nvPr/>
        </p:nvSpPr>
        <p:spPr>
          <a:xfrm>
            <a:off x="568751" y="1051292"/>
            <a:ext cx="6342016" cy="3657348"/>
          </a:xfrm>
          <a:prstGeom prst="rect">
            <a:avLst/>
          </a:prstGeom>
          <a:noFill/>
        </p:spPr>
        <p:txBody>
          <a:bodyPr wrap="square">
            <a:spAutoFit/>
          </a:bodyPr>
          <a:lstStyle/>
          <a:p>
            <a:pPr marL="285750" lvl="0" indent="-285750" algn="just">
              <a:lnSpc>
                <a:spcPct val="150000"/>
              </a:lnSpc>
              <a:buClr>
                <a:schemeClr val="bg1"/>
              </a:buClr>
              <a:buFont typeface="Arial" panose="020B0604020202020204" pitchFamily="34" charset="0"/>
              <a:buChar char="•"/>
            </a:pP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Xây</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dựng</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các</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mô</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hình</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đơn</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lẻ</a:t>
            </a:r>
            <a:endPar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endParaRPr>
          </a:p>
          <a:p>
            <a:pPr marL="285750" lvl="0" indent="-285750" algn="just">
              <a:lnSpc>
                <a:spcPct val="150000"/>
              </a:lnSpc>
              <a:buClr>
                <a:schemeClr val="bg1"/>
              </a:buClr>
              <a:buFont typeface="Wingdings" panose="05000000000000000000" pitchFamily="2" charset="2"/>
              <a:buChar char="Ø"/>
            </a:pPr>
            <a:endParaRPr lang="en-US" sz="1300" dirty="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a:p>
            <a:pPr marL="285750" lvl="0" indent="-285750" algn="just">
              <a:lnSpc>
                <a:spcPct val="150000"/>
              </a:lnSpc>
              <a:buClr>
                <a:schemeClr val="bg1"/>
              </a:buClr>
              <a:buFont typeface="Arial" panose="020B0604020202020204" pitchFamily="34" charset="0"/>
              <a:buChar char="•"/>
            </a:pP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Sử</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dụng</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các</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phương</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pháp</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lai</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ghép</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để</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xây</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dựng</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các</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mô</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hình</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a:t>
            </a:r>
          </a:p>
          <a:p>
            <a:pPr marL="742950" lvl="1" indent="-285750" algn="just">
              <a:lnSpc>
                <a:spcPct val="150000"/>
              </a:lnSpc>
              <a:buClr>
                <a:schemeClr val="bg1">
                  <a:lumMod val="95000"/>
                </a:schemeClr>
              </a:buClr>
              <a:buFont typeface="Arial" panose="020B0604020202020204" pitchFamily="34" charset="0"/>
              <a:buChar char="○"/>
            </a:pP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Mô</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hình</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tuần</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tự</a:t>
            </a:r>
            <a:endPar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endParaRPr>
          </a:p>
          <a:p>
            <a:pPr marL="742950" lvl="1" indent="-285750" algn="just">
              <a:lnSpc>
                <a:spcPct val="150000"/>
              </a:lnSpc>
              <a:buClr>
                <a:schemeClr val="bg1">
                  <a:lumMod val="95000"/>
                </a:schemeClr>
              </a:buClr>
              <a:buFont typeface="Arial" panose="020B0604020202020204" pitchFamily="34" charset="0"/>
              <a:buChar char="○"/>
            </a:pP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Mô</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hình</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tuần</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tự</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cộng</a:t>
            </a:r>
            <a:endPar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endParaRPr>
          </a:p>
          <a:p>
            <a:pPr marL="742950" lvl="1" indent="-285750" algn="just">
              <a:lnSpc>
                <a:spcPct val="150000"/>
              </a:lnSpc>
              <a:buClr>
                <a:schemeClr val="bg1">
                  <a:lumMod val="95000"/>
                </a:schemeClr>
              </a:buClr>
              <a:buFont typeface="Arial" panose="020B0604020202020204" pitchFamily="34" charset="0"/>
              <a:buChar char="○"/>
            </a:pP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Mô</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hình</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tuần</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tự</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nhân</a:t>
            </a:r>
            <a:endPar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endParaRPr>
          </a:p>
          <a:p>
            <a:pPr marL="742950" lvl="1" indent="-285750" algn="just">
              <a:lnSpc>
                <a:spcPct val="150000"/>
              </a:lnSpc>
              <a:buClr>
                <a:schemeClr val="bg1">
                  <a:lumMod val="95000"/>
                </a:schemeClr>
              </a:buClr>
              <a:buFont typeface="Arial" panose="020B0604020202020204" pitchFamily="34" charset="0"/>
              <a:buChar char="○"/>
            </a:pP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Mô</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hình</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song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song</a:t>
            </a:r>
            <a:endPar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endParaRPr>
          </a:p>
          <a:p>
            <a:pPr marL="285750" lvl="0" indent="-285750" algn="just">
              <a:lnSpc>
                <a:spcPct val="150000"/>
              </a:lnSpc>
              <a:buClr>
                <a:schemeClr val="bg1"/>
              </a:buClr>
              <a:buFont typeface="Arial" panose="020B0604020202020204" pitchFamily="34" charset="0"/>
              <a:buChar char="•"/>
            </a:pP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Thực</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nghiệm</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trên</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các</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tập</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dữ</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liệu</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khác</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nhau</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để</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đưa</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ra</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cái</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nhìn</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khách</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quan</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nhất</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trong</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việc</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nhìn</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nhận</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kết</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quả</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của</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các</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mô</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hình</a:t>
            </a:r>
            <a:endPar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endParaRPr>
          </a:p>
          <a:p>
            <a:pPr marL="285750" lvl="0" indent="-285750" algn="just">
              <a:lnSpc>
                <a:spcPct val="150000"/>
              </a:lnSpc>
              <a:buClr>
                <a:schemeClr val="bg1"/>
              </a:buClr>
              <a:buFont typeface="Wingdings" panose="05000000000000000000" pitchFamily="2" charset="2"/>
              <a:buChar char="Ø"/>
            </a:pPr>
            <a:endParaRPr lang="en-US" sz="1300" dirty="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a:p>
            <a:pPr marL="285750" lvl="0" indent="-285750" algn="just">
              <a:lnSpc>
                <a:spcPct val="150000"/>
              </a:lnSpc>
              <a:buClr>
                <a:schemeClr val="bg1"/>
              </a:buClr>
              <a:buFont typeface="Arial" panose="020B0604020202020204" pitchFamily="34" charset="0"/>
              <a:buChar char="•"/>
            </a:pP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Đánh</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giá</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kết</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quả</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thực</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nghiệm</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đạt</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được</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và</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đề</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xuất</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các</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mô</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hình</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có</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khả</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năng</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dự</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đoán</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tốt</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1300" u="none" strike="noStrike" dirty="0" err="1">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nhất</a:t>
            </a:r>
            <a:r>
              <a:rPr lang="en-US" sz="1300" u="none" strike="noStrike"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a:t>
            </a:r>
          </a:p>
        </p:txBody>
      </p:sp>
    </p:spTree>
    <p:extLst>
      <p:ext uri="{BB962C8B-B14F-4D97-AF65-F5344CB8AC3E}">
        <p14:creationId xmlns:p14="http://schemas.microsoft.com/office/powerpoint/2010/main" val="1168161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80" name="Google Shape;480;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Hạn chế</a:t>
            </a:r>
            <a:endParaRPr dirty="0"/>
          </a:p>
        </p:txBody>
      </p:sp>
      <p:sp>
        <p:nvSpPr>
          <p:cNvPr id="488" name="Google Shape;488;p27"/>
          <p:cNvSpPr/>
          <p:nvPr/>
        </p:nvSpPr>
        <p:spPr>
          <a:xfrm>
            <a:off x="3112023" y="289430"/>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9619FE45-05EE-472E-76C0-9A3CE5EC3C44}"/>
              </a:ext>
            </a:extLst>
          </p:cNvPr>
          <p:cNvSpPr txBox="1"/>
          <p:nvPr/>
        </p:nvSpPr>
        <p:spPr>
          <a:xfrm>
            <a:off x="400959" y="999236"/>
            <a:ext cx="6750956" cy="3608488"/>
          </a:xfrm>
          <a:prstGeom prst="rect">
            <a:avLst/>
          </a:prstGeom>
          <a:noFill/>
        </p:spPr>
        <p:txBody>
          <a:bodyPr wrap="square">
            <a:spAutoFit/>
          </a:bodyPr>
          <a:lstStyle/>
          <a:p>
            <a:pPr marL="285750" lvl="0" indent="-285750" algn="just">
              <a:lnSpc>
                <a:spcPct val="150000"/>
              </a:lnSpc>
              <a:buClr>
                <a:schemeClr val="bg1"/>
              </a:buClr>
              <a:buFont typeface="Arial" panose="020B0604020202020204" pitchFamily="34" charset="0"/>
              <a:buChar char="•"/>
            </a:pP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Tập</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chưa</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đủ</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lớn</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quan</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hóa</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kết</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quả</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lai</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ghép</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quá</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nghiệm</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285750" lvl="0" indent="-285750" algn="just">
              <a:lnSpc>
                <a:spcPct val="150000"/>
              </a:lnSpc>
              <a:buClr>
                <a:schemeClr val="bg1"/>
              </a:buClr>
              <a:buFont typeface="Arial" panose="020B0604020202020204" pitchFamily="34" charset="0"/>
              <a:buChar char="•"/>
            </a:pPr>
            <a:endPar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lgn="just">
              <a:lnSpc>
                <a:spcPct val="150000"/>
              </a:lnSpc>
              <a:buClr>
                <a:schemeClr val="bg1"/>
              </a:buClr>
              <a:buFont typeface="Arial" panose="020B0604020202020204" pitchFamily="34" charset="0"/>
              <a:buChar char="•"/>
            </a:pPr>
            <a:endPar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lgn="just">
              <a:lnSpc>
                <a:spcPct val="150000"/>
              </a:lnSpc>
              <a:buClr>
                <a:schemeClr val="bg1"/>
              </a:buClr>
              <a:buFont typeface="Arial" panose="020B0604020202020204" pitchFamily="34" charset="0"/>
              <a:buChar char="•"/>
            </a:pP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Nhóm</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cố</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gắng</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hết</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sức</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đưa</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ra</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hướng</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xây</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dựng</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tuy</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nhiên</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thời</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gian</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hạn</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nên</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nhóm</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vẫn</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chưa</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hiện</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hóa</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đề</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285750" lvl="0" indent="-285750" algn="just">
              <a:lnSpc>
                <a:spcPct val="150000"/>
              </a:lnSpc>
              <a:buClr>
                <a:schemeClr val="bg1"/>
              </a:buClr>
              <a:buFont typeface="Arial" panose="020B0604020202020204" pitchFamily="34" charset="0"/>
              <a:buChar char="•"/>
            </a:pPr>
            <a:endPar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lgn="just">
              <a:lnSpc>
                <a:spcPct val="150000"/>
              </a:lnSpc>
              <a:buClr>
                <a:schemeClr val="bg1"/>
              </a:buClr>
              <a:buFont typeface="Arial" panose="020B0604020202020204" pitchFamily="34" charset="0"/>
              <a:buChar char="•"/>
            </a:pPr>
            <a:endPar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lgn="just">
              <a:lnSpc>
                <a:spcPct val="150000"/>
              </a:lnSpc>
              <a:buClr>
                <a:schemeClr val="bg1"/>
              </a:buClr>
              <a:buFont typeface="Arial" panose="020B0604020202020204" pitchFamily="34" charset="0"/>
              <a:buChar char="•"/>
            </a:pP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Trong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quá</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xây</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dựng</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tuần</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cộng</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tuần</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tự</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CNN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không</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nhận</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shape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hình</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đầu</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mặc</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dù</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nhóm</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cố</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gắng</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tìm</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hiểu</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khắc</a:t>
            </a:r>
            <a:r>
              <a:rPr lang="en-US" u="none" strike="noStrike"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phục</a:t>
            </a:r>
            <a:endParaRPr lang="en-US" u="none" strike="noStrike"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29"/>
          <p:cNvSpPr txBox="1">
            <a:spLocks noGrp="1"/>
          </p:cNvSpPr>
          <p:nvPr>
            <p:ph type="ctrTitle" idx="4"/>
          </p:nvPr>
        </p:nvSpPr>
        <p:spPr>
          <a:xfrm>
            <a:off x="618825" y="411675"/>
            <a:ext cx="5181084"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2. Giới thiệu mô hình sử dụng</a:t>
            </a:r>
            <a:endParaRPr dirty="0"/>
          </a:p>
        </p:txBody>
      </p:sp>
      <p:sp>
        <p:nvSpPr>
          <p:cNvPr id="11" name="Google Shape;467;p26">
            <a:extLst>
              <a:ext uri="{FF2B5EF4-FFF2-40B4-BE49-F238E27FC236}">
                <a16:creationId xmlns:a16="http://schemas.microsoft.com/office/drawing/2014/main" id="{4CF01F79-5ED4-EF26-6852-77F0074B2899}"/>
              </a:ext>
            </a:extLst>
          </p:cNvPr>
          <p:cNvSpPr txBox="1">
            <a:spLocks/>
          </p:cNvSpPr>
          <p:nvPr/>
        </p:nvSpPr>
        <p:spPr>
          <a:xfrm>
            <a:off x="1006356" y="989475"/>
            <a:ext cx="47277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dirty="0" err="1"/>
              <a:t>Mô</a:t>
            </a:r>
            <a:r>
              <a:rPr lang="en-US" dirty="0"/>
              <a:t> </a:t>
            </a:r>
            <a:r>
              <a:rPr lang="en-US" dirty="0" err="1"/>
              <a:t>hình</a:t>
            </a:r>
            <a:r>
              <a:rPr lang="en-US" dirty="0"/>
              <a:t> CNN</a:t>
            </a:r>
          </a:p>
        </p:txBody>
      </p:sp>
      <p:sp>
        <p:nvSpPr>
          <p:cNvPr id="12" name="Google Shape;467;p26">
            <a:extLst>
              <a:ext uri="{FF2B5EF4-FFF2-40B4-BE49-F238E27FC236}">
                <a16:creationId xmlns:a16="http://schemas.microsoft.com/office/drawing/2014/main" id="{6427A610-AE17-4494-1D60-3D5CFFFC94BA}"/>
              </a:ext>
            </a:extLst>
          </p:cNvPr>
          <p:cNvSpPr txBox="1">
            <a:spLocks/>
          </p:cNvSpPr>
          <p:nvPr/>
        </p:nvSpPr>
        <p:spPr>
          <a:xfrm>
            <a:off x="5349757" y="989475"/>
            <a:ext cx="47277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dirty="0" err="1"/>
              <a:t>Mô</a:t>
            </a:r>
            <a:r>
              <a:rPr lang="en-US" dirty="0"/>
              <a:t> </a:t>
            </a:r>
            <a:r>
              <a:rPr lang="en-US" dirty="0" err="1"/>
              <a:t>hình</a:t>
            </a:r>
            <a:r>
              <a:rPr lang="en-US" dirty="0"/>
              <a:t> RNN</a:t>
            </a:r>
          </a:p>
        </p:txBody>
      </p:sp>
      <p:grpSp>
        <p:nvGrpSpPr>
          <p:cNvPr id="13" name="Google Shape;446;p25">
            <a:extLst>
              <a:ext uri="{FF2B5EF4-FFF2-40B4-BE49-F238E27FC236}">
                <a16:creationId xmlns:a16="http://schemas.microsoft.com/office/drawing/2014/main" id="{265BFA11-E4DD-3FFA-1A95-36FF745662F9}"/>
              </a:ext>
            </a:extLst>
          </p:cNvPr>
          <p:cNvGrpSpPr/>
          <p:nvPr/>
        </p:nvGrpSpPr>
        <p:grpSpPr>
          <a:xfrm>
            <a:off x="4427550" y="1063091"/>
            <a:ext cx="288899" cy="3845083"/>
            <a:chOff x="6780548" y="337714"/>
            <a:chExt cx="133252" cy="1952377"/>
          </a:xfrm>
        </p:grpSpPr>
        <p:sp>
          <p:nvSpPr>
            <p:cNvPr id="14" name="Google Shape;447;p25">
              <a:extLst>
                <a:ext uri="{FF2B5EF4-FFF2-40B4-BE49-F238E27FC236}">
                  <a16:creationId xmlns:a16="http://schemas.microsoft.com/office/drawing/2014/main" id="{D7328D20-1378-C042-8ACE-11DA9C9307EF}"/>
                </a:ext>
              </a:extLst>
            </p:cNvPr>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48;p25">
              <a:extLst>
                <a:ext uri="{FF2B5EF4-FFF2-40B4-BE49-F238E27FC236}">
                  <a16:creationId xmlns:a16="http://schemas.microsoft.com/office/drawing/2014/main" id="{D3A2123C-4886-A94A-9474-115F7BBD16B6}"/>
                </a:ext>
              </a:extLst>
            </p:cNvPr>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One-dimensional Convolutional Neural Network for time series">
            <a:extLst>
              <a:ext uri="{FF2B5EF4-FFF2-40B4-BE49-F238E27FC236}">
                <a16:creationId xmlns:a16="http://schemas.microsoft.com/office/drawing/2014/main" id="{B888B486-5429-C242-36F4-6FE846B334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508" y="2309352"/>
            <a:ext cx="4202042" cy="1087587"/>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4CAA9EAD-0D22-38B6-98F2-84D196A2ACB8}"/>
              </a:ext>
            </a:extLst>
          </p:cNvPr>
          <p:cNvGrpSpPr/>
          <p:nvPr/>
        </p:nvGrpSpPr>
        <p:grpSpPr>
          <a:xfrm>
            <a:off x="4716449" y="1977849"/>
            <a:ext cx="4161763" cy="2090094"/>
            <a:chOff x="4716449" y="1977849"/>
            <a:chExt cx="4161763" cy="2090094"/>
          </a:xfrm>
        </p:grpSpPr>
        <p:sp>
          <p:nvSpPr>
            <p:cNvPr id="19" name="Rectangle 18">
              <a:extLst>
                <a:ext uri="{FF2B5EF4-FFF2-40B4-BE49-F238E27FC236}">
                  <a16:creationId xmlns:a16="http://schemas.microsoft.com/office/drawing/2014/main" id="{EEDCC622-726D-8BB7-C5E1-5AF63B60E7C2}"/>
                </a:ext>
              </a:extLst>
            </p:cNvPr>
            <p:cNvSpPr/>
            <p:nvPr/>
          </p:nvSpPr>
          <p:spPr>
            <a:xfrm>
              <a:off x="4716449" y="1977849"/>
              <a:ext cx="4161763" cy="20900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image22.png" descr="A screenshot of a computer&#10;&#10;Description automatically generated">
              <a:extLst>
                <a:ext uri="{FF2B5EF4-FFF2-40B4-BE49-F238E27FC236}">
                  <a16:creationId xmlns:a16="http://schemas.microsoft.com/office/drawing/2014/main" id="{2A18DDFA-FF27-F67B-A2FA-C692232EF43D}"/>
                </a:ext>
              </a:extLst>
            </p:cNvPr>
            <p:cNvPicPr/>
            <p:nvPr/>
          </p:nvPicPr>
          <p:blipFill>
            <a:blip r:embed="rId4"/>
            <a:srcRect/>
            <a:stretch>
              <a:fillRect/>
            </a:stretch>
          </p:blipFill>
          <p:spPr>
            <a:xfrm>
              <a:off x="5000872" y="2288668"/>
              <a:ext cx="3592916" cy="1446349"/>
            </a:xfrm>
            <a:prstGeom prst="rect">
              <a:avLst/>
            </a:prstGeom>
            <a:ln/>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11" name="Google Shape;467;p26">
            <a:extLst>
              <a:ext uri="{FF2B5EF4-FFF2-40B4-BE49-F238E27FC236}">
                <a16:creationId xmlns:a16="http://schemas.microsoft.com/office/drawing/2014/main" id="{4CF01F79-5ED4-EF26-6852-77F0074B2899}"/>
              </a:ext>
            </a:extLst>
          </p:cNvPr>
          <p:cNvSpPr txBox="1">
            <a:spLocks/>
          </p:cNvSpPr>
          <p:nvPr/>
        </p:nvSpPr>
        <p:spPr>
          <a:xfrm>
            <a:off x="545857" y="521389"/>
            <a:ext cx="47277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dirty="0" err="1"/>
              <a:t>Mô</a:t>
            </a:r>
            <a:r>
              <a:rPr lang="en-US" dirty="0"/>
              <a:t> </a:t>
            </a:r>
            <a:r>
              <a:rPr lang="en-US" dirty="0" err="1"/>
              <a:t>hình</a:t>
            </a:r>
            <a:r>
              <a:rPr lang="en-US" dirty="0"/>
              <a:t> LSTM</a:t>
            </a:r>
          </a:p>
        </p:txBody>
      </p:sp>
      <p:sp>
        <p:nvSpPr>
          <p:cNvPr id="2" name="Google Shape;467;p26">
            <a:extLst>
              <a:ext uri="{FF2B5EF4-FFF2-40B4-BE49-F238E27FC236}">
                <a16:creationId xmlns:a16="http://schemas.microsoft.com/office/drawing/2014/main" id="{84E4A58C-D61F-1BAB-E003-4A8A615669E0}"/>
              </a:ext>
            </a:extLst>
          </p:cNvPr>
          <p:cNvSpPr txBox="1">
            <a:spLocks/>
          </p:cNvSpPr>
          <p:nvPr/>
        </p:nvSpPr>
        <p:spPr>
          <a:xfrm>
            <a:off x="5273557" y="521389"/>
            <a:ext cx="47277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dirty="0" err="1"/>
              <a:t>Mô</a:t>
            </a:r>
            <a:r>
              <a:rPr lang="en-US" dirty="0"/>
              <a:t> </a:t>
            </a:r>
            <a:r>
              <a:rPr lang="en-US" dirty="0" err="1"/>
              <a:t>hình</a:t>
            </a:r>
            <a:r>
              <a:rPr lang="en-US" dirty="0"/>
              <a:t> GRU</a:t>
            </a:r>
          </a:p>
        </p:txBody>
      </p:sp>
      <p:grpSp>
        <p:nvGrpSpPr>
          <p:cNvPr id="3" name="Google Shape;446;p25">
            <a:extLst>
              <a:ext uri="{FF2B5EF4-FFF2-40B4-BE49-F238E27FC236}">
                <a16:creationId xmlns:a16="http://schemas.microsoft.com/office/drawing/2014/main" id="{9636B214-286A-ADA7-329B-348E22898F87}"/>
              </a:ext>
            </a:extLst>
          </p:cNvPr>
          <p:cNvGrpSpPr/>
          <p:nvPr/>
        </p:nvGrpSpPr>
        <p:grpSpPr>
          <a:xfrm>
            <a:off x="4388741" y="132676"/>
            <a:ext cx="366518" cy="4878148"/>
            <a:chOff x="6780548" y="337714"/>
            <a:chExt cx="133252" cy="1952377"/>
          </a:xfrm>
        </p:grpSpPr>
        <p:sp>
          <p:nvSpPr>
            <p:cNvPr id="4" name="Google Shape;447;p25">
              <a:extLst>
                <a:ext uri="{FF2B5EF4-FFF2-40B4-BE49-F238E27FC236}">
                  <a16:creationId xmlns:a16="http://schemas.microsoft.com/office/drawing/2014/main" id="{BDD6AAF7-B43D-5A60-9F21-AED135398DE0}"/>
                </a:ext>
              </a:extLst>
            </p:cNvPr>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48;p25">
              <a:extLst>
                <a:ext uri="{FF2B5EF4-FFF2-40B4-BE49-F238E27FC236}">
                  <a16:creationId xmlns:a16="http://schemas.microsoft.com/office/drawing/2014/main" id="{606B719C-FA17-CF03-94A0-3016A0092314}"/>
                </a:ext>
              </a:extLst>
            </p:cNvPr>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The detailed schematic of the equations given in (1)-(7).">
            <a:extLst>
              <a:ext uri="{FF2B5EF4-FFF2-40B4-BE49-F238E27FC236}">
                <a16:creationId xmlns:a16="http://schemas.microsoft.com/office/drawing/2014/main" id="{09995AE5-7640-C568-50DE-9594B5DBB8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071" y="1391194"/>
            <a:ext cx="3821907" cy="25717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7F02939E-10F4-FB33-C863-1B2704EA0D53}"/>
              </a:ext>
            </a:extLst>
          </p:cNvPr>
          <p:cNvSpPr/>
          <p:nvPr/>
        </p:nvSpPr>
        <p:spPr>
          <a:xfrm>
            <a:off x="4962675" y="1349071"/>
            <a:ext cx="3984508" cy="29693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Khoa học dữ liệu">
            <a:extLst>
              <a:ext uri="{FF2B5EF4-FFF2-40B4-BE49-F238E27FC236}">
                <a16:creationId xmlns:a16="http://schemas.microsoft.com/office/drawing/2014/main" id="{AC5EF211-F65B-7583-AF57-F6D2CA7CC4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2675" y="1529197"/>
            <a:ext cx="8802470" cy="271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111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grpSp>
        <p:nvGrpSpPr>
          <p:cNvPr id="3" name="Google Shape;446;p25">
            <a:extLst>
              <a:ext uri="{FF2B5EF4-FFF2-40B4-BE49-F238E27FC236}">
                <a16:creationId xmlns:a16="http://schemas.microsoft.com/office/drawing/2014/main" id="{9636B214-286A-ADA7-329B-348E22898F87}"/>
              </a:ext>
            </a:extLst>
          </p:cNvPr>
          <p:cNvGrpSpPr/>
          <p:nvPr/>
        </p:nvGrpSpPr>
        <p:grpSpPr>
          <a:xfrm>
            <a:off x="4388741" y="132676"/>
            <a:ext cx="366518" cy="4878148"/>
            <a:chOff x="6780548" y="337714"/>
            <a:chExt cx="133252" cy="1952377"/>
          </a:xfrm>
        </p:grpSpPr>
        <p:sp>
          <p:nvSpPr>
            <p:cNvPr id="4" name="Google Shape;447;p25">
              <a:extLst>
                <a:ext uri="{FF2B5EF4-FFF2-40B4-BE49-F238E27FC236}">
                  <a16:creationId xmlns:a16="http://schemas.microsoft.com/office/drawing/2014/main" id="{BDD6AAF7-B43D-5A60-9F21-AED135398DE0}"/>
                </a:ext>
              </a:extLst>
            </p:cNvPr>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48;p25">
              <a:extLst>
                <a:ext uri="{FF2B5EF4-FFF2-40B4-BE49-F238E27FC236}">
                  <a16:creationId xmlns:a16="http://schemas.microsoft.com/office/drawing/2014/main" id="{606B719C-FA17-CF03-94A0-3016A0092314}"/>
                </a:ext>
              </a:extLst>
            </p:cNvPr>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467;p26">
            <a:extLst>
              <a:ext uri="{FF2B5EF4-FFF2-40B4-BE49-F238E27FC236}">
                <a16:creationId xmlns:a16="http://schemas.microsoft.com/office/drawing/2014/main" id="{4CF01F79-5ED4-EF26-6852-77F0074B2899}"/>
              </a:ext>
            </a:extLst>
          </p:cNvPr>
          <p:cNvSpPr txBox="1">
            <a:spLocks/>
          </p:cNvSpPr>
          <p:nvPr/>
        </p:nvSpPr>
        <p:spPr>
          <a:xfrm>
            <a:off x="4755259" y="521389"/>
            <a:ext cx="47277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dirty="0" err="1"/>
              <a:t>Mô</a:t>
            </a:r>
            <a:r>
              <a:rPr lang="en-US" dirty="0"/>
              <a:t> </a:t>
            </a:r>
            <a:r>
              <a:rPr lang="en-US" dirty="0" err="1"/>
              <a:t>hình</a:t>
            </a:r>
            <a:r>
              <a:rPr lang="en-US" dirty="0"/>
              <a:t> </a:t>
            </a:r>
            <a:r>
              <a:rPr lang="en-US" dirty="0" err="1"/>
              <a:t>Tuần</a:t>
            </a:r>
            <a:r>
              <a:rPr lang="en-US" dirty="0"/>
              <a:t> </a:t>
            </a:r>
            <a:r>
              <a:rPr lang="en-US" dirty="0" err="1"/>
              <a:t>tự</a:t>
            </a:r>
            <a:r>
              <a:rPr lang="en-US" dirty="0"/>
              <a:t> </a:t>
            </a:r>
            <a:r>
              <a:rPr lang="en-US" dirty="0" err="1"/>
              <a:t>nhân</a:t>
            </a:r>
            <a:endParaRPr lang="en-US" dirty="0"/>
          </a:p>
        </p:txBody>
      </p:sp>
      <p:sp>
        <p:nvSpPr>
          <p:cNvPr id="7" name="Google Shape;467;p26">
            <a:extLst>
              <a:ext uri="{FF2B5EF4-FFF2-40B4-BE49-F238E27FC236}">
                <a16:creationId xmlns:a16="http://schemas.microsoft.com/office/drawing/2014/main" id="{4CF01F79-5ED4-EF26-6852-77F0074B2899}"/>
              </a:ext>
            </a:extLst>
          </p:cNvPr>
          <p:cNvSpPr txBox="1">
            <a:spLocks/>
          </p:cNvSpPr>
          <p:nvPr/>
        </p:nvSpPr>
        <p:spPr>
          <a:xfrm>
            <a:off x="621003" y="521389"/>
            <a:ext cx="47277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dirty="0" err="1"/>
              <a:t>Mô</a:t>
            </a:r>
            <a:r>
              <a:rPr lang="en-US" dirty="0"/>
              <a:t> </a:t>
            </a:r>
            <a:r>
              <a:rPr lang="en-US" dirty="0" err="1"/>
              <a:t>hình</a:t>
            </a:r>
            <a:r>
              <a:rPr lang="en-US" dirty="0"/>
              <a:t> </a:t>
            </a:r>
            <a:r>
              <a:rPr lang="en-US" dirty="0" err="1"/>
              <a:t>Tuần</a:t>
            </a:r>
            <a:r>
              <a:rPr lang="en-US" dirty="0"/>
              <a:t> </a:t>
            </a:r>
            <a:r>
              <a:rPr lang="en-US" dirty="0" err="1"/>
              <a:t>tự</a:t>
            </a:r>
            <a:endParaRPr lang="en-US" dirty="0"/>
          </a:p>
        </p:txBody>
      </p:sp>
      <p:pic>
        <p:nvPicPr>
          <p:cNvPr id="8" name="Picture 7">
            <a:extLst>
              <a:ext uri="{FF2B5EF4-FFF2-40B4-BE49-F238E27FC236}">
                <a16:creationId xmlns:a16="http://schemas.microsoft.com/office/drawing/2014/main" id="{8217082E-01BF-E76E-B236-239EFA1AB4A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55259" y="1992275"/>
            <a:ext cx="4272341" cy="1158950"/>
          </a:xfrm>
          <a:prstGeom prst="rect">
            <a:avLst/>
          </a:prstGeom>
          <a:noFill/>
          <a:ln>
            <a:noFill/>
          </a:ln>
        </p:spPr>
      </p:pic>
      <p:sp>
        <p:nvSpPr>
          <p:cNvPr id="13" name="Rectangle 12">
            <a:extLst>
              <a:ext uri="{FF2B5EF4-FFF2-40B4-BE49-F238E27FC236}">
                <a16:creationId xmlns:a16="http://schemas.microsoft.com/office/drawing/2014/main" id="{8BCFAD7D-B4E1-B70B-7DFE-13AC6F477C07}"/>
              </a:ext>
            </a:extLst>
          </p:cNvPr>
          <p:cNvSpPr/>
          <p:nvPr/>
        </p:nvSpPr>
        <p:spPr>
          <a:xfrm>
            <a:off x="326571" y="1854926"/>
            <a:ext cx="4038889" cy="19724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5DBD9F5-8260-BF85-EB33-EA9CEC7FFE58}"/>
              </a:ext>
            </a:extLst>
          </p:cNvPr>
          <p:cNvPicPr>
            <a:picLocks noChangeAspect="1"/>
          </p:cNvPicPr>
          <p:nvPr/>
        </p:nvPicPr>
        <p:blipFill>
          <a:blip r:embed="rId4"/>
          <a:stretch>
            <a:fillRect/>
          </a:stretch>
        </p:blipFill>
        <p:spPr>
          <a:xfrm>
            <a:off x="466487" y="2081049"/>
            <a:ext cx="3838104" cy="1520243"/>
          </a:xfrm>
          <a:prstGeom prst="rect">
            <a:avLst/>
          </a:prstGeom>
        </p:spPr>
      </p:pic>
    </p:spTree>
    <p:extLst>
      <p:ext uri="{BB962C8B-B14F-4D97-AF65-F5344CB8AC3E}">
        <p14:creationId xmlns:p14="http://schemas.microsoft.com/office/powerpoint/2010/main" val="3415052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grpSp>
        <p:nvGrpSpPr>
          <p:cNvPr id="3" name="Google Shape;446;p25">
            <a:extLst>
              <a:ext uri="{FF2B5EF4-FFF2-40B4-BE49-F238E27FC236}">
                <a16:creationId xmlns:a16="http://schemas.microsoft.com/office/drawing/2014/main" id="{9636B214-286A-ADA7-329B-348E22898F87}"/>
              </a:ext>
            </a:extLst>
          </p:cNvPr>
          <p:cNvGrpSpPr/>
          <p:nvPr/>
        </p:nvGrpSpPr>
        <p:grpSpPr>
          <a:xfrm>
            <a:off x="4388741" y="132676"/>
            <a:ext cx="366518" cy="4878148"/>
            <a:chOff x="6780548" y="337714"/>
            <a:chExt cx="133252" cy="1952377"/>
          </a:xfrm>
        </p:grpSpPr>
        <p:sp>
          <p:nvSpPr>
            <p:cNvPr id="4" name="Google Shape;447;p25">
              <a:extLst>
                <a:ext uri="{FF2B5EF4-FFF2-40B4-BE49-F238E27FC236}">
                  <a16:creationId xmlns:a16="http://schemas.microsoft.com/office/drawing/2014/main" id="{BDD6AAF7-B43D-5A60-9F21-AED135398DE0}"/>
                </a:ext>
              </a:extLst>
            </p:cNvPr>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48;p25">
              <a:extLst>
                <a:ext uri="{FF2B5EF4-FFF2-40B4-BE49-F238E27FC236}">
                  <a16:creationId xmlns:a16="http://schemas.microsoft.com/office/drawing/2014/main" id="{606B719C-FA17-CF03-94A0-3016A0092314}"/>
                </a:ext>
              </a:extLst>
            </p:cNvPr>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467;p26">
            <a:extLst>
              <a:ext uri="{FF2B5EF4-FFF2-40B4-BE49-F238E27FC236}">
                <a16:creationId xmlns:a16="http://schemas.microsoft.com/office/drawing/2014/main" id="{1C713522-7432-9E5C-45AC-3896D5909B4B}"/>
              </a:ext>
            </a:extLst>
          </p:cNvPr>
          <p:cNvSpPr txBox="1">
            <a:spLocks/>
          </p:cNvSpPr>
          <p:nvPr/>
        </p:nvSpPr>
        <p:spPr>
          <a:xfrm>
            <a:off x="229118" y="521389"/>
            <a:ext cx="47277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dirty="0" err="1"/>
              <a:t>Mô</a:t>
            </a:r>
            <a:r>
              <a:rPr lang="en-US" dirty="0"/>
              <a:t> </a:t>
            </a:r>
            <a:r>
              <a:rPr lang="en-US" dirty="0" err="1"/>
              <a:t>hình</a:t>
            </a:r>
            <a:r>
              <a:rPr lang="en-US" dirty="0"/>
              <a:t> </a:t>
            </a:r>
            <a:r>
              <a:rPr lang="en-US" dirty="0" err="1"/>
              <a:t>Tuần</a:t>
            </a:r>
            <a:r>
              <a:rPr lang="en-US" dirty="0"/>
              <a:t> </a:t>
            </a:r>
            <a:r>
              <a:rPr lang="en-US" dirty="0" err="1"/>
              <a:t>tự</a:t>
            </a:r>
            <a:r>
              <a:rPr lang="en-US" dirty="0"/>
              <a:t> </a:t>
            </a:r>
            <a:r>
              <a:rPr lang="en-US" dirty="0" err="1"/>
              <a:t>cộng</a:t>
            </a:r>
            <a:endParaRPr lang="en-US" dirty="0"/>
          </a:p>
        </p:txBody>
      </p:sp>
      <p:sp>
        <p:nvSpPr>
          <p:cNvPr id="9" name="Google Shape;467;p26">
            <a:extLst>
              <a:ext uri="{FF2B5EF4-FFF2-40B4-BE49-F238E27FC236}">
                <a16:creationId xmlns:a16="http://schemas.microsoft.com/office/drawing/2014/main" id="{93F746F8-EC10-0E6C-6CE3-67B91E8F4456}"/>
              </a:ext>
            </a:extLst>
          </p:cNvPr>
          <p:cNvSpPr txBox="1">
            <a:spLocks/>
          </p:cNvSpPr>
          <p:nvPr/>
        </p:nvSpPr>
        <p:spPr>
          <a:xfrm>
            <a:off x="5075438" y="521389"/>
            <a:ext cx="47277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dirty="0" err="1"/>
              <a:t>Mô</a:t>
            </a:r>
            <a:r>
              <a:rPr lang="en-US" dirty="0"/>
              <a:t> </a:t>
            </a:r>
            <a:r>
              <a:rPr lang="en-US" dirty="0" err="1"/>
              <a:t>hình</a:t>
            </a:r>
            <a:r>
              <a:rPr lang="en-US" dirty="0"/>
              <a:t> Song </a:t>
            </a:r>
            <a:r>
              <a:rPr lang="en-US" dirty="0" err="1"/>
              <a:t>song</a:t>
            </a:r>
            <a:endParaRPr lang="en-US" dirty="0"/>
          </a:p>
        </p:txBody>
      </p:sp>
      <p:pic>
        <p:nvPicPr>
          <p:cNvPr id="10" name="Picture 9" descr="A diagram of a model&#10;&#10;Description automatically generated">
            <a:extLst>
              <a:ext uri="{FF2B5EF4-FFF2-40B4-BE49-F238E27FC236}">
                <a16:creationId xmlns:a16="http://schemas.microsoft.com/office/drawing/2014/main" id="{794FB23D-B1C9-36EA-A203-F0858ED4681E}"/>
              </a:ext>
            </a:extLst>
          </p:cNvPr>
          <p:cNvPicPr>
            <a:picLocks noChangeAspect="1"/>
          </p:cNvPicPr>
          <p:nvPr/>
        </p:nvPicPr>
        <p:blipFill>
          <a:blip r:embed="rId3"/>
          <a:stretch>
            <a:fillRect/>
          </a:stretch>
        </p:blipFill>
        <p:spPr>
          <a:xfrm>
            <a:off x="4696477" y="1333579"/>
            <a:ext cx="4349931" cy="1269195"/>
          </a:xfrm>
          <a:prstGeom prst="rect">
            <a:avLst/>
          </a:prstGeom>
        </p:spPr>
      </p:pic>
      <p:pic>
        <p:nvPicPr>
          <p:cNvPr id="11" name="Picture 10" descr="A diagram of a model&#10;&#10;Description automatically generated">
            <a:extLst>
              <a:ext uri="{FF2B5EF4-FFF2-40B4-BE49-F238E27FC236}">
                <a16:creationId xmlns:a16="http://schemas.microsoft.com/office/drawing/2014/main" id="{7B580C96-E0C1-693D-D16C-B8324DDCCDF4}"/>
              </a:ext>
            </a:extLst>
          </p:cNvPr>
          <p:cNvPicPr>
            <a:picLocks noChangeAspect="1"/>
          </p:cNvPicPr>
          <p:nvPr/>
        </p:nvPicPr>
        <p:blipFill>
          <a:blip r:embed="rId4"/>
          <a:stretch>
            <a:fillRect/>
          </a:stretch>
        </p:blipFill>
        <p:spPr>
          <a:xfrm>
            <a:off x="272359" y="2191882"/>
            <a:ext cx="4116382" cy="1084069"/>
          </a:xfrm>
          <a:prstGeom prst="rect">
            <a:avLst/>
          </a:prstGeom>
        </p:spPr>
      </p:pic>
      <p:pic>
        <p:nvPicPr>
          <p:cNvPr id="7" name="Picture 6">
            <a:extLst>
              <a:ext uri="{FF2B5EF4-FFF2-40B4-BE49-F238E27FC236}">
                <a16:creationId xmlns:a16="http://schemas.microsoft.com/office/drawing/2014/main" id="{D77ACA05-1771-B088-DB27-39A54454C3FA}"/>
              </a:ext>
            </a:extLst>
          </p:cNvPr>
          <p:cNvPicPr>
            <a:picLocks noChangeAspect="1"/>
          </p:cNvPicPr>
          <p:nvPr/>
        </p:nvPicPr>
        <p:blipFill>
          <a:blip r:embed="rId5"/>
          <a:stretch>
            <a:fillRect/>
          </a:stretch>
        </p:blipFill>
        <p:spPr>
          <a:xfrm>
            <a:off x="5232913" y="2913741"/>
            <a:ext cx="3277057" cy="1314633"/>
          </a:xfrm>
          <a:prstGeom prst="rect">
            <a:avLst/>
          </a:prstGeom>
        </p:spPr>
      </p:pic>
    </p:spTree>
    <p:extLst>
      <p:ext uri="{BB962C8B-B14F-4D97-AF65-F5344CB8AC3E}">
        <p14:creationId xmlns:p14="http://schemas.microsoft.com/office/powerpoint/2010/main" val="2506128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30"/>
          <p:cNvSpPr txBox="1">
            <a:spLocks noGrp="1"/>
          </p:cNvSpPr>
          <p:nvPr>
            <p:ph type="ctrTitle" idx="8"/>
          </p:nvPr>
        </p:nvSpPr>
        <p:spPr>
          <a:xfrm>
            <a:off x="621630" y="4116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3. Các tiêu chí đánh giá</a:t>
            </a:r>
            <a:endParaRPr sz="3000" dirty="0"/>
          </a:p>
        </p:txBody>
      </p:sp>
      <p:sp>
        <p:nvSpPr>
          <p:cNvPr id="18" name="Google Shape;601;p30">
            <a:extLst>
              <a:ext uri="{FF2B5EF4-FFF2-40B4-BE49-F238E27FC236}">
                <a16:creationId xmlns:a16="http://schemas.microsoft.com/office/drawing/2014/main" id="{50A7C6C1-D20D-4FC4-CEA1-99F4805F9E4B}"/>
              </a:ext>
            </a:extLst>
          </p:cNvPr>
          <p:cNvSpPr txBox="1">
            <a:spLocks/>
          </p:cNvSpPr>
          <p:nvPr/>
        </p:nvSpPr>
        <p:spPr>
          <a:xfrm>
            <a:off x="1568748" y="1033991"/>
            <a:ext cx="2534004"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dirty="0"/>
              <a:t>MSE</a:t>
            </a:r>
          </a:p>
        </p:txBody>
      </p:sp>
      <p:sp>
        <p:nvSpPr>
          <p:cNvPr id="19" name="Google Shape;601;p30">
            <a:extLst>
              <a:ext uri="{FF2B5EF4-FFF2-40B4-BE49-F238E27FC236}">
                <a16:creationId xmlns:a16="http://schemas.microsoft.com/office/drawing/2014/main" id="{88790FDA-E156-EB6C-11B4-2E6C8BD51DC5}"/>
              </a:ext>
            </a:extLst>
          </p:cNvPr>
          <p:cNvSpPr txBox="1">
            <a:spLocks/>
          </p:cNvSpPr>
          <p:nvPr/>
        </p:nvSpPr>
        <p:spPr>
          <a:xfrm>
            <a:off x="4776518" y="1018285"/>
            <a:ext cx="58887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dirty="0"/>
              <a:t>RMSE</a:t>
            </a:r>
          </a:p>
        </p:txBody>
      </p:sp>
      <p:sp>
        <p:nvSpPr>
          <p:cNvPr id="20" name="Google Shape;601;p30">
            <a:extLst>
              <a:ext uri="{FF2B5EF4-FFF2-40B4-BE49-F238E27FC236}">
                <a16:creationId xmlns:a16="http://schemas.microsoft.com/office/drawing/2014/main" id="{D8822DC1-DD33-1270-6CC0-CD3D6964A03F}"/>
              </a:ext>
            </a:extLst>
          </p:cNvPr>
          <p:cNvSpPr txBox="1">
            <a:spLocks/>
          </p:cNvSpPr>
          <p:nvPr/>
        </p:nvSpPr>
        <p:spPr>
          <a:xfrm>
            <a:off x="1568748" y="2272023"/>
            <a:ext cx="1490198"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dirty="0"/>
              <a:t>MAE</a:t>
            </a:r>
          </a:p>
        </p:txBody>
      </p:sp>
      <p:sp>
        <p:nvSpPr>
          <p:cNvPr id="21" name="Google Shape;601;p30">
            <a:extLst>
              <a:ext uri="{FF2B5EF4-FFF2-40B4-BE49-F238E27FC236}">
                <a16:creationId xmlns:a16="http://schemas.microsoft.com/office/drawing/2014/main" id="{FD3FDDA2-05F5-9D49-D5A7-B4F9160F26EB}"/>
              </a:ext>
            </a:extLst>
          </p:cNvPr>
          <p:cNvSpPr txBox="1">
            <a:spLocks/>
          </p:cNvSpPr>
          <p:nvPr/>
        </p:nvSpPr>
        <p:spPr>
          <a:xfrm>
            <a:off x="4745679" y="2259699"/>
            <a:ext cx="2485152"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dirty="0"/>
              <a:t>CV(RMSE)</a:t>
            </a:r>
          </a:p>
        </p:txBody>
      </p:sp>
      <p:sp>
        <p:nvSpPr>
          <p:cNvPr id="22" name="Google Shape;601;p30">
            <a:extLst>
              <a:ext uri="{FF2B5EF4-FFF2-40B4-BE49-F238E27FC236}">
                <a16:creationId xmlns:a16="http://schemas.microsoft.com/office/drawing/2014/main" id="{B820D0E3-1FBC-7E3F-B1A9-E0255328A061}"/>
              </a:ext>
            </a:extLst>
          </p:cNvPr>
          <p:cNvSpPr txBox="1">
            <a:spLocks/>
          </p:cNvSpPr>
          <p:nvPr/>
        </p:nvSpPr>
        <p:spPr>
          <a:xfrm>
            <a:off x="732666" y="3431057"/>
            <a:ext cx="4381443"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US" dirty="0" err="1"/>
              <a:t>Thời</a:t>
            </a:r>
            <a:r>
              <a:rPr lang="en-US" dirty="0"/>
              <a:t> </a:t>
            </a:r>
            <a:r>
              <a:rPr lang="en-US" dirty="0" err="1"/>
              <a:t>gian</a:t>
            </a:r>
            <a:r>
              <a:rPr lang="en-US" dirty="0"/>
              <a:t> </a:t>
            </a:r>
            <a:r>
              <a:rPr lang="en-US" dirty="0" err="1"/>
              <a:t>thực</a:t>
            </a:r>
            <a:r>
              <a:rPr lang="en-US" dirty="0"/>
              <a:t> </a:t>
            </a:r>
            <a:r>
              <a:rPr lang="en-US" dirty="0" err="1"/>
              <a:t>thi</a:t>
            </a:r>
            <a:endParaRPr lang="en-US" dirty="0"/>
          </a:p>
        </p:txBody>
      </p:sp>
      <p:pic>
        <p:nvPicPr>
          <p:cNvPr id="24" name="Picture 23">
            <a:extLst>
              <a:ext uri="{FF2B5EF4-FFF2-40B4-BE49-F238E27FC236}">
                <a16:creationId xmlns:a16="http://schemas.microsoft.com/office/drawing/2014/main" id="{8E736F15-C2D1-7D92-AA45-4EFE7F68C7AC}"/>
              </a:ext>
            </a:extLst>
          </p:cNvPr>
          <p:cNvPicPr>
            <a:picLocks noChangeAspect="1"/>
          </p:cNvPicPr>
          <p:nvPr/>
        </p:nvPicPr>
        <p:blipFill>
          <a:blip r:embed="rId3"/>
          <a:stretch>
            <a:fillRect/>
          </a:stretch>
        </p:blipFill>
        <p:spPr>
          <a:xfrm>
            <a:off x="1101573" y="1594443"/>
            <a:ext cx="2534004" cy="400106"/>
          </a:xfrm>
          <a:prstGeom prst="rect">
            <a:avLst/>
          </a:prstGeom>
        </p:spPr>
      </p:pic>
      <p:pic>
        <p:nvPicPr>
          <p:cNvPr id="26" name="Picture 25">
            <a:extLst>
              <a:ext uri="{FF2B5EF4-FFF2-40B4-BE49-F238E27FC236}">
                <a16:creationId xmlns:a16="http://schemas.microsoft.com/office/drawing/2014/main" id="{E1901080-803C-C533-BFF3-2E739287BAD9}"/>
              </a:ext>
            </a:extLst>
          </p:cNvPr>
          <p:cNvPicPr>
            <a:picLocks noChangeAspect="1"/>
          </p:cNvPicPr>
          <p:nvPr/>
        </p:nvPicPr>
        <p:blipFill>
          <a:blip r:embed="rId4"/>
          <a:stretch>
            <a:fillRect/>
          </a:stretch>
        </p:blipFill>
        <p:spPr>
          <a:xfrm>
            <a:off x="4858342" y="1633945"/>
            <a:ext cx="2157549" cy="289427"/>
          </a:xfrm>
          <a:prstGeom prst="rect">
            <a:avLst/>
          </a:prstGeom>
        </p:spPr>
      </p:pic>
      <p:pic>
        <p:nvPicPr>
          <p:cNvPr id="28" name="Picture 27">
            <a:extLst>
              <a:ext uri="{FF2B5EF4-FFF2-40B4-BE49-F238E27FC236}">
                <a16:creationId xmlns:a16="http://schemas.microsoft.com/office/drawing/2014/main" id="{2AEC360B-B00D-6DDF-FE29-4B42EDC8212E}"/>
              </a:ext>
            </a:extLst>
          </p:cNvPr>
          <p:cNvPicPr>
            <a:picLocks noChangeAspect="1"/>
          </p:cNvPicPr>
          <p:nvPr/>
        </p:nvPicPr>
        <p:blipFill>
          <a:blip r:embed="rId5"/>
          <a:stretch>
            <a:fillRect/>
          </a:stretch>
        </p:blipFill>
        <p:spPr>
          <a:xfrm>
            <a:off x="1322274" y="2842743"/>
            <a:ext cx="2092602" cy="516996"/>
          </a:xfrm>
          <a:prstGeom prst="rect">
            <a:avLst/>
          </a:prstGeom>
        </p:spPr>
      </p:pic>
      <p:pic>
        <p:nvPicPr>
          <p:cNvPr id="30" name="Picture 29">
            <a:extLst>
              <a:ext uri="{FF2B5EF4-FFF2-40B4-BE49-F238E27FC236}">
                <a16:creationId xmlns:a16="http://schemas.microsoft.com/office/drawing/2014/main" id="{F8F8C624-A6AA-69AE-EE56-1B601653B718}"/>
              </a:ext>
            </a:extLst>
          </p:cNvPr>
          <p:cNvPicPr>
            <a:picLocks noChangeAspect="1"/>
          </p:cNvPicPr>
          <p:nvPr/>
        </p:nvPicPr>
        <p:blipFill>
          <a:blip r:embed="rId6"/>
          <a:stretch>
            <a:fillRect/>
          </a:stretch>
        </p:blipFill>
        <p:spPr>
          <a:xfrm>
            <a:off x="4881117" y="2840132"/>
            <a:ext cx="2915057" cy="562053"/>
          </a:xfrm>
          <a:prstGeom prst="rect">
            <a:avLst/>
          </a:prstGeom>
        </p:spPr>
      </p:pic>
      <p:grpSp>
        <p:nvGrpSpPr>
          <p:cNvPr id="31" name="Google Shape;446;p25">
            <a:extLst>
              <a:ext uri="{FF2B5EF4-FFF2-40B4-BE49-F238E27FC236}">
                <a16:creationId xmlns:a16="http://schemas.microsoft.com/office/drawing/2014/main" id="{82C14A49-CD20-C0BD-6ED3-D41798897FBB}"/>
              </a:ext>
            </a:extLst>
          </p:cNvPr>
          <p:cNvGrpSpPr/>
          <p:nvPr/>
        </p:nvGrpSpPr>
        <p:grpSpPr>
          <a:xfrm rot="10800000">
            <a:off x="4475600" y="1018285"/>
            <a:ext cx="192800" cy="2566055"/>
            <a:chOff x="6780548" y="337714"/>
            <a:chExt cx="133252" cy="1952377"/>
          </a:xfrm>
        </p:grpSpPr>
        <p:sp>
          <p:nvSpPr>
            <p:cNvPr id="32" name="Google Shape;447;p25">
              <a:extLst>
                <a:ext uri="{FF2B5EF4-FFF2-40B4-BE49-F238E27FC236}">
                  <a16:creationId xmlns:a16="http://schemas.microsoft.com/office/drawing/2014/main" id="{12B9D858-D46E-05A4-94FB-62091136A1BF}"/>
                </a:ext>
              </a:extLst>
            </p:cNvPr>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48;p25">
              <a:extLst>
                <a:ext uri="{FF2B5EF4-FFF2-40B4-BE49-F238E27FC236}">
                  <a16:creationId xmlns:a16="http://schemas.microsoft.com/office/drawing/2014/main" id="{C7166EFA-EA55-AE62-9751-962EA47745CB}"/>
                </a:ext>
              </a:extLst>
            </p:cNvPr>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446;p25">
            <a:extLst>
              <a:ext uri="{FF2B5EF4-FFF2-40B4-BE49-F238E27FC236}">
                <a16:creationId xmlns:a16="http://schemas.microsoft.com/office/drawing/2014/main" id="{F18E6600-27C3-3660-B01A-234CFA72D31F}"/>
              </a:ext>
            </a:extLst>
          </p:cNvPr>
          <p:cNvGrpSpPr/>
          <p:nvPr/>
        </p:nvGrpSpPr>
        <p:grpSpPr>
          <a:xfrm rot="16200000">
            <a:off x="4451929" y="-1292020"/>
            <a:ext cx="514363" cy="6845870"/>
            <a:chOff x="6780548" y="337714"/>
            <a:chExt cx="133252" cy="1952377"/>
          </a:xfrm>
        </p:grpSpPr>
        <p:sp>
          <p:nvSpPr>
            <p:cNvPr id="35" name="Google Shape;447;p25">
              <a:extLst>
                <a:ext uri="{FF2B5EF4-FFF2-40B4-BE49-F238E27FC236}">
                  <a16:creationId xmlns:a16="http://schemas.microsoft.com/office/drawing/2014/main" id="{25324B71-9D59-FC2E-067F-EA8753112CCB}"/>
                </a:ext>
              </a:extLst>
            </p:cNvPr>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48;p25">
              <a:extLst>
                <a:ext uri="{FF2B5EF4-FFF2-40B4-BE49-F238E27FC236}">
                  <a16:creationId xmlns:a16="http://schemas.microsoft.com/office/drawing/2014/main" id="{357A6E3E-D3A2-53F7-5533-2024E27D38E4}"/>
                </a:ext>
              </a:extLst>
            </p:cNvPr>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TextBox 5">
            <a:extLst>
              <a:ext uri="{FF2B5EF4-FFF2-40B4-BE49-F238E27FC236}">
                <a16:creationId xmlns:a16="http://schemas.microsoft.com/office/drawing/2014/main" id="{526E79B0-C868-AB0B-B85C-7EAF652622B9}"/>
              </a:ext>
            </a:extLst>
          </p:cNvPr>
          <p:cNvSpPr txBox="1"/>
          <p:nvPr/>
        </p:nvSpPr>
        <p:spPr>
          <a:xfrm>
            <a:off x="-410277" y="3935366"/>
            <a:ext cx="9337559" cy="495457"/>
          </a:xfrm>
          <a:prstGeom prst="rect">
            <a:avLst/>
          </a:prstGeom>
        </p:spPr>
        <p:txBody>
          <a:bodyPr wrap="square" lIns="0" tIns="0" rIns="0" bIns="0" rtlCol="0" anchor="t">
            <a:spAutoFit/>
          </a:bodyPr>
          <a:lstStyle/>
          <a:p>
            <a:pPr algn="ctr">
              <a:lnSpc>
                <a:spcPts val="4621"/>
              </a:lnSpc>
              <a:spcBef>
                <a:spcPct val="0"/>
              </a:spcBef>
            </a:pPr>
            <a:r>
              <a:rPr lang="en-US" sz="1600" dirty="0" err="1">
                <a:solidFill>
                  <a:schemeClr val="bg1"/>
                </a:solidFill>
                <a:latin typeface="Open Sans"/>
              </a:rPr>
              <a:t>Thời</a:t>
            </a:r>
            <a:r>
              <a:rPr lang="en-US" sz="1600" dirty="0">
                <a:solidFill>
                  <a:schemeClr val="bg1"/>
                </a:solidFill>
                <a:latin typeface="Open Sans"/>
              </a:rPr>
              <a:t> </a:t>
            </a:r>
            <a:r>
              <a:rPr lang="en-US" sz="1600" dirty="0" err="1">
                <a:solidFill>
                  <a:schemeClr val="bg1"/>
                </a:solidFill>
                <a:latin typeface="Open Sans"/>
              </a:rPr>
              <a:t>gian</a:t>
            </a:r>
            <a:r>
              <a:rPr lang="en-US" sz="1600" dirty="0">
                <a:solidFill>
                  <a:schemeClr val="bg1"/>
                </a:solidFill>
                <a:latin typeface="Open Sans"/>
              </a:rPr>
              <a:t> </a:t>
            </a:r>
            <a:r>
              <a:rPr lang="en-US" sz="1600" dirty="0" err="1">
                <a:solidFill>
                  <a:schemeClr val="bg1"/>
                </a:solidFill>
                <a:latin typeface="Open Sans"/>
              </a:rPr>
              <a:t>thực</a:t>
            </a:r>
            <a:r>
              <a:rPr lang="en-US" sz="1600" dirty="0">
                <a:solidFill>
                  <a:schemeClr val="bg1"/>
                </a:solidFill>
                <a:latin typeface="Open Sans"/>
              </a:rPr>
              <a:t> </a:t>
            </a:r>
            <a:r>
              <a:rPr lang="en-US" sz="1600" dirty="0" err="1">
                <a:solidFill>
                  <a:schemeClr val="bg1"/>
                </a:solidFill>
                <a:latin typeface="Open Sans"/>
              </a:rPr>
              <a:t>thi</a:t>
            </a:r>
            <a:r>
              <a:rPr lang="en-US" sz="1600" dirty="0">
                <a:solidFill>
                  <a:schemeClr val="bg1"/>
                </a:solidFill>
                <a:latin typeface="Open Sans"/>
              </a:rPr>
              <a:t> = </a:t>
            </a:r>
            <a:r>
              <a:rPr lang="en-US" sz="1600" dirty="0" err="1">
                <a:solidFill>
                  <a:schemeClr val="bg1"/>
                </a:solidFill>
                <a:latin typeface="Open Sans"/>
              </a:rPr>
              <a:t>Thời</a:t>
            </a:r>
            <a:r>
              <a:rPr lang="en-US" sz="1600" dirty="0">
                <a:solidFill>
                  <a:schemeClr val="bg1"/>
                </a:solidFill>
                <a:latin typeface="Open Sans"/>
              </a:rPr>
              <a:t> </a:t>
            </a:r>
            <a:r>
              <a:rPr lang="en-US" sz="1600" dirty="0" err="1">
                <a:solidFill>
                  <a:schemeClr val="bg1"/>
                </a:solidFill>
                <a:latin typeface="Open Sans"/>
              </a:rPr>
              <a:t>điểm</a:t>
            </a:r>
            <a:r>
              <a:rPr lang="en-US" sz="1600" dirty="0">
                <a:solidFill>
                  <a:schemeClr val="bg1"/>
                </a:solidFill>
                <a:latin typeface="Open Sans"/>
              </a:rPr>
              <a:t> </a:t>
            </a:r>
            <a:r>
              <a:rPr lang="en-US" sz="1600" dirty="0" err="1">
                <a:solidFill>
                  <a:schemeClr val="bg1"/>
                </a:solidFill>
                <a:latin typeface="Open Sans"/>
              </a:rPr>
              <a:t>trả</a:t>
            </a:r>
            <a:r>
              <a:rPr lang="en-US" sz="1600" dirty="0">
                <a:solidFill>
                  <a:schemeClr val="bg1"/>
                </a:solidFill>
                <a:latin typeface="Open Sans"/>
              </a:rPr>
              <a:t> </a:t>
            </a:r>
            <a:r>
              <a:rPr lang="en-US" sz="1600" dirty="0" err="1">
                <a:solidFill>
                  <a:schemeClr val="bg1"/>
                </a:solidFill>
                <a:latin typeface="Open Sans"/>
              </a:rPr>
              <a:t>về</a:t>
            </a:r>
            <a:r>
              <a:rPr lang="en-US" sz="1600" dirty="0">
                <a:solidFill>
                  <a:schemeClr val="bg1"/>
                </a:solidFill>
                <a:latin typeface="Open Sans"/>
              </a:rPr>
              <a:t> </a:t>
            </a:r>
            <a:r>
              <a:rPr lang="en-US" sz="1600" dirty="0" err="1">
                <a:solidFill>
                  <a:schemeClr val="bg1"/>
                </a:solidFill>
                <a:latin typeface="Open Sans"/>
              </a:rPr>
              <a:t>kết</a:t>
            </a:r>
            <a:r>
              <a:rPr lang="en-US" sz="1600" dirty="0">
                <a:solidFill>
                  <a:schemeClr val="bg1"/>
                </a:solidFill>
                <a:latin typeface="Open Sans"/>
              </a:rPr>
              <a:t> </a:t>
            </a:r>
            <a:r>
              <a:rPr lang="en-US" sz="1600" dirty="0" err="1">
                <a:solidFill>
                  <a:schemeClr val="bg1"/>
                </a:solidFill>
                <a:latin typeface="Open Sans"/>
              </a:rPr>
              <a:t>quả</a:t>
            </a:r>
            <a:r>
              <a:rPr lang="en-US" sz="1600" dirty="0">
                <a:solidFill>
                  <a:schemeClr val="bg1"/>
                </a:solidFill>
                <a:latin typeface="Open Sans"/>
              </a:rPr>
              <a:t> - </a:t>
            </a:r>
            <a:r>
              <a:rPr lang="en-US" sz="1600" dirty="0" err="1">
                <a:solidFill>
                  <a:schemeClr val="bg1"/>
                </a:solidFill>
                <a:latin typeface="Open Sans"/>
              </a:rPr>
              <a:t>Thời</a:t>
            </a:r>
            <a:r>
              <a:rPr lang="en-US" sz="1600" dirty="0">
                <a:solidFill>
                  <a:schemeClr val="bg1"/>
                </a:solidFill>
                <a:latin typeface="Open Sans"/>
              </a:rPr>
              <a:t> </a:t>
            </a:r>
            <a:r>
              <a:rPr lang="en-US" sz="1600" dirty="0" err="1">
                <a:solidFill>
                  <a:schemeClr val="bg1"/>
                </a:solidFill>
                <a:latin typeface="Open Sans"/>
              </a:rPr>
              <a:t>điểm</a:t>
            </a:r>
            <a:r>
              <a:rPr lang="en-US" sz="1600" dirty="0">
                <a:solidFill>
                  <a:schemeClr val="bg1"/>
                </a:solidFill>
                <a:latin typeface="Open Sans"/>
              </a:rPr>
              <a:t> </a:t>
            </a:r>
            <a:r>
              <a:rPr lang="en-US" sz="1600" dirty="0" err="1">
                <a:solidFill>
                  <a:schemeClr val="bg1"/>
                </a:solidFill>
                <a:latin typeface="Open Sans"/>
              </a:rPr>
              <a:t>nhận</a:t>
            </a:r>
            <a:r>
              <a:rPr lang="en-US" sz="1600" dirty="0">
                <a:solidFill>
                  <a:schemeClr val="bg1"/>
                </a:solidFill>
                <a:latin typeface="Open Sans"/>
              </a:rPr>
              <a:t> </a:t>
            </a:r>
            <a:r>
              <a:rPr lang="en-US" sz="1600" dirty="0" err="1">
                <a:solidFill>
                  <a:schemeClr val="bg1"/>
                </a:solidFill>
                <a:latin typeface="Open Sans"/>
              </a:rPr>
              <a:t>dữ</a:t>
            </a:r>
            <a:r>
              <a:rPr lang="en-US" sz="1600" dirty="0">
                <a:solidFill>
                  <a:schemeClr val="bg1"/>
                </a:solidFill>
                <a:latin typeface="Open Sans"/>
              </a:rPr>
              <a:t> </a:t>
            </a:r>
            <a:r>
              <a:rPr lang="en-US" sz="1600" dirty="0" err="1">
                <a:solidFill>
                  <a:schemeClr val="bg1"/>
                </a:solidFill>
                <a:latin typeface="Open Sans"/>
              </a:rPr>
              <a:t>liệu</a:t>
            </a:r>
            <a:r>
              <a:rPr lang="en-US" sz="1600" dirty="0">
                <a:solidFill>
                  <a:schemeClr val="bg1"/>
                </a:solidFill>
                <a:latin typeface="Open Sans"/>
              </a:rPr>
              <a:t> </a:t>
            </a:r>
            <a:r>
              <a:rPr lang="en-US" sz="1600" dirty="0" err="1">
                <a:solidFill>
                  <a:schemeClr val="bg1"/>
                </a:solidFill>
                <a:latin typeface="Open Sans"/>
              </a:rPr>
              <a:t>đầu</a:t>
            </a:r>
            <a:r>
              <a:rPr lang="en-US" sz="1600" dirty="0">
                <a:solidFill>
                  <a:schemeClr val="bg1"/>
                </a:solidFill>
                <a:latin typeface="Open Sans"/>
              </a:rPr>
              <a:t> </a:t>
            </a:r>
            <a:r>
              <a:rPr lang="en-US" sz="1600" dirty="0" err="1">
                <a:solidFill>
                  <a:schemeClr val="bg1"/>
                </a:solidFill>
                <a:latin typeface="Open Sans"/>
              </a:rPr>
              <a:t>vào</a:t>
            </a:r>
            <a:r>
              <a:rPr lang="en-US" sz="1600" dirty="0">
                <a:solidFill>
                  <a:schemeClr val="bg1"/>
                </a:solidFill>
                <a:latin typeface="Open Sans"/>
              </a:rPr>
              <a:t> </a:t>
            </a:r>
          </a:p>
        </p:txBody>
      </p:sp>
    </p:spTree>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TotalTime>
  <Words>915</Words>
  <Application>Microsoft Office PowerPoint</Application>
  <PresentationFormat>On-screen Show (16:9)</PresentationFormat>
  <Paragraphs>339</Paragraphs>
  <Slides>15</Slides>
  <Notes>15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Share Tech</vt:lpstr>
      <vt:lpstr>Wingdings</vt:lpstr>
      <vt:lpstr>Open Sans</vt:lpstr>
      <vt:lpstr>Times New Roman</vt:lpstr>
      <vt:lpstr>Fira Sans Extra Condensed Medium</vt:lpstr>
      <vt:lpstr>Livvic Light</vt:lpstr>
      <vt:lpstr>Fira Sans Condensed Medium</vt:lpstr>
      <vt:lpstr>Arial</vt:lpstr>
      <vt:lpstr>Nunito Light</vt:lpstr>
      <vt:lpstr>Advent Pro SemiBold</vt:lpstr>
      <vt:lpstr>Maven Pro</vt:lpstr>
      <vt:lpstr>Data Science Consulting by Slidesgo</vt:lpstr>
      <vt:lpstr>LAI GHÉP  CÁC MÔ HÌNH HỌC SÂU</vt:lpstr>
      <vt:lpstr>1. Giới thiệu bài toán</vt:lpstr>
      <vt:lpstr>PowerPoint Presentation</vt:lpstr>
      <vt:lpstr>Hạn chế</vt:lpstr>
      <vt:lpstr>2. Giới thiệu mô hình sử dụng</vt:lpstr>
      <vt:lpstr>PowerPoint Presentation</vt:lpstr>
      <vt:lpstr>PowerPoint Presentation</vt:lpstr>
      <vt:lpstr>PowerPoint Presentation</vt:lpstr>
      <vt:lpstr>3. Các tiêu chí đánh giá</vt:lpstr>
      <vt:lpstr>4. Kết quả thực nghiệm</vt:lpstr>
      <vt:lpstr>PowerPoint Presentation</vt:lpstr>
      <vt:lpstr>PowerPoint Presentation</vt:lpstr>
      <vt:lpstr>PowerPoint Presentation</vt:lpstr>
      <vt:lpstr>KẾT LUẬN</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 Tuan Nghia</cp:lastModifiedBy>
  <cp:revision>18</cp:revision>
  <dcterms:modified xsi:type="dcterms:W3CDTF">2024-07-20T03:17:26Z</dcterms:modified>
</cp:coreProperties>
</file>