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</p:sldIdLst>
  <p:sldSz cx="18288000" cy="10287000"/>
  <p:notesSz cx="6858000" cy="9144000"/>
  <p:embeddedFontLst>
    <p:embeddedFont>
      <p:font typeface="Arimo Bold" panose="020B0604020202020204" charset="0"/>
      <p:regular r:id="rId15"/>
    </p:embeddedFont>
    <p:embeddedFont>
      <p:font typeface="Aristotelica Pro" panose="020B0604020202020204" charset="0"/>
      <p:regular r:id="rId16"/>
    </p:embeddedFont>
    <p:embeddedFont>
      <p:font typeface="Aristotelica Pro Bold" panose="020B0604020202020204" charset="0"/>
      <p:regular r:id="rId17"/>
    </p:embeddedFont>
    <p:embeddedFont>
      <p:font typeface="Aristotelica Pro Demi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lear Sans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3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59793" y="6846347"/>
            <a:ext cx="4568413" cy="189018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32582" y="6324575"/>
            <a:ext cx="3672800" cy="293372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32582" y="1354002"/>
            <a:ext cx="16230600" cy="4395731"/>
            <a:chOff x="0" y="0"/>
            <a:chExt cx="5879264" cy="1592280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5815764" cy="1528780"/>
            </a:xfrm>
            <a:custGeom>
              <a:avLst/>
              <a:gdLst/>
              <a:ahLst/>
              <a:cxnLst/>
              <a:rect l="l" t="t" r="r" b="b"/>
              <a:pathLst>
                <a:path w="5815764" h="1528780">
                  <a:moveTo>
                    <a:pt x="5723054" y="1528780"/>
                  </a:moveTo>
                  <a:lnTo>
                    <a:pt x="92710" y="1528780"/>
                  </a:lnTo>
                  <a:cubicBezTo>
                    <a:pt x="41910" y="1528780"/>
                    <a:pt x="0" y="1486870"/>
                    <a:pt x="0" y="143607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721784" y="0"/>
                  </a:lnTo>
                  <a:cubicBezTo>
                    <a:pt x="5772584" y="0"/>
                    <a:pt x="5814494" y="41910"/>
                    <a:pt x="5814494" y="92710"/>
                  </a:cubicBezTo>
                  <a:lnTo>
                    <a:pt x="5814494" y="1434800"/>
                  </a:lnTo>
                  <a:cubicBezTo>
                    <a:pt x="5815764" y="1486870"/>
                    <a:pt x="5773854" y="1528780"/>
                    <a:pt x="5723054" y="1528780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5879264" cy="1592280"/>
            </a:xfrm>
            <a:custGeom>
              <a:avLst/>
              <a:gdLst/>
              <a:ahLst/>
              <a:cxnLst/>
              <a:rect l="l" t="t" r="r" b="b"/>
              <a:pathLst>
                <a:path w="5879264" h="1592280">
                  <a:moveTo>
                    <a:pt x="5754804" y="59690"/>
                  </a:moveTo>
                  <a:cubicBezTo>
                    <a:pt x="5790364" y="59690"/>
                    <a:pt x="5819574" y="88900"/>
                    <a:pt x="5819574" y="124460"/>
                  </a:cubicBezTo>
                  <a:lnTo>
                    <a:pt x="5819574" y="1467820"/>
                  </a:lnTo>
                  <a:cubicBezTo>
                    <a:pt x="5819574" y="1503380"/>
                    <a:pt x="5790364" y="1532590"/>
                    <a:pt x="5754804" y="1532590"/>
                  </a:cubicBezTo>
                  <a:lnTo>
                    <a:pt x="124460" y="1532590"/>
                  </a:lnTo>
                  <a:cubicBezTo>
                    <a:pt x="88900" y="1532590"/>
                    <a:pt x="59690" y="1503380"/>
                    <a:pt x="59690" y="146782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754804" y="59690"/>
                  </a:lnTo>
                  <a:moveTo>
                    <a:pt x="575480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67820"/>
                  </a:lnTo>
                  <a:cubicBezTo>
                    <a:pt x="0" y="1536400"/>
                    <a:pt x="55880" y="1592280"/>
                    <a:pt x="124460" y="1592280"/>
                  </a:cubicBezTo>
                  <a:lnTo>
                    <a:pt x="5754804" y="1592280"/>
                  </a:lnTo>
                  <a:cubicBezTo>
                    <a:pt x="5823384" y="1592280"/>
                    <a:pt x="5879264" y="1536400"/>
                    <a:pt x="5879264" y="1467820"/>
                  </a:cubicBezTo>
                  <a:lnTo>
                    <a:pt x="5879264" y="124460"/>
                  </a:lnTo>
                  <a:cubicBezTo>
                    <a:pt x="5879264" y="55880"/>
                    <a:pt x="5823384" y="0"/>
                    <a:pt x="5754804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590382" y="6324575"/>
            <a:ext cx="3672800" cy="29337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28700" y="1689066"/>
            <a:ext cx="2136688" cy="167074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78973" y="1561769"/>
            <a:ext cx="16230600" cy="223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383E48"/>
                </a:solidFill>
                <a:latin typeface="Aristotelica Pro DemiBold"/>
              </a:rPr>
              <a:t>R DATA ANALYST 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8473" y="3948793"/>
            <a:ext cx="16230600" cy="190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494F56"/>
                </a:solidFill>
                <a:latin typeface="Aristotelica Pro"/>
              </a:rPr>
              <a:t>EDA: Students Performance in Exams</a:t>
            </a:r>
          </a:p>
          <a:p>
            <a:pPr algn="ctr">
              <a:lnSpc>
                <a:spcPts val="7699"/>
              </a:lnSpc>
            </a:pPr>
            <a:endParaRPr lang="en-US" sz="5499">
              <a:solidFill>
                <a:srgbClr val="494F56"/>
              </a:solidFill>
              <a:latin typeface="Aristotelica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DB31796-0973-5C29-E60B-A975EB4E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9" r="2398"/>
          <a:stretch>
            <a:fillRect/>
          </a:stretch>
        </p:blipFill>
        <p:spPr>
          <a:xfrm>
            <a:off x="198359" y="2040478"/>
            <a:ext cx="9153226" cy="6864214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2158FF5C-F268-12B3-7681-33831E6BCB22}"/>
              </a:ext>
            </a:extLst>
          </p:cNvPr>
          <p:cNvSpPr txBox="1"/>
          <p:nvPr/>
        </p:nvSpPr>
        <p:spPr>
          <a:xfrm>
            <a:off x="9351585" y="3532595"/>
            <a:ext cx="8822673" cy="314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>
                <a:solidFill>
                  <a:srgbClr val="000000"/>
                </a:solidFill>
                <a:latin typeface="Aristotelica Pro"/>
              </a:rPr>
              <a:t>Through observation from the </a:t>
            </a:r>
          </a:p>
          <a:p>
            <a:pPr algn="ctr">
              <a:lnSpc>
                <a:spcPts val="4991"/>
              </a:lnSpc>
            </a:pPr>
            <a:r>
              <a:rPr lang="en-US" sz="3565">
                <a:solidFill>
                  <a:srgbClr val="000000"/>
                </a:solidFill>
                <a:latin typeface="Aristotelica Pro"/>
              </a:rPr>
              <a:t>chart above, we see that the </a:t>
            </a:r>
          </a:p>
          <a:p>
            <a:pPr algn="ctr">
              <a:lnSpc>
                <a:spcPts val="4991"/>
              </a:lnSpc>
            </a:pPr>
            <a:r>
              <a:rPr lang="en-US" sz="3565">
                <a:solidFill>
                  <a:srgbClr val="000000"/>
                </a:solidFill>
                <a:latin typeface="Aristotelica Pro"/>
              </a:rPr>
              <a:t>predicted results from Multiple </a:t>
            </a:r>
          </a:p>
          <a:p>
            <a:pPr algn="ctr">
              <a:lnSpc>
                <a:spcPts val="4991"/>
              </a:lnSpc>
            </a:pPr>
            <a:r>
              <a:rPr lang="en-US" sz="3565">
                <a:solidFill>
                  <a:srgbClr val="000000"/>
                </a:solidFill>
                <a:latin typeface="Aristotelica Pro"/>
              </a:rPr>
              <a:t>Regression are quite close </a:t>
            </a:r>
          </a:p>
          <a:p>
            <a:pPr algn="ctr">
              <a:lnSpc>
                <a:spcPts val="4991"/>
              </a:lnSpc>
              <a:spcBef>
                <a:spcPct val="0"/>
              </a:spcBef>
            </a:pPr>
            <a:r>
              <a:rPr lang="en-US" sz="3565">
                <a:solidFill>
                  <a:srgbClr val="000000"/>
                </a:solidFill>
                <a:latin typeface="Aristotelica Pro"/>
              </a:rPr>
              <a:t>to reality.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F87A511-56F9-C5BD-EBDB-301C611F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88906" y="5764485"/>
            <a:ext cx="4261848" cy="3904918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C34CF5D-A951-94D0-38CD-28969CBB8617}"/>
              </a:ext>
            </a:extLst>
          </p:cNvPr>
          <p:cNvGrpSpPr/>
          <p:nvPr/>
        </p:nvGrpSpPr>
        <p:grpSpPr>
          <a:xfrm>
            <a:off x="5562220" y="1294954"/>
            <a:ext cx="12158381" cy="7697093"/>
            <a:chOff x="0" y="0"/>
            <a:chExt cx="4404170" cy="278814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A363BE2-AF2A-0543-1891-E928143ADB66}"/>
                </a:ext>
              </a:extLst>
            </p:cNvPr>
            <p:cNvSpPr/>
            <p:nvPr/>
          </p:nvSpPr>
          <p:spPr>
            <a:xfrm>
              <a:off x="31750" y="31750"/>
              <a:ext cx="4340670" cy="2724643"/>
            </a:xfrm>
            <a:custGeom>
              <a:avLst/>
              <a:gdLst/>
              <a:ahLst/>
              <a:cxnLst/>
              <a:rect l="l" t="t" r="r" b="b"/>
              <a:pathLst>
                <a:path w="4340670" h="2724643">
                  <a:moveTo>
                    <a:pt x="4247960" y="2724643"/>
                  </a:moveTo>
                  <a:lnTo>
                    <a:pt x="92710" y="2724643"/>
                  </a:lnTo>
                  <a:cubicBezTo>
                    <a:pt x="41910" y="2724643"/>
                    <a:pt x="0" y="2682733"/>
                    <a:pt x="0" y="263193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246690" y="0"/>
                  </a:lnTo>
                  <a:cubicBezTo>
                    <a:pt x="4297490" y="0"/>
                    <a:pt x="4339400" y="41910"/>
                    <a:pt x="4339400" y="92710"/>
                  </a:cubicBezTo>
                  <a:lnTo>
                    <a:pt x="4339400" y="2630663"/>
                  </a:lnTo>
                  <a:cubicBezTo>
                    <a:pt x="4340670" y="2682733"/>
                    <a:pt x="4298760" y="2724643"/>
                    <a:pt x="4247960" y="2724643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FA62533-0471-4484-1A06-14FA41535BE2}"/>
                </a:ext>
              </a:extLst>
            </p:cNvPr>
            <p:cNvSpPr/>
            <p:nvPr/>
          </p:nvSpPr>
          <p:spPr>
            <a:xfrm>
              <a:off x="0" y="0"/>
              <a:ext cx="4404170" cy="2788143"/>
            </a:xfrm>
            <a:custGeom>
              <a:avLst/>
              <a:gdLst/>
              <a:ahLst/>
              <a:cxnLst/>
              <a:rect l="l" t="t" r="r" b="b"/>
              <a:pathLst>
                <a:path w="4404170" h="2788143">
                  <a:moveTo>
                    <a:pt x="4279710" y="59690"/>
                  </a:moveTo>
                  <a:cubicBezTo>
                    <a:pt x="4315270" y="59690"/>
                    <a:pt x="4344480" y="88900"/>
                    <a:pt x="4344480" y="124460"/>
                  </a:cubicBezTo>
                  <a:lnTo>
                    <a:pt x="4344480" y="2663683"/>
                  </a:lnTo>
                  <a:cubicBezTo>
                    <a:pt x="4344480" y="2699243"/>
                    <a:pt x="4315270" y="2728453"/>
                    <a:pt x="4279710" y="2728453"/>
                  </a:cubicBezTo>
                  <a:lnTo>
                    <a:pt x="124460" y="2728453"/>
                  </a:lnTo>
                  <a:cubicBezTo>
                    <a:pt x="88900" y="2728453"/>
                    <a:pt x="59690" y="2699243"/>
                    <a:pt x="59690" y="266368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79710" y="59690"/>
                  </a:lnTo>
                  <a:moveTo>
                    <a:pt x="427971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663683"/>
                  </a:lnTo>
                  <a:cubicBezTo>
                    <a:pt x="0" y="2732263"/>
                    <a:pt x="55880" y="2788143"/>
                    <a:pt x="124460" y="2788143"/>
                  </a:cubicBezTo>
                  <a:lnTo>
                    <a:pt x="4279710" y="2788143"/>
                  </a:lnTo>
                  <a:cubicBezTo>
                    <a:pt x="4348290" y="2788143"/>
                    <a:pt x="4404170" y="2732263"/>
                    <a:pt x="4404170" y="2663683"/>
                  </a:cubicBezTo>
                  <a:lnTo>
                    <a:pt x="4404170" y="124460"/>
                  </a:lnTo>
                  <a:cubicBezTo>
                    <a:pt x="4404170" y="55880"/>
                    <a:pt x="4348290" y="0"/>
                    <a:pt x="4279710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35C42BB-B01B-10EE-437E-7C168186356B}"/>
              </a:ext>
            </a:extLst>
          </p:cNvPr>
          <p:cNvSpPr txBox="1"/>
          <p:nvPr/>
        </p:nvSpPr>
        <p:spPr>
          <a:xfrm>
            <a:off x="5562220" y="1909234"/>
            <a:ext cx="1215838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Analysis using of Variance (ANOVA)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E7CB3C6-BC9E-0777-E139-1425377B2D4F}"/>
              </a:ext>
            </a:extLst>
          </p:cNvPr>
          <p:cNvSpPr txBox="1"/>
          <p:nvPr/>
        </p:nvSpPr>
        <p:spPr>
          <a:xfrm>
            <a:off x="2519830" y="2757218"/>
            <a:ext cx="1215838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using library(naniar)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F764AF3-1FE1-4CF7-445E-306955C6293A}"/>
              </a:ext>
            </a:extLst>
          </p:cNvPr>
          <p:cNvSpPr txBox="1"/>
          <p:nvPr/>
        </p:nvSpPr>
        <p:spPr>
          <a:xfrm>
            <a:off x="6122387" y="3571875"/>
            <a:ext cx="1103804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make the prediction of math score avg from </a:t>
            </a:r>
          </a:p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data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2E81B52-0E20-8BC7-BC44-FAD2F53DC644}"/>
              </a:ext>
            </a:extLst>
          </p:cNvPr>
          <p:cNvSpPr txBox="1"/>
          <p:nvPr/>
        </p:nvSpPr>
        <p:spPr>
          <a:xfrm>
            <a:off x="6122387" y="5219700"/>
            <a:ext cx="1118497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calculate p (confidence interval) to evaluate </a:t>
            </a:r>
          </a:p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the model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D663225-4EEF-5B60-1C84-253D513ECD76}"/>
              </a:ext>
            </a:extLst>
          </p:cNvPr>
          <p:cNvSpPr txBox="1"/>
          <p:nvPr/>
        </p:nvSpPr>
        <p:spPr>
          <a:xfrm>
            <a:off x="6122387" y="6838950"/>
            <a:ext cx="10590609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Draw conclusions based on p (confidence </a:t>
            </a:r>
          </a:p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interval)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70B24473-15B3-211C-26F8-1B5610C6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48" r="6661" b="8264"/>
          <a:stretch>
            <a:fillRect/>
          </a:stretch>
        </p:blipFill>
        <p:spPr>
          <a:xfrm>
            <a:off x="358462" y="1729511"/>
            <a:ext cx="9739899" cy="1499071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4A480E2C-2AD6-478E-0C96-9F97A0DD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151"/>
          <a:stretch>
            <a:fillRect/>
          </a:stretch>
        </p:blipFill>
        <p:spPr>
          <a:xfrm>
            <a:off x="358462" y="3698576"/>
            <a:ext cx="9739899" cy="1444924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1A080E42-970D-E0FC-0ABB-02ACD41066BB}"/>
              </a:ext>
            </a:extLst>
          </p:cNvPr>
          <p:cNvSpPr txBox="1"/>
          <p:nvPr/>
        </p:nvSpPr>
        <p:spPr>
          <a:xfrm>
            <a:off x="1028700" y="5964714"/>
            <a:ext cx="16230600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Through observation from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With these two models, we find that the results of the analysis of variance (ANOVA) are quite accurate compared to the reality.</a:t>
            </a:r>
          </a:p>
        </p:txBody>
      </p:sp>
    </p:spTree>
    <p:extLst>
      <p:ext uri="{BB962C8B-B14F-4D97-AF65-F5344CB8AC3E}">
        <p14:creationId xmlns:p14="http://schemas.microsoft.com/office/powerpoint/2010/main" val="250937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">
            <a:extLst>
              <a:ext uri="{FF2B5EF4-FFF2-40B4-BE49-F238E27FC236}">
                <a16:creationId xmlns:a16="http://schemas.microsoft.com/office/drawing/2014/main" id="{1F8E12ED-E185-C281-FB0F-E0810A874C4D}"/>
              </a:ext>
            </a:extLst>
          </p:cNvPr>
          <p:cNvSpPr txBox="1"/>
          <p:nvPr/>
        </p:nvSpPr>
        <p:spPr>
          <a:xfrm>
            <a:off x="3755427" y="1133812"/>
            <a:ext cx="11420949" cy="77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90"/>
              </a:lnSpc>
              <a:spcBef>
                <a:spcPct val="0"/>
              </a:spcBef>
            </a:pPr>
            <a:r>
              <a:rPr lang="en-US" sz="4877" spc="146">
                <a:solidFill>
                  <a:srgbClr val="191919"/>
                </a:solidFill>
                <a:latin typeface="Clear Sans Bold"/>
              </a:rPr>
              <a:t>CONCLUSION</a:t>
            </a:r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961625F3-762A-F16D-0694-0D63DAF9C487}"/>
              </a:ext>
            </a:extLst>
          </p:cNvPr>
          <p:cNvSpPr/>
          <p:nvPr/>
        </p:nvSpPr>
        <p:spPr>
          <a:xfrm>
            <a:off x="2144389" y="3474151"/>
            <a:ext cx="643803" cy="5500760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94EE104A-FF98-4080-0EB6-54684CC3C0AF}"/>
              </a:ext>
            </a:extLst>
          </p:cNvPr>
          <p:cNvGrpSpPr/>
          <p:nvPr/>
        </p:nvGrpSpPr>
        <p:grpSpPr>
          <a:xfrm>
            <a:off x="1734676" y="3385622"/>
            <a:ext cx="1463230" cy="1300219"/>
            <a:chOff x="0" y="0"/>
            <a:chExt cx="1950973" cy="1733625"/>
          </a:xfrm>
        </p:grpSpPr>
        <p:pic>
          <p:nvPicPr>
            <p:cNvPr id="52" name="Picture 5">
              <a:extLst>
                <a:ext uri="{FF2B5EF4-FFF2-40B4-BE49-F238E27FC236}">
                  <a16:creationId xmlns:a16="http://schemas.microsoft.com/office/drawing/2014/main" id="{1538BA8C-B269-0C52-9096-9BF50EDB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5570" b="5570"/>
            <a:stretch>
              <a:fillRect/>
            </a:stretch>
          </p:blipFill>
          <p:spPr>
            <a:xfrm>
              <a:off x="0" y="0"/>
              <a:ext cx="1950973" cy="1733625"/>
            </a:xfrm>
            <a:prstGeom prst="rect">
              <a:avLst/>
            </a:prstGeom>
          </p:spPr>
        </p:pic>
        <p:sp>
          <p:nvSpPr>
            <p:cNvPr id="53" name="TextBox 6">
              <a:extLst>
                <a:ext uri="{FF2B5EF4-FFF2-40B4-BE49-F238E27FC236}">
                  <a16:creationId xmlns:a16="http://schemas.microsoft.com/office/drawing/2014/main" id="{A8A7198E-8442-919B-5AAF-7B8703016E8E}"/>
                </a:ext>
              </a:extLst>
            </p:cNvPr>
            <p:cNvSpPr txBox="1"/>
            <p:nvPr/>
          </p:nvSpPr>
          <p:spPr>
            <a:xfrm>
              <a:off x="253507" y="461166"/>
              <a:ext cx="1443960" cy="763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Clear Sans Bold"/>
                </a:rPr>
                <a:t>01</a:t>
              </a:r>
            </a:p>
          </p:txBody>
        </p:sp>
      </p:grpSp>
      <p:sp>
        <p:nvSpPr>
          <p:cNvPr id="54" name="AutoShape 7">
            <a:extLst>
              <a:ext uri="{FF2B5EF4-FFF2-40B4-BE49-F238E27FC236}">
                <a16:creationId xmlns:a16="http://schemas.microsoft.com/office/drawing/2014/main" id="{D0A35620-D1F5-3392-BC67-741782709071}"/>
              </a:ext>
            </a:extLst>
          </p:cNvPr>
          <p:cNvSpPr/>
          <p:nvPr/>
        </p:nvSpPr>
        <p:spPr>
          <a:xfrm>
            <a:off x="8822099" y="3474151"/>
            <a:ext cx="643803" cy="5500760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grpSp>
        <p:nvGrpSpPr>
          <p:cNvPr id="55" name="Group 8">
            <a:extLst>
              <a:ext uri="{FF2B5EF4-FFF2-40B4-BE49-F238E27FC236}">
                <a16:creationId xmlns:a16="http://schemas.microsoft.com/office/drawing/2014/main" id="{02ED25C7-61F6-F470-1C28-345CC6ADF88D}"/>
              </a:ext>
            </a:extLst>
          </p:cNvPr>
          <p:cNvGrpSpPr/>
          <p:nvPr/>
        </p:nvGrpSpPr>
        <p:grpSpPr>
          <a:xfrm>
            <a:off x="8412385" y="3385622"/>
            <a:ext cx="1463230" cy="1300219"/>
            <a:chOff x="0" y="0"/>
            <a:chExt cx="1950973" cy="1733625"/>
          </a:xfrm>
        </p:grpSpPr>
        <p:pic>
          <p:nvPicPr>
            <p:cNvPr id="56" name="Picture 9">
              <a:extLst>
                <a:ext uri="{FF2B5EF4-FFF2-40B4-BE49-F238E27FC236}">
                  <a16:creationId xmlns:a16="http://schemas.microsoft.com/office/drawing/2014/main" id="{D4FA6EA5-6893-C881-912D-D85FC326B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5570" b="5570"/>
            <a:stretch>
              <a:fillRect/>
            </a:stretch>
          </p:blipFill>
          <p:spPr>
            <a:xfrm>
              <a:off x="0" y="0"/>
              <a:ext cx="1950973" cy="1733625"/>
            </a:xfrm>
            <a:prstGeom prst="rect">
              <a:avLst/>
            </a:prstGeom>
          </p:spPr>
        </p:pic>
        <p:sp>
          <p:nvSpPr>
            <p:cNvPr id="57" name="TextBox 10">
              <a:extLst>
                <a:ext uri="{FF2B5EF4-FFF2-40B4-BE49-F238E27FC236}">
                  <a16:creationId xmlns:a16="http://schemas.microsoft.com/office/drawing/2014/main" id="{E212CBD0-CFBA-6C65-7FCF-F0A4FE53ECD9}"/>
                </a:ext>
              </a:extLst>
            </p:cNvPr>
            <p:cNvSpPr txBox="1"/>
            <p:nvPr/>
          </p:nvSpPr>
          <p:spPr>
            <a:xfrm>
              <a:off x="253507" y="461166"/>
              <a:ext cx="1443960" cy="763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Clear Sans Bold"/>
                </a:rPr>
                <a:t>03</a:t>
              </a:r>
            </a:p>
          </p:txBody>
        </p:sp>
      </p:grpSp>
      <p:sp>
        <p:nvSpPr>
          <p:cNvPr id="58" name="AutoShape 11">
            <a:extLst>
              <a:ext uri="{FF2B5EF4-FFF2-40B4-BE49-F238E27FC236}">
                <a16:creationId xmlns:a16="http://schemas.microsoft.com/office/drawing/2014/main" id="{19E532FB-F9B3-8D04-0A9C-BF070F3D0A76}"/>
              </a:ext>
            </a:extLst>
          </p:cNvPr>
          <p:cNvSpPr/>
          <p:nvPr/>
        </p:nvSpPr>
        <p:spPr>
          <a:xfrm>
            <a:off x="15499808" y="3474151"/>
            <a:ext cx="643803" cy="5500760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grpSp>
        <p:nvGrpSpPr>
          <p:cNvPr id="59" name="Group 12">
            <a:extLst>
              <a:ext uri="{FF2B5EF4-FFF2-40B4-BE49-F238E27FC236}">
                <a16:creationId xmlns:a16="http://schemas.microsoft.com/office/drawing/2014/main" id="{827A7F7E-28C9-E110-B8B1-D64449EF9168}"/>
              </a:ext>
            </a:extLst>
          </p:cNvPr>
          <p:cNvGrpSpPr/>
          <p:nvPr/>
        </p:nvGrpSpPr>
        <p:grpSpPr>
          <a:xfrm>
            <a:off x="15090094" y="3385622"/>
            <a:ext cx="1463230" cy="1300219"/>
            <a:chOff x="0" y="0"/>
            <a:chExt cx="1950973" cy="1733625"/>
          </a:xfrm>
        </p:grpSpPr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id="{003A3CE7-E5A3-D09E-2636-D8BD41233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5570" b="5570"/>
            <a:stretch>
              <a:fillRect/>
            </a:stretch>
          </p:blipFill>
          <p:spPr>
            <a:xfrm>
              <a:off x="0" y="0"/>
              <a:ext cx="1950973" cy="1733625"/>
            </a:xfrm>
            <a:prstGeom prst="rect">
              <a:avLst/>
            </a:prstGeom>
          </p:spPr>
        </p:pic>
        <p:sp>
          <p:nvSpPr>
            <p:cNvPr id="61" name="TextBox 14">
              <a:extLst>
                <a:ext uri="{FF2B5EF4-FFF2-40B4-BE49-F238E27FC236}">
                  <a16:creationId xmlns:a16="http://schemas.microsoft.com/office/drawing/2014/main" id="{177B2DA1-7FDD-6F28-BD13-5842AC8AB3CC}"/>
                </a:ext>
              </a:extLst>
            </p:cNvPr>
            <p:cNvSpPr txBox="1"/>
            <p:nvPr/>
          </p:nvSpPr>
          <p:spPr>
            <a:xfrm>
              <a:off x="253507" y="461166"/>
              <a:ext cx="1443960" cy="763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Clear Sans Bold"/>
                </a:rPr>
                <a:t>05</a:t>
              </a:r>
            </a:p>
          </p:txBody>
        </p:sp>
      </p:grpSp>
      <p:sp>
        <p:nvSpPr>
          <p:cNvPr id="62" name="AutoShape 15">
            <a:extLst>
              <a:ext uri="{FF2B5EF4-FFF2-40B4-BE49-F238E27FC236}">
                <a16:creationId xmlns:a16="http://schemas.microsoft.com/office/drawing/2014/main" id="{354386F7-E54F-5EC0-1A75-F00B25EF7B5A}"/>
              </a:ext>
            </a:extLst>
          </p:cNvPr>
          <p:cNvSpPr/>
          <p:nvPr/>
        </p:nvSpPr>
        <p:spPr>
          <a:xfrm>
            <a:off x="5349558" y="3304117"/>
            <a:ext cx="643803" cy="5330726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grpSp>
        <p:nvGrpSpPr>
          <p:cNvPr id="63" name="Group 16">
            <a:extLst>
              <a:ext uri="{FF2B5EF4-FFF2-40B4-BE49-F238E27FC236}">
                <a16:creationId xmlns:a16="http://schemas.microsoft.com/office/drawing/2014/main" id="{9DDB4A69-540F-3840-6D61-D2DA547EB3E2}"/>
              </a:ext>
            </a:extLst>
          </p:cNvPr>
          <p:cNvGrpSpPr/>
          <p:nvPr/>
        </p:nvGrpSpPr>
        <p:grpSpPr>
          <a:xfrm>
            <a:off x="4939845" y="7423153"/>
            <a:ext cx="1463230" cy="1300219"/>
            <a:chOff x="0" y="0"/>
            <a:chExt cx="1950973" cy="1733625"/>
          </a:xfrm>
        </p:grpSpPr>
        <p:pic>
          <p:nvPicPr>
            <p:cNvPr id="64" name="Picture 17">
              <a:extLst>
                <a:ext uri="{FF2B5EF4-FFF2-40B4-BE49-F238E27FC236}">
                  <a16:creationId xmlns:a16="http://schemas.microsoft.com/office/drawing/2014/main" id="{C774E412-8F3C-80FD-ABA3-E5B8E200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5570" b="5570"/>
            <a:stretch>
              <a:fillRect/>
            </a:stretch>
          </p:blipFill>
          <p:spPr>
            <a:xfrm>
              <a:off x="0" y="0"/>
              <a:ext cx="1950973" cy="1733625"/>
            </a:xfrm>
            <a:prstGeom prst="rect">
              <a:avLst/>
            </a:prstGeom>
          </p:spPr>
        </p:pic>
        <p:sp>
          <p:nvSpPr>
            <p:cNvPr id="65" name="TextBox 18">
              <a:extLst>
                <a:ext uri="{FF2B5EF4-FFF2-40B4-BE49-F238E27FC236}">
                  <a16:creationId xmlns:a16="http://schemas.microsoft.com/office/drawing/2014/main" id="{381B2683-587C-7085-725A-DBFCC357B70B}"/>
                </a:ext>
              </a:extLst>
            </p:cNvPr>
            <p:cNvSpPr txBox="1"/>
            <p:nvPr/>
          </p:nvSpPr>
          <p:spPr>
            <a:xfrm>
              <a:off x="253507" y="461166"/>
              <a:ext cx="1443960" cy="763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Clear Sans Bold"/>
                </a:rPr>
                <a:t>02</a:t>
              </a:r>
            </a:p>
          </p:txBody>
        </p:sp>
      </p:grpSp>
      <p:sp>
        <p:nvSpPr>
          <p:cNvPr id="66" name="AutoShape 19">
            <a:extLst>
              <a:ext uri="{FF2B5EF4-FFF2-40B4-BE49-F238E27FC236}">
                <a16:creationId xmlns:a16="http://schemas.microsoft.com/office/drawing/2014/main" id="{A59CB48B-736B-A7DF-A0A5-7EF7B617E954}"/>
              </a:ext>
            </a:extLst>
          </p:cNvPr>
          <p:cNvSpPr/>
          <p:nvPr/>
        </p:nvSpPr>
        <p:spPr>
          <a:xfrm>
            <a:off x="12160953" y="3304117"/>
            <a:ext cx="643803" cy="5500760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grpSp>
        <p:nvGrpSpPr>
          <p:cNvPr id="67" name="Group 20">
            <a:extLst>
              <a:ext uri="{FF2B5EF4-FFF2-40B4-BE49-F238E27FC236}">
                <a16:creationId xmlns:a16="http://schemas.microsoft.com/office/drawing/2014/main" id="{5A0A1AE4-6C20-6A6D-DEAD-445D0705E7AC}"/>
              </a:ext>
            </a:extLst>
          </p:cNvPr>
          <p:cNvGrpSpPr/>
          <p:nvPr/>
        </p:nvGrpSpPr>
        <p:grpSpPr>
          <a:xfrm>
            <a:off x="11751240" y="7593187"/>
            <a:ext cx="1463230" cy="1300219"/>
            <a:chOff x="0" y="0"/>
            <a:chExt cx="1950973" cy="1733625"/>
          </a:xfrm>
        </p:grpSpPr>
        <p:pic>
          <p:nvPicPr>
            <p:cNvPr id="68" name="Picture 21">
              <a:extLst>
                <a:ext uri="{FF2B5EF4-FFF2-40B4-BE49-F238E27FC236}">
                  <a16:creationId xmlns:a16="http://schemas.microsoft.com/office/drawing/2014/main" id="{9BEB2417-468C-D76D-2BB7-F726B282A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5570" b="5570"/>
            <a:stretch>
              <a:fillRect/>
            </a:stretch>
          </p:blipFill>
          <p:spPr>
            <a:xfrm>
              <a:off x="0" y="0"/>
              <a:ext cx="1950973" cy="1733625"/>
            </a:xfrm>
            <a:prstGeom prst="rect">
              <a:avLst/>
            </a:prstGeom>
          </p:spPr>
        </p:pic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A3FF85F4-EB9B-D89F-C466-2EF99D0ECD17}"/>
                </a:ext>
              </a:extLst>
            </p:cNvPr>
            <p:cNvSpPr txBox="1"/>
            <p:nvPr/>
          </p:nvSpPr>
          <p:spPr>
            <a:xfrm>
              <a:off x="253507" y="461166"/>
              <a:ext cx="1443960" cy="763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Clear Sans Bold"/>
                </a:rPr>
                <a:t>04</a:t>
              </a:r>
            </a:p>
          </p:txBody>
        </p:sp>
      </p:grpSp>
      <p:grpSp>
        <p:nvGrpSpPr>
          <p:cNvPr id="70" name="Group 23">
            <a:extLst>
              <a:ext uri="{FF2B5EF4-FFF2-40B4-BE49-F238E27FC236}">
                <a16:creationId xmlns:a16="http://schemas.microsoft.com/office/drawing/2014/main" id="{2FF8C3FE-72AA-3AF2-9DB8-F42B3BB29286}"/>
              </a:ext>
            </a:extLst>
          </p:cNvPr>
          <p:cNvGrpSpPr/>
          <p:nvPr/>
        </p:nvGrpSpPr>
        <p:grpSpPr>
          <a:xfrm>
            <a:off x="1194630" y="5809696"/>
            <a:ext cx="2560797" cy="2494512"/>
            <a:chOff x="0" y="0"/>
            <a:chExt cx="3414396" cy="3326015"/>
          </a:xfrm>
        </p:grpSpPr>
        <p:sp>
          <p:nvSpPr>
            <p:cNvPr id="71" name="TextBox 24">
              <a:extLst>
                <a:ext uri="{FF2B5EF4-FFF2-40B4-BE49-F238E27FC236}">
                  <a16:creationId xmlns:a16="http://schemas.microsoft.com/office/drawing/2014/main" id="{B22B371E-C4E6-312E-9FC5-64C3A87A8218}"/>
                </a:ext>
              </a:extLst>
            </p:cNvPr>
            <p:cNvSpPr txBox="1"/>
            <p:nvPr/>
          </p:nvSpPr>
          <p:spPr>
            <a:xfrm>
              <a:off x="0" y="-47625"/>
              <a:ext cx="3414396" cy="6615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66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948C6321-01FB-D343-364F-F9BAFC258093}"/>
                </a:ext>
              </a:extLst>
            </p:cNvPr>
            <p:cNvSpPr txBox="1"/>
            <p:nvPr/>
          </p:nvSpPr>
          <p:spPr>
            <a:xfrm>
              <a:off x="0" y="1027414"/>
              <a:ext cx="3414396" cy="2343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47"/>
                </a:lnSpc>
              </a:pPr>
              <a:r>
                <a:rPr lang="en-US" sz="2365" spc="118">
                  <a:solidFill>
                    <a:srgbClr val="191919"/>
                  </a:solidFill>
                  <a:latin typeface="Arimo Bold"/>
                </a:rPr>
                <a:t>Through data visualization, we can see the factors...</a:t>
              </a: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60B69363-7BFC-0B5E-DA0B-2CFF876A91CF}"/>
              </a:ext>
            </a:extLst>
          </p:cNvPr>
          <p:cNvGrpSpPr/>
          <p:nvPr/>
        </p:nvGrpSpPr>
        <p:grpSpPr>
          <a:xfrm rot="5400000">
            <a:off x="2011561" y="5088391"/>
            <a:ext cx="909460" cy="267371"/>
            <a:chOff x="0" y="0"/>
            <a:chExt cx="1727957" cy="50800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2227428-353D-4AC4-8F13-DEFF1485A495}"/>
                </a:ext>
              </a:extLst>
            </p:cNvPr>
            <p:cNvSpPr/>
            <p:nvPr/>
          </p:nvSpPr>
          <p:spPr>
            <a:xfrm>
              <a:off x="0" y="215900"/>
              <a:ext cx="1432047" cy="76200"/>
            </a:xfrm>
            <a:custGeom>
              <a:avLst/>
              <a:gdLst/>
              <a:ahLst/>
              <a:cxnLst/>
              <a:rect l="l" t="t" r="r" b="b"/>
              <a:pathLst>
                <a:path w="1432047" h="76200">
                  <a:moveTo>
                    <a:pt x="0" y="0"/>
                  </a:moveTo>
                  <a:lnTo>
                    <a:pt x="1432047" y="0"/>
                  </a:lnTo>
                  <a:lnTo>
                    <a:pt x="143204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562BEC6-F2C7-A87E-FEB1-AA482136FE29}"/>
                </a:ext>
              </a:extLst>
            </p:cNvPr>
            <p:cNvSpPr/>
            <p:nvPr/>
          </p:nvSpPr>
          <p:spPr>
            <a:xfrm>
              <a:off x="135330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76" name="TextBox 29">
            <a:extLst>
              <a:ext uri="{FF2B5EF4-FFF2-40B4-BE49-F238E27FC236}">
                <a16:creationId xmlns:a16="http://schemas.microsoft.com/office/drawing/2014/main" id="{9D13B426-F219-A66E-0BF3-A62A73721E2F}"/>
              </a:ext>
            </a:extLst>
          </p:cNvPr>
          <p:cNvSpPr txBox="1"/>
          <p:nvPr/>
        </p:nvSpPr>
        <p:spPr>
          <a:xfrm>
            <a:off x="7746310" y="6960900"/>
            <a:ext cx="2795380" cy="248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5"/>
              </a:lnSpc>
            </a:pPr>
            <a:r>
              <a:rPr lang="en-US" sz="2183" spc="109">
                <a:solidFill>
                  <a:srgbClr val="191919"/>
                </a:solidFill>
                <a:latin typeface="Arimo Bold"/>
              </a:rPr>
              <a:t>After the group study, I found that there are a number of factors that affect students' scores,...</a:t>
            </a:r>
          </a:p>
        </p:txBody>
      </p:sp>
      <p:grpSp>
        <p:nvGrpSpPr>
          <p:cNvPr id="77" name="Group 30">
            <a:extLst>
              <a:ext uri="{FF2B5EF4-FFF2-40B4-BE49-F238E27FC236}">
                <a16:creationId xmlns:a16="http://schemas.microsoft.com/office/drawing/2014/main" id="{97BB46AB-46D7-3F11-2A3E-5AD55BF863C8}"/>
              </a:ext>
            </a:extLst>
          </p:cNvPr>
          <p:cNvGrpSpPr/>
          <p:nvPr/>
        </p:nvGrpSpPr>
        <p:grpSpPr>
          <a:xfrm rot="5400000">
            <a:off x="8689270" y="5088391"/>
            <a:ext cx="909460" cy="267371"/>
            <a:chOff x="0" y="0"/>
            <a:chExt cx="1727957" cy="508000"/>
          </a:xfrm>
        </p:grpSpPr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80AEF6EC-31B7-4111-D4DB-A83141DE2BCE}"/>
                </a:ext>
              </a:extLst>
            </p:cNvPr>
            <p:cNvSpPr/>
            <p:nvPr/>
          </p:nvSpPr>
          <p:spPr>
            <a:xfrm>
              <a:off x="0" y="215900"/>
              <a:ext cx="1432047" cy="76200"/>
            </a:xfrm>
            <a:custGeom>
              <a:avLst/>
              <a:gdLst/>
              <a:ahLst/>
              <a:cxnLst/>
              <a:rect l="l" t="t" r="r" b="b"/>
              <a:pathLst>
                <a:path w="1432047" h="76200">
                  <a:moveTo>
                    <a:pt x="0" y="0"/>
                  </a:moveTo>
                  <a:lnTo>
                    <a:pt x="1432047" y="0"/>
                  </a:lnTo>
                  <a:lnTo>
                    <a:pt x="143204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BD668610-0E39-D293-1B4F-390726804AE7}"/>
                </a:ext>
              </a:extLst>
            </p:cNvPr>
            <p:cNvSpPr/>
            <p:nvPr/>
          </p:nvSpPr>
          <p:spPr>
            <a:xfrm>
              <a:off x="135330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80" name="TextBox 33">
            <a:extLst>
              <a:ext uri="{FF2B5EF4-FFF2-40B4-BE49-F238E27FC236}">
                <a16:creationId xmlns:a16="http://schemas.microsoft.com/office/drawing/2014/main" id="{048A1633-AFEA-F70F-DA32-0F905A0D4219}"/>
              </a:ext>
            </a:extLst>
          </p:cNvPr>
          <p:cNvSpPr txBox="1"/>
          <p:nvPr/>
        </p:nvSpPr>
        <p:spPr>
          <a:xfrm>
            <a:off x="14543841" y="7516987"/>
            <a:ext cx="2555736" cy="1328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375" spc="118">
                <a:solidFill>
                  <a:srgbClr val="191919"/>
                </a:solidFill>
                <a:latin typeface="Arimo Bold"/>
              </a:rPr>
              <a:t>If given more time, the Team will....</a:t>
            </a:r>
          </a:p>
        </p:txBody>
      </p:sp>
      <p:grpSp>
        <p:nvGrpSpPr>
          <p:cNvPr id="81" name="Group 34">
            <a:extLst>
              <a:ext uri="{FF2B5EF4-FFF2-40B4-BE49-F238E27FC236}">
                <a16:creationId xmlns:a16="http://schemas.microsoft.com/office/drawing/2014/main" id="{A8CC795D-080F-8D52-ACCE-FE5CC47C4179}"/>
              </a:ext>
            </a:extLst>
          </p:cNvPr>
          <p:cNvGrpSpPr/>
          <p:nvPr/>
        </p:nvGrpSpPr>
        <p:grpSpPr>
          <a:xfrm rot="5400000">
            <a:off x="15366979" y="5088391"/>
            <a:ext cx="909460" cy="267371"/>
            <a:chOff x="0" y="0"/>
            <a:chExt cx="1727957" cy="508000"/>
          </a:xfrm>
        </p:grpSpPr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D8796CCD-8884-A6FD-E0F6-C48DADCB2FF1}"/>
                </a:ext>
              </a:extLst>
            </p:cNvPr>
            <p:cNvSpPr/>
            <p:nvPr/>
          </p:nvSpPr>
          <p:spPr>
            <a:xfrm>
              <a:off x="0" y="215900"/>
              <a:ext cx="1432047" cy="76200"/>
            </a:xfrm>
            <a:custGeom>
              <a:avLst/>
              <a:gdLst/>
              <a:ahLst/>
              <a:cxnLst/>
              <a:rect l="l" t="t" r="r" b="b"/>
              <a:pathLst>
                <a:path w="1432047" h="76200">
                  <a:moveTo>
                    <a:pt x="0" y="0"/>
                  </a:moveTo>
                  <a:lnTo>
                    <a:pt x="1432047" y="0"/>
                  </a:lnTo>
                  <a:lnTo>
                    <a:pt x="143204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BEDB4C32-188F-8A0A-5F60-B21F6D6A66CF}"/>
                </a:ext>
              </a:extLst>
            </p:cNvPr>
            <p:cNvSpPr/>
            <p:nvPr/>
          </p:nvSpPr>
          <p:spPr>
            <a:xfrm>
              <a:off x="135330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84" name="Group 37">
            <a:extLst>
              <a:ext uri="{FF2B5EF4-FFF2-40B4-BE49-F238E27FC236}">
                <a16:creationId xmlns:a16="http://schemas.microsoft.com/office/drawing/2014/main" id="{EDC3D347-2578-077B-D7FA-9188D3DF4042}"/>
              </a:ext>
            </a:extLst>
          </p:cNvPr>
          <p:cNvGrpSpPr/>
          <p:nvPr/>
        </p:nvGrpSpPr>
        <p:grpSpPr>
          <a:xfrm rot="-5400000">
            <a:off x="5216730" y="6753232"/>
            <a:ext cx="909460" cy="267371"/>
            <a:chOff x="0" y="0"/>
            <a:chExt cx="1727957" cy="508000"/>
          </a:xfrm>
        </p:grpSpPr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2F596D70-AB03-B4F1-94F0-1AD7C96C0C2E}"/>
                </a:ext>
              </a:extLst>
            </p:cNvPr>
            <p:cNvSpPr/>
            <p:nvPr/>
          </p:nvSpPr>
          <p:spPr>
            <a:xfrm>
              <a:off x="0" y="215900"/>
              <a:ext cx="1432047" cy="76200"/>
            </a:xfrm>
            <a:custGeom>
              <a:avLst/>
              <a:gdLst/>
              <a:ahLst/>
              <a:cxnLst/>
              <a:rect l="l" t="t" r="r" b="b"/>
              <a:pathLst>
                <a:path w="1432047" h="76200">
                  <a:moveTo>
                    <a:pt x="0" y="0"/>
                  </a:moveTo>
                  <a:lnTo>
                    <a:pt x="1432047" y="0"/>
                  </a:lnTo>
                  <a:lnTo>
                    <a:pt x="143204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156A95FE-7E72-86EA-6FEB-605AF624BA67}"/>
                </a:ext>
              </a:extLst>
            </p:cNvPr>
            <p:cNvSpPr/>
            <p:nvPr/>
          </p:nvSpPr>
          <p:spPr>
            <a:xfrm>
              <a:off x="135330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87" name="Group 40">
            <a:extLst>
              <a:ext uri="{FF2B5EF4-FFF2-40B4-BE49-F238E27FC236}">
                <a16:creationId xmlns:a16="http://schemas.microsoft.com/office/drawing/2014/main" id="{2E1B2D62-349B-C35A-AD29-91B151A64832}"/>
              </a:ext>
            </a:extLst>
          </p:cNvPr>
          <p:cNvGrpSpPr/>
          <p:nvPr/>
        </p:nvGrpSpPr>
        <p:grpSpPr>
          <a:xfrm rot="-5400000">
            <a:off x="12028125" y="6923266"/>
            <a:ext cx="909460" cy="267371"/>
            <a:chOff x="0" y="0"/>
            <a:chExt cx="1727957" cy="508000"/>
          </a:xfrm>
        </p:grpSpPr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32C451AD-27DF-F281-30D7-3A8162D7D86F}"/>
                </a:ext>
              </a:extLst>
            </p:cNvPr>
            <p:cNvSpPr/>
            <p:nvPr/>
          </p:nvSpPr>
          <p:spPr>
            <a:xfrm>
              <a:off x="0" y="215900"/>
              <a:ext cx="1432047" cy="76200"/>
            </a:xfrm>
            <a:custGeom>
              <a:avLst/>
              <a:gdLst/>
              <a:ahLst/>
              <a:cxnLst/>
              <a:rect l="l" t="t" r="r" b="b"/>
              <a:pathLst>
                <a:path w="1432047" h="76200">
                  <a:moveTo>
                    <a:pt x="0" y="0"/>
                  </a:moveTo>
                  <a:lnTo>
                    <a:pt x="1432047" y="0"/>
                  </a:lnTo>
                  <a:lnTo>
                    <a:pt x="143204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1DA90777-7AD1-80F0-A717-C7754B6F9A2D}"/>
                </a:ext>
              </a:extLst>
            </p:cNvPr>
            <p:cNvSpPr/>
            <p:nvPr/>
          </p:nvSpPr>
          <p:spPr>
            <a:xfrm>
              <a:off x="135330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90" name="TextBox 43">
            <a:extLst>
              <a:ext uri="{FF2B5EF4-FFF2-40B4-BE49-F238E27FC236}">
                <a16:creationId xmlns:a16="http://schemas.microsoft.com/office/drawing/2014/main" id="{1AE0BB4C-790F-9B48-E51D-28DCC51533E9}"/>
              </a:ext>
            </a:extLst>
          </p:cNvPr>
          <p:cNvSpPr txBox="1"/>
          <p:nvPr/>
        </p:nvSpPr>
        <p:spPr>
          <a:xfrm>
            <a:off x="4338485" y="2649883"/>
            <a:ext cx="2933320" cy="2561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8"/>
              </a:lnSpc>
            </a:pPr>
            <a:r>
              <a:rPr lang="en-US" sz="2259" spc="112">
                <a:solidFill>
                  <a:srgbClr val="191919"/>
                </a:solidFill>
                <a:latin typeface="Arimo Bold"/>
              </a:rPr>
              <a:t>Through two models used to predict scores, Linear Regression model and Random Forest model...</a:t>
            </a:r>
          </a:p>
        </p:txBody>
      </p:sp>
      <p:sp>
        <p:nvSpPr>
          <p:cNvPr id="91" name="TextBox 44">
            <a:extLst>
              <a:ext uri="{FF2B5EF4-FFF2-40B4-BE49-F238E27FC236}">
                <a16:creationId xmlns:a16="http://schemas.microsoft.com/office/drawing/2014/main" id="{0EAAD56B-ECFF-D3C7-7ED8-57D0BE89291F}"/>
              </a:ext>
            </a:extLst>
          </p:cNvPr>
          <p:cNvSpPr txBox="1"/>
          <p:nvPr/>
        </p:nvSpPr>
        <p:spPr>
          <a:xfrm>
            <a:off x="11111253" y="3227917"/>
            <a:ext cx="2743203" cy="1282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3"/>
              </a:lnSpc>
            </a:pPr>
            <a:r>
              <a:rPr lang="en-US" sz="2262" spc="113">
                <a:solidFill>
                  <a:srgbClr val="191919"/>
                </a:solidFill>
                <a:latin typeface="Arimo Bold"/>
              </a:rPr>
              <a:t>However, to be able to predict accurately...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">
            <a:extLst>
              <a:ext uri="{FF2B5EF4-FFF2-40B4-BE49-F238E27FC236}">
                <a16:creationId xmlns:a16="http://schemas.microsoft.com/office/drawing/2014/main" id="{BE4DB6DC-F0EF-C5AB-D167-47FAA28D34FF}"/>
              </a:ext>
            </a:extLst>
          </p:cNvPr>
          <p:cNvGrpSpPr/>
          <p:nvPr/>
        </p:nvGrpSpPr>
        <p:grpSpPr>
          <a:xfrm>
            <a:off x="3545443" y="1028700"/>
            <a:ext cx="11197113" cy="1904878"/>
            <a:chOff x="0" y="0"/>
            <a:chExt cx="14929485" cy="2539838"/>
          </a:xfrm>
        </p:grpSpPr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710A0B1C-F108-FF50-D9DE-6E3009307C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14929485" cy="2539838"/>
              <a:chOff x="0" y="0"/>
              <a:chExt cx="13271500" cy="2257778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17C58383-BA64-28EC-B8DD-8357B6B052B0}"/>
                  </a:ext>
                </a:extLst>
              </p:cNvPr>
              <p:cNvSpPr/>
              <p:nvPr/>
            </p:nvSpPr>
            <p:spPr>
              <a:xfrm>
                <a:off x="16351" y="0"/>
                <a:ext cx="7904728" cy="2257821"/>
              </a:xfrm>
              <a:custGeom>
                <a:avLst/>
                <a:gdLst/>
                <a:ahLst/>
                <a:cxnLst/>
                <a:rect l="l" t="t" r="r" b="b"/>
                <a:pathLst>
                  <a:path w="7904728" h="2257821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moveTo>
                      <a:pt x="1952149" y="0"/>
                    </a:moveTo>
                    <a:cubicBezTo>
                      <a:pt x="1835249" y="0"/>
                      <a:pt x="1740482" y="94766"/>
                      <a:pt x="1740482" y="211667"/>
                    </a:cubicBezTo>
                    <a:lnTo>
                      <a:pt x="1740482" y="282222"/>
                    </a:lnTo>
                    <a:cubicBezTo>
                      <a:pt x="1740482" y="399122"/>
                      <a:pt x="1835249" y="493889"/>
                      <a:pt x="1952149" y="493889"/>
                    </a:cubicBezTo>
                    <a:cubicBezTo>
                      <a:pt x="2069049" y="493889"/>
                      <a:pt x="2163816" y="399122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94766"/>
                      <a:pt x="2069049" y="0"/>
                      <a:pt x="1952149" y="0"/>
                    </a:cubicBezTo>
                    <a:moveTo>
                      <a:pt x="1732933" y="969998"/>
                    </a:moveTo>
                    <a:cubicBezTo>
                      <a:pt x="1734132" y="961884"/>
                      <a:pt x="1722702" y="958709"/>
                      <a:pt x="1719527" y="966258"/>
                    </a:cubicBezTo>
                    <a:lnTo>
                      <a:pt x="1565505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0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5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3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9"/>
                      <a:pt x="2569608" y="1385363"/>
                      <a:pt x="2563072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8"/>
                    </a:cubicBezTo>
                    <a:lnTo>
                      <a:pt x="2184841" y="966258"/>
                    </a:lnTo>
                    <a:cubicBezTo>
                      <a:pt x="2181596" y="958709"/>
                      <a:pt x="2170236" y="961884"/>
                      <a:pt x="2171365" y="969998"/>
                    </a:cubicBezTo>
                    <a:lnTo>
                      <a:pt x="2234371" y="1411111"/>
                    </a:lnTo>
                    <a:lnTo>
                      <a:pt x="2301752" y="2219607"/>
                    </a:lnTo>
                    <a:cubicBezTo>
                      <a:pt x="2302560" y="2229429"/>
                      <a:pt x="2299223" y="2239141"/>
                      <a:pt x="2292548" y="2246392"/>
                    </a:cubicBezTo>
                    <a:cubicBezTo>
                      <a:pt x="2285874" y="2253643"/>
                      <a:pt x="2276470" y="2257771"/>
                      <a:pt x="2266615" y="2257778"/>
                    </a:cubicBezTo>
                    <a:lnTo>
                      <a:pt x="2212781" y="2257778"/>
                    </a:lnTo>
                    <a:cubicBezTo>
                      <a:pt x="2143800" y="2257786"/>
                      <a:pt x="2084923" y="2207921"/>
                      <a:pt x="2073575" y="2139879"/>
                    </a:cubicBezTo>
                    <a:lnTo>
                      <a:pt x="1959205" y="1452880"/>
                    </a:lnTo>
                    <a:cubicBezTo>
                      <a:pt x="1957864" y="1444978"/>
                      <a:pt x="1946575" y="1444978"/>
                      <a:pt x="1945234" y="1452880"/>
                    </a:cubicBezTo>
                    <a:lnTo>
                      <a:pt x="1830793" y="2139879"/>
                    </a:lnTo>
                    <a:cubicBezTo>
                      <a:pt x="1819442" y="2207948"/>
                      <a:pt x="1760525" y="2257821"/>
                      <a:pt x="1691517" y="2257778"/>
                    </a:cubicBezTo>
                    <a:lnTo>
                      <a:pt x="1637683" y="2257778"/>
                    </a:lnTo>
                    <a:cubicBezTo>
                      <a:pt x="1627828" y="2257771"/>
                      <a:pt x="1618424" y="2253643"/>
                      <a:pt x="1611750" y="2246392"/>
                    </a:cubicBezTo>
                    <a:cubicBezTo>
                      <a:pt x="1605075" y="2239141"/>
                      <a:pt x="1601738" y="2229429"/>
                      <a:pt x="1602546" y="2219607"/>
                    </a:cubicBezTo>
                    <a:lnTo>
                      <a:pt x="1669927" y="1411111"/>
                    </a:lnTo>
                    <a:lnTo>
                      <a:pt x="1732933" y="969998"/>
                    </a:lnTo>
                    <a:moveTo>
                      <a:pt x="3285649" y="0"/>
                    </a:moveTo>
                    <a:cubicBezTo>
                      <a:pt x="3168749" y="0"/>
                      <a:pt x="3073982" y="94766"/>
                      <a:pt x="3073982" y="211667"/>
                    </a:cubicBezTo>
                    <a:lnTo>
                      <a:pt x="3073982" y="282222"/>
                    </a:lnTo>
                    <a:cubicBezTo>
                      <a:pt x="3073982" y="399122"/>
                      <a:pt x="3168749" y="493889"/>
                      <a:pt x="3285649" y="493889"/>
                    </a:cubicBezTo>
                    <a:cubicBezTo>
                      <a:pt x="3402549" y="493889"/>
                      <a:pt x="3497316" y="399122"/>
                      <a:pt x="3497316" y="282222"/>
                    </a:cubicBezTo>
                    <a:lnTo>
                      <a:pt x="3497316" y="211667"/>
                    </a:lnTo>
                    <a:cubicBezTo>
                      <a:pt x="3497316" y="94766"/>
                      <a:pt x="3402549" y="0"/>
                      <a:pt x="3285649" y="0"/>
                    </a:cubicBezTo>
                    <a:moveTo>
                      <a:pt x="3066433" y="969998"/>
                    </a:moveTo>
                    <a:cubicBezTo>
                      <a:pt x="3067632" y="961884"/>
                      <a:pt x="3056202" y="958709"/>
                      <a:pt x="3053027" y="966258"/>
                    </a:cubicBezTo>
                    <a:lnTo>
                      <a:pt x="2899005" y="1325598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6" y="1411122"/>
                      <a:pt x="2681190" y="1405168"/>
                      <a:pt x="2674655" y="1395265"/>
                    </a:cubicBezTo>
                    <a:cubicBezTo>
                      <a:pt x="2668120" y="1385363"/>
                      <a:pt x="2667000" y="1372839"/>
                      <a:pt x="2671675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5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9"/>
                      <a:pt x="3903107" y="1385363"/>
                      <a:pt x="3896572" y="1395265"/>
                    </a:cubicBezTo>
                    <a:cubicBezTo>
                      <a:pt x="3890037" y="1405168"/>
                      <a:pt x="3878962" y="1411122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8"/>
                    </a:cubicBezTo>
                    <a:lnTo>
                      <a:pt x="3518341" y="966258"/>
                    </a:lnTo>
                    <a:cubicBezTo>
                      <a:pt x="3515096" y="958709"/>
                      <a:pt x="3503736" y="961884"/>
                      <a:pt x="3504865" y="969998"/>
                    </a:cubicBezTo>
                    <a:lnTo>
                      <a:pt x="3567871" y="1411111"/>
                    </a:lnTo>
                    <a:lnTo>
                      <a:pt x="3635252" y="2219607"/>
                    </a:lnTo>
                    <a:cubicBezTo>
                      <a:pt x="3636060" y="2229429"/>
                      <a:pt x="3632723" y="2239141"/>
                      <a:pt x="3626048" y="2246392"/>
                    </a:cubicBezTo>
                    <a:cubicBezTo>
                      <a:pt x="3619374" y="2253643"/>
                      <a:pt x="3609970" y="2257771"/>
                      <a:pt x="3600115" y="2257778"/>
                    </a:cubicBezTo>
                    <a:lnTo>
                      <a:pt x="3546281" y="2257778"/>
                    </a:lnTo>
                    <a:cubicBezTo>
                      <a:pt x="3477299" y="2257786"/>
                      <a:pt x="3418423" y="2207921"/>
                      <a:pt x="3407075" y="2139879"/>
                    </a:cubicBezTo>
                    <a:lnTo>
                      <a:pt x="3292704" y="1452880"/>
                    </a:lnTo>
                    <a:cubicBezTo>
                      <a:pt x="3291364" y="1444978"/>
                      <a:pt x="3280075" y="1444978"/>
                      <a:pt x="3278735" y="1452880"/>
                    </a:cubicBezTo>
                    <a:lnTo>
                      <a:pt x="3164293" y="2139879"/>
                    </a:lnTo>
                    <a:cubicBezTo>
                      <a:pt x="3152942" y="2207948"/>
                      <a:pt x="3094025" y="2257821"/>
                      <a:pt x="3025017" y="2257778"/>
                    </a:cubicBezTo>
                    <a:lnTo>
                      <a:pt x="2971183" y="2257778"/>
                    </a:lnTo>
                    <a:cubicBezTo>
                      <a:pt x="2961328" y="2257771"/>
                      <a:pt x="2951924" y="2253643"/>
                      <a:pt x="2945250" y="2246392"/>
                    </a:cubicBezTo>
                    <a:cubicBezTo>
                      <a:pt x="2938575" y="2239141"/>
                      <a:pt x="2935238" y="2229429"/>
                      <a:pt x="2936046" y="2219607"/>
                    </a:cubicBezTo>
                    <a:lnTo>
                      <a:pt x="3003427" y="1411111"/>
                    </a:lnTo>
                    <a:lnTo>
                      <a:pt x="3066433" y="969998"/>
                    </a:lnTo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7"/>
                    </a:cubicBezTo>
                    <a:lnTo>
                      <a:pt x="4407482" y="282222"/>
                    </a:lnTo>
                    <a:cubicBezTo>
                      <a:pt x="4407482" y="399122"/>
                      <a:pt x="4502249" y="493889"/>
                      <a:pt x="4619149" y="493889"/>
                    </a:cubicBezTo>
                    <a:cubicBezTo>
                      <a:pt x="4736049" y="493889"/>
                      <a:pt x="4830816" y="399122"/>
                      <a:pt x="4830816" y="282222"/>
                    </a:cubicBezTo>
                    <a:lnTo>
                      <a:pt x="4830816" y="211667"/>
                    </a:lnTo>
                    <a:cubicBezTo>
                      <a:pt x="4830816" y="94766"/>
                      <a:pt x="4736049" y="0"/>
                      <a:pt x="4619149" y="0"/>
                    </a:cubicBezTo>
                    <a:moveTo>
                      <a:pt x="4399933" y="969998"/>
                    </a:moveTo>
                    <a:cubicBezTo>
                      <a:pt x="4401132" y="961884"/>
                      <a:pt x="4389702" y="958709"/>
                      <a:pt x="4386527" y="966258"/>
                    </a:cubicBezTo>
                    <a:lnTo>
                      <a:pt x="4232504" y="1325598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5" y="1411122"/>
                      <a:pt x="4014691" y="1405168"/>
                      <a:pt x="4008155" y="1395265"/>
                    </a:cubicBezTo>
                    <a:cubicBezTo>
                      <a:pt x="4001620" y="1385363"/>
                      <a:pt x="4000500" y="1372839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9"/>
                      <a:pt x="5236607" y="1385363"/>
                      <a:pt x="5230072" y="1395265"/>
                    </a:cubicBezTo>
                    <a:cubicBezTo>
                      <a:pt x="5223537" y="1405168"/>
                      <a:pt x="5212462" y="1411122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8"/>
                    </a:cubicBezTo>
                    <a:lnTo>
                      <a:pt x="4851841" y="966258"/>
                    </a:lnTo>
                    <a:cubicBezTo>
                      <a:pt x="4848596" y="958709"/>
                      <a:pt x="4837236" y="961884"/>
                      <a:pt x="4838365" y="969998"/>
                    </a:cubicBezTo>
                    <a:lnTo>
                      <a:pt x="4901371" y="1411111"/>
                    </a:lnTo>
                    <a:lnTo>
                      <a:pt x="4968752" y="2219607"/>
                    </a:lnTo>
                    <a:cubicBezTo>
                      <a:pt x="4969560" y="2229429"/>
                      <a:pt x="4966223" y="2239141"/>
                      <a:pt x="4959548" y="2246392"/>
                    </a:cubicBezTo>
                    <a:cubicBezTo>
                      <a:pt x="4952874" y="2253643"/>
                      <a:pt x="4943470" y="2257771"/>
                      <a:pt x="4933615" y="2257778"/>
                    </a:cubicBezTo>
                    <a:lnTo>
                      <a:pt x="4879781" y="2257778"/>
                    </a:lnTo>
                    <a:cubicBezTo>
                      <a:pt x="4810799" y="2257786"/>
                      <a:pt x="4751923" y="2207921"/>
                      <a:pt x="4740575" y="2139879"/>
                    </a:cubicBezTo>
                    <a:lnTo>
                      <a:pt x="4626204" y="1452880"/>
                    </a:lnTo>
                    <a:cubicBezTo>
                      <a:pt x="4624864" y="1444978"/>
                      <a:pt x="4613575" y="1444978"/>
                      <a:pt x="4612235" y="1452880"/>
                    </a:cubicBezTo>
                    <a:lnTo>
                      <a:pt x="4497794" y="2139879"/>
                    </a:lnTo>
                    <a:cubicBezTo>
                      <a:pt x="4486442" y="2207948"/>
                      <a:pt x="4427525" y="2257821"/>
                      <a:pt x="4358517" y="2257778"/>
                    </a:cubicBezTo>
                    <a:lnTo>
                      <a:pt x="4304683" y="2257778"/>
                    </a:lnTo>
                    <a:cubicBezTo>
                      <a:pt x="4294828" y="2257771"/>
                      <a:pt x="4285424" y="2253643"/>
                      <a:pt x="4278750" y="2246392"/>
                    </a:cubicBezTo>
                    <a:cubicBezTo>
                      <a:pt x="4272075" y="2239141"/>
                      <a:pt x="4268738" y="2229429"/>
                      <a:pt x="4269546" y="2219607"/>
                    </a:cubicBezTo>
                    <a:lnTo>
                      <a:pt x="4336927" y="1411111"/>
                    </a:lnTo>
                    <a:lnTo>
                      <a:pt x="4399933" y="969998"/>
                    </a:lnTo>
                    <a:moveTo>
                      <a:pt x="5952649" y="0"/>
                    </a:moveTo>
                    <a:cubicBezTo>
                      <a:pt x="5835749" y="0"/>
                      <a:pt x="5740982" y="94766"/>
                      <a:pt x="5740982" y="211667"/>
                    </a:cubicBezTo>
                    <a:lnTo>
                      <a:pt x="5740982" y="282222"/>
                    </a:lnTo>
                    <a:cubicBezTo>
                      <a:pt x="5740982" y="399122"/>
                      <a:pt x="5835749" y="493889"/>
                      <a:pt x="5952649" y="493889"/>
                    </a:cubicBezTo>
                    <a:cubicBezTo>
                      <a:pt x="6069549" y="493889"/>
                      <a:pt x="6164316" y="399122"/>
                      <a:pt x="6164316" y="282222"/>
                    </a:cubicBezTo>
                    <a:lnTo>
                      <a:pt x="6164316" y="211667"/>
                    </a:lnTo>
                    <a:cubicBezTo>
                      <a:pt x="6164316" y="94766"/>
                      <a:pt x="6069549" y="0"/>
                      <a:pt x="5952649" y="0"/>
                    </a:cubicBezTo>
                    <a:moveTo>
                      <a:pt x="5733433" y="969998"/>
                    </a:moveTo>
                    <a:cubicBezTo>
                      <a:pt x="5734632" y="961884"/>
                      <a:pt x="5723202" y="958709"/>
                      <a:pt x="5720027" y="966258"/>
                    </a:cubicBezTo>
                    <a:lnTo>
                      <a:pt x="5566004" y="1325598"/>
                    </a:lnTo>
                    <a:cubicBezTo>
                      <a:pt x="5543748" y="1377518"/>
                      <a:pt x="5492672" y="1411161"/>
                      <a:pt x="5436182" y="1411111"/>
                    </a:cubicBezTo>
                    <a:lnTo>
                      <a:pt x="5371130" y="1411111"/>
                    </a:lnTo>
                    <a:cubicBezTo>
                      <a:pt x="5359265" y="1411122"/>
                      <a:pt x="5348191" y="1405168"/>
                      <a:pt x="5341655" y="1395265"/>
                    </a:cubicBezTo>
                    <a:cubicBezTo>
                      <a:pt x="5335120" y="1385363"/>
                      <a:pt x="5334000" y="1372839"/>
                      <a:pt x="5338674" y="1361934"/>
                    </a:cubicBezTo>
                    <a:lnTo>
                      <a:pt x="5529316" y="917222"/>
                    </a:lnTo>
                    <a:lnTo>
                      <a:pt x="5599448" y="741821"/>
                    </a:lnTo>
                    <a:cubicBezTo>
                      <a:pt x="5642318" y="634683"/>
                      <a:pt x="5746095" y="564437"/>
                      <a:pt x="5861491" y="564444"/>
                    </a:cubicBezTo>
                    <a:lnTo>
                      <a:pt x="6043807" y="564444"/>
                    </a:lnTo>
                    <a:cubicBezTo>
                      <a:pt x="6159203" y="564437"/>
                      <a:pt x="6262980" y="634683"/>
                      <a:pt x="6305850" y="741821"/>
                    </a:cubicBezTo>
                    <a:lnTo>
                      <a:pt x="6375982" y="917222"/>
                    </a:lnTo>
                    <a:lnTo>
                      <a:pt x="6566553" y="1361934"/>
                    </a:lnTo>
                    <a:cubicBezTo>
                      <a:pt x="6571228" y="1372839"/>
                      <a:pt x="6570107" y="1385363"/>
                      <a:pt x="6563572" y="1395265"/>
                    </a:cubicBezTo>
                    <a:cubicBezTo>
                      <a:pt x="6557037" y="1405168"/>
                      <a:pt x="6545962" y="1411122"/>
                      <a:pt x="6534097" y="1411111"/>
                    </a:cubicBezTo>
                    <a:lnTo>
                      <a:pt x="6469045" y="1411111"/>
                    </a:lnTo>
                    <a:cubicBezTo>
                      <a:pt x="6412607" y="1411105"/>
                      <a:pt x="6361601" y="1377471"/>
                      <a:pt x="6339364" y="1325598"/>
                    </a:cubicBezTo>
                    <a:lnTo>
                      <a:pt x="6185341" y="966258"/>
                    </a:lnTo>
                    <a:cubicBezTo>
                      <a:pt x="6182096" y="958709"/>
                      <a:pt x="6170736" y="961884"/>
                      <a:pt x="6171865" y="969998"/>
                    </a:cubicBezTo>
                    <a:lnTo>
                      <a:pt x="6234871" y="1411111"/>
                    </a:lnTo>
                    <a:lnTo>
                      <a:pt x="6302252" y="2219607"/>
                    </a:lnTo>
                    <a:cubicBezTo>
                      <a:pt x="6303060" y="2229429"/>
                      <a:pt x="6299723" y="2239141"/>
                      <a:pt x="6293048" y="2246392"/>
                    </a:cubicBezTo>
                    <a:cubicBezTo>
                      <a:pt x="6286374" y="2253643"/>
                      <a:pt x="6276970" y="2257771"/>
                      <a:pt x="6267115" y="2257778"/>
                    </a:cubicBezTo>
                    <a:lnTo>
                      <a:pt x="6213281" y="2257778"/>
                    </a:lnTo>
                    <a:cubicBezTo>
                      <a:pt x="6144299" y="2257786"/>
                      <a:pt x="6085423" y="2207921"/>
                      <a:pt x="6074075" y="2139879"/>
                    </a:cubicBezTo>
                    <a:lnTo>
                      <a:pt x="5959704" y="1452880"/>
                    </a:lnTo>
                    <a:cubicBezTo>
                      <a:pt x="5958364" y="1444978"/>
                      <a:pt x="5947075" y="1444978"/>
                      <a:pt x="5945735" y="1452880"/>
                    </a:cubicBezTo>
                    <a:lnTo>
                      <a:pt x="5831294" y="2139879"/>
                    </a:lnTo>
                    <a:cubicBezTo>
                      <a:pt x="5819942" y="2207948"/>
                      <a:pt x="5761025" y="2257821"/>
                      <a:pt x="5692017" y="2257778"/>
                    </a:cubicBezTo>
                    <a:lnTo>
                      <a:pt x="5638183" y="2257778"/>
                    </a:lnTo>
                    <a:cubicBezTo>
                      <a:pt x="5628328" y="2257771"/>
                      <a:pt x="5618924" y="2253643"/>
                      <a:pt x="5612250" y="2246392"/>
                    </a:cubicBezTo>
                    <a:cubicBezTo>
                      <a:pt x="5605575" y="2239141"/>
                      <a:pt x="5602238" y="2229429"/>
                      <a:pt x="5603046" y="2219607"/>
                    </a:cubicBezTo>
                    <a:lnTo>
                      <a:pt x="5670427" y="1411111"/>
                    </a:lnTo>
                    <a:lnTo>
                      <a:pt x="5733433" y="969998"/>
                    </a:lnTo>
                    <a:moveTo>
                      <a:pt x="7286149" y="0"/>
                    </a:moveTo>
                    <a:cubicBezTo>
                      <a:pt x="7169248" y="0"/>
                      <a:pt x="7074482" y="94766"/>
                      <a:pt x="7074482" y="211667"/>
                    </a:cubicBezTo>
                    <a:lnTo>
                      <a:pt x="7074482" y="282222"/>
                    </a:lnTo>
                    <a:cubicBezTo>
                      <a:pt x="7074482" y="399122"/>
                      <a:pt x="7169248" y="493889"/>
                      <a:pt x="7286149" y="493889"/>
                    </a:cubicBezTo>
                    <a:cubicBezTo>
                      <a:pt x="7403050" y="493889"/>
                      <a:pt x="7497816" y="399122"/>
                      <a:pt x="7497816" y="282222"/>
                    </a:cubicBezTo>
                    <a:lnTo>
                      <a:pt x="7497816" y="211667"/>
                    </a:lnTo>
                    <a:cubicBezTo>
                      <a:pt x="7497816" y="94766"/>
                      <a:pt x="7403050" y="0"/>
                      <a:pt x="7286149" y="0"/>
                    </a:cubicBezTo>
                    <a:moveTo>
                      <a:pt x="7066933" y="969998"/>
                    </a:moveTo>
                    <a:cubicBezTo>
                      <a:pt x="7068132" y="961884"/>
                      <a:pt x="7056703" y="958709"/>
                      <a:pt x="7053528" y="966258"/>
                    </a:cubicBezTo>
                    <a:lnTo>
                      <a:pt x="6899504" y="1325598"/>
                    </a:lnTo>
                    <a:cubicBezTo>
                      <a:pt x="6877248" y="1377518"/>
                      <a:pt x="6826172" y="1411161"/>
                      <a:pt x="6769682" y="1411111"/>
                    </a:cubicBezTo>
                    <a:lnTo>
                      <a:pt x="6704630" y="1411111"/>
                    </a:lnTo>
                    <a:cubicBezTo>
                      <a:pt x="6692766" y="1411122"/>
                      <a:pt x="6681691" y="1405168"/>
                      <a:pt x="6675155" y="1395265"/>
                    </a:cubicBezTo>
                    <a:cubicBezTo>
                      <a:pt x="6668620" y="1385363"/>
                      <a:pt x="6667500" y="1372839"/>
                      <a:pt x="6672175" y="1361934"/>
                    </a:cubicBezTo>
                    <a:lnTo>
                      <a:pt x="6862816" y="917222"/>
                    </a:lnTo>
                    <a:lnTo>
                      <a:pt x="6932948" y="741821"/>
                    </a:lnTo>
                    <a:cubicBezTo>
                      <a:pt x="6975818" y="634683"/>
                      <a:pt x="7079594" y="564437"/>
                      <a:pt x="7194991" y="564444"/>
                    </a:cubicBezTo>
                    <a:lnTo>
                      <a:pt x="7377307" y="564444"/>
                    </a:lnTo>
                    <a:cubicBezTo>
                      <a:pt x="7492704" y="564437"/>
                      <a:pt x="7596480" y="634683"/>
                      <a:pt x="7639350" y="741821"/>
                    </a:cubicBezTo>
                    <a:lnTo>
                      <a:pt x="7709482" y="917222"/>
                    </a:lnTo>
                    <a:lnTo>
                      <a:pt x="7900053" y="1361934"/>
                    </a:lnTo>
                    <a:cubicBezTo>
                      <a:pt x="7904728" y="1372839"/>
                      <a:pt x="7903607" y="1385363"/>
                      <a:pt x="7897072" y="1395265"/>
                    </a:cubicBezTo>
                    <a:cubicBezTo>
                      <a:pt x="7890537" y="1405168"/>
                      <a:pt x="7879462" y="1411122"/>
                      <a:pt x="7867597" y="1411111"/>
                    </a:cubicBezTo>
                    <a:lnTo>
                      <a:pt x="7802545" y="1411111"/>
                    </a:lnTo>
                    <a:cubicBezTo>
                      <a:pt x="7746107" y="1411105"/>
                      <a:pt x="7695101" y="1377471"/>
                      <a:pt x="7672864" y="1325598"/>
                    </a:cubicBezTo>
                    <a:lnTo>
                      <a:pt x="7518841" y="966258"/>
                    </a:lnTo>
                    <a:cubicBezTo>
                      <a:pt x="7515595" y="958709"/>
                      <a:pt x="7504236" y="961884"/>
                      <a:pt x="7505365" y="969998"/>
                    </a:cubicBezTo>
                    <a:lnTo>
                      <a:pt x="7568371" y="1411111"/>
                    </a:lnTo>
                    <a:lnTo>
                      <a:pt x="7635752" y="2219607"/>
                    </a:lnTo>
                    <a:cubicBezTo>
                      <a:pt x="7636560" y="2229429"/>
                      <a:pt x="7633222" y="2239141"/>
                      <a:pt x="7626548" y="2246392"/>
                    </a:cubicBezTo>
                    <a:cubicBezTo>
                      <a:pt x="7619874" y="2253643"/>
                      <a:pt x="7610470" y="2257771"/>
                      <a:pt x="7600615" y="2257778"/>
                    </a:cubicBezTo>
                    <a:lnTo>
                      <a:pt x="7546781" y="2257778"/>
                    </a:lnTo>
                    <a:cubicBezTo>
                      <a:pt x="7477799" y="2257786"/>
                      <a:pt x="7418922" y="2207921"/>
                      <a:pt x="7407575" y="2139879"/>
                    </a:cubicBezTo>
                    <a:lnTo>
                      <a:pt x="7293204" y="1452880"/>
                    </a:lnTo>
                    <a:cubicBezTo>
                      <a:pt x="7291864" y="1444978"/>
                      <a:pt x="7280575" y="1444978"/>
                      <a:pt x="7279235" y="1452880"/>
                    </a:cubicBezTo>
                    <a:lnTo>
                      <a:pt x="7164794" y="2139879"/>
                    </a:lnTo>
                    <a:cubicBezTo>
                      <a:pt x="7153442" y="2207948"/>
                      <a:pt x="7094525" y="2257821"/>
                      <a:pt x="7025517" y="2257778"/>
                    </a:cubicBezTo>
                    <a:lnTo>
                      <a:pt x="6971683" y="2257778"/>
                    </a:lnTo>
                    <a:cubicBezTo>
                      <a:pt x="6961828" y="2257771"/>
                      <a:pt x="6952424" y="2253643"/>
                      <a:pt x="6945750" y="2246392"/>
                    </a:cubicBezTo>
                    <a:cubicBezTo>
                      <a:pt x="6939076" y="2239141"/>
                      <a:pt x="6935738" y="2229429"/>
                      <a:pt x="6936546" y="2219607"/>
                    </a:cubicBezTo>
                    <a:lnTo>
                      <a:pt x="7003927" y="1411111"/>
                    </a:lnTo>
                    <a:lnTo>
                      <a:pt x="7066933" y="969998"/>
                    </a:lnTo>
                  </a:path>
                </a:pathLst>
              </a:custGeom>
              <a:solidFill>
                <a:srgbClr val="D89082"/>
              </a:solidFill>
            </p:spPr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7CA11989-B135-9AEA-23A6-729C4D5E3F95}"/>
                  </a:ext>
                </a:extLst>
              </p:cNvPr>
              <p:cNvSpPr/>
              <p:nvPr/>
            </p:nvSpPr>
            <p:spPr>
              <a:xfrm>
                <a:off x="8017351" y="0"/>
                <a:ext cx="5237727" cy="2257821"/>
              </a:xfrm>
              <a:custGeom>
                <a:avLst/>
                <a:gdLst/>
                <a:ahLst/>
                <a:cxnLst/>
                <a:rect l="l" t="t" r="r" b="b"/>
                <a:pathLst>
                  <a:path w="5237727" h="2257821">
                    <a:moveTo>
                      <a:pt x="618649" y="0"/>
                    </a:moveTo>
                    <a:cubicBezTo>
                      <a:pt x="501748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8" y="493889"/>
                      <a:pt x="618649" y="493889"/>
                    </a:cubicBezTo>
                    <a:cubicBezTo>
                      <a:pt x="735550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50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3" y="958709"/>
                      <a:pt x="386028" y="966258"/>
                    </a:cubicBezTo>
                    <a:lnTo>
                      <a:pt x="232004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1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7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5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2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299" y="2257786"/>
                      <a:pt x="751422" y="2207921"/>
                      <a:pt x="740075" y="2139879"/>
                    </a:cubicBezTo>
                    <a:lnTo>
                      <a:pt x="625704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4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6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moveTo>
                      <a:pt x="1952149" y="0"/>
                    </a:moveTo>
                    <a:cubicBezTo>
                      <a:pt x="1835248" y="0"/>
                      <a:pt x="1740482" y="94766"/>
                      <a:pt x="1740482" y="211667"/>
                    </a:cubicBezTo>
                    <a:lnTo>
                      <a:pt x="1740482" y="282222"/>
                    </a:lnTo>
                    <a:cubicBezTo>
                      <a:pt x="1740482" y="399122"/>
                      <a:pt x="1835248" y="493889"/>
                      <a:pt x="1952149" y="493889"/>
                    </a:cubicBezTo>
                    <a:cubicBezTo>
                      <a:pt x="2069050" y="493889"/>
                      <a:pt x="2163816" y="399122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94766"/>
                      <a:pt x="2069050" y="0"/>
                      <a:pt x="1952149" y="0"/>
                    </a:cubicBezTo>
                    <a:moveTo>
                      <a:pt x="1732933" y="969998"/>
                    </a:moveTo>
                    <a:cubicBezTo>
                      <a:pt x="1734132" y="961884"/>
                      <a:pt x="1722703" y="958709"/>
                      <a:pt x="1719528" y="966258"/>
                    </a:cubicBezTo>
                    <a:lnTo>
                      <a:pt x="1565504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1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4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4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9"/>
                      <a:pt x="2569607" y="1385363"/>
                      <a:pt x="2563072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8"/>
                    </a:cubicBezTo>
                    <a:lnTo>
                      <a:pt x="2184841" y="966258"/>
                    </a:lnTo>
                    <a:cubicBezTo>
                      <a:pt x="2181595" y="958709"/>
                      <a:pt x="2170236" y="961884"/>
                      <a:pt x="2171365" y="969998"/>
                    </a:cubicBezTo>
                    <a:lnTo>
                      <a:pt x="2234371" y="1411111"/>
                    </a:lnTo>
                    <a:lnTo>
                      <a:pt x="2301752" y="2219607"/>
                    </a:lnTo>
                    <a:cubicBezTo>
                      <a:pt x="2302560" y="2229429"/>
                      <a:pt x="2299222" y="2239141"/>
                      <a:pt x="2292548" y="2246392"/>
                    </a:cubicBezTo>
                    <a:cubicBezTo>
                      <a:pt x="2285874" y="2253643"/>
                      <a:pt x="2276470" y="2257771"/>
                      <a:pt x="2266615" y="2257778"/>
                    </a:cubicBezTo>
                    <a:lnTo>
                      <a:pt x="2212781" y="2257778"/>
                    </a:lnTo>
                    <a:cubicBezTo>
                      <a:pt x="2143799" y="2257786"/>
                      <a:pt x="2084922" y="2207921"/>
                      <a:pt x="2073575" y="2139879"/>
                    </a:cubicBezTo>
                    <a:lnTo>
                      <a:pt x="1959204" y="1452880"/>
                    </a:lnTo>
                    <a:cubicBezTo>
                      <a:pt x="1957864" y="1444978"/>
                      <a:pt x="1946575" y="1444978"/>
                      <a:pt x="1945235" y="1452880"/>
                    </a:cubicBezTo>
                    <a:lnTo>
                      <a:pt x="1830794" y="2139879"/>
                    </a:lnTo>
                    <a:cubicBezTo>
                      <a:pt x="1819442" y="2207948"/>
                      <a:pt x="1760525" y="2257821"/>
                      <a:pt x="1691517" y="2257778"/>
                    </a:cubicBezTo>
                    <a:lnTo>
                      <a:pt x="1637683" y="2257778"/>
                    </a:lnTo>
                    <a:cubicBezTo>
                      <a:pt x="1627828" y="2257771"/>
                      <a:pt x="1618424" y="2253643"/>
                      <a:pt x="1611750" y="2246392"/>
                    </a:cubicBezTo>
                    <a:cubicBezTo>
                      <a:pt x="1605076" y="2239141"/>
                      <a:pt x="1601738" y="2229429"/>
                      <a:pt x="1602546" y="2219607"/>
                    </a:cubicBezTo>
                    <a:lnTo>
                      <a:pt x="1669927" y="1411111"/>
                    </a:lnTo>
                    <a:lnTo>
                      <a:pt x="1732933" y="969998"/>
                    </a:lnTo>
                    <a:moveTo>
                      <a:pt x="3285649" y="0"/>
                    </a:moveTo>
                    <a:cubicBezTo>
                      <a:pt x="3168748" y="0"/>
                      <a:pt x="3073982" y="94766"/>
                      <a:pt x="3073982" y="211667"/>
                    </a:cubicBezTo>
                    <a:lnTo>
                      <a:pt x="3073982" y="282222"/>
                    </a:lnTo>
                    <a:cubicBezTo>
                      <a:pt x="3073982" y="399122"/>
                      <a:pt x="3168748" y="493889"/>
                      <a:pt x="3285649" y="493889"/>
                    </a:cubicBezTo>
                    <a:cubicBezTo>
                      <a:pt x="3402550" y="493889"/>
                      <a:pt x="3497316" y="399122"/>
                      <a:pt x="3497316" y="282222"/>
                    </a:cubicBezTo>
                    <a:lnTo>
                      <a:pt x="3497316" y="211667"/>
                    </a:lnTo>
                    <a:cubicBezTo>
                      <a:pt x="3497316" y="94766"/>
                      <a:pt x="3402550" y="0"/>
                      <a:pt x="3285649" y="0"/>
                    </a:cubicBezTo>
                    <a:moveTo>
                      <a:pt x="3066433" y="969998"/>
                    </a:moveTo>
                    <a:cubicBezTo>
                      <a:pt x="3067632" y="961884"/>
                      <a:pt x="3056203" y="958709"/>
                      <a:pt x="3053028" y="966258"/>
                    </a:cubicBezTo>
                    <a:lnTo>
                      <a:pt x="2899004" y="1325598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6" y="1411122"/>
                      <a:pt x="2681191" y="1405168"/>
                      <a:pt x="2674655" y="1395265"/>
                    </a:cubicBezTo>
                    <a:cubicBezTo>
                      <a:pt x="2668120" y="1385363"/>
                      <a:pt x="2667000" y="1372839"/>
                      <a:pt x="2671675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4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4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9"/>
                      <a:pt x="3903107" y="1385363"/>
                      <a:pt x="3896572" y="1395265"/>
                    </a:cubicBezTo>
                    <a:cubicBezTo>
                      <a:pt x="3890037" y="1405168"/>
                      <a:pt x="3878962" y="1411122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8"/>
                    </a:cubicBezTo>
                    <a:lnTo>
                      <a:pt x="3518341" y="966258"/>
                    </a:lnTo>
                    <a:cubicBezTo>
                      <a:pt x="3515095" y="958709"/>
                      <a:pt x="3503736" y="961884"/>
                      <a:pt x="3504865" y="969998"/>
                    </a:cubicBezTo>
                    <a:lnTo>
                      <a:pt x="3567871" y="1411111"/>
                    </a:lnTo>
                    <a:lnTo>
                      <a:pt x="3635252" y="2219607"/>
                    </a:lnTo>
                    <a:cubicBezTo>
                      <a:pt x="3636060" y="2229429"/>
                      <a:pt x="3632722" y="2239141"/>
                      <a:pt x="3626048" y="2246392"/>
                    </a:cubicBezTo>
                    <a:cubicBezTo>
                      <a:pt x="3619374" y="2253643"/>
                      <a:pt x="3609970" y="2257771"/>
                      <a:pt x="3600115" y="2257778"/>
                    </a:cubicBezTo>
                    <a:lnTo>
                      <a:pt x="3546281" y="2257778"/>
                    </a:lnTo>
                    <a:cubicBezTo>
                      <a:pt x="3477299" y="2257786"/>
                      <a:pt x="3418422" y="2207921"/>
                      <a:pt x="3407075" y="2139879"/>
                    </a:cubicBezTo>
                    <a:lnTo>
                      <a:pt x="3292704" y="1452880"/>
                    </a:lnTo>
                    <a:cubicBezTo>
                      <a:pt x="3291364" y="1444978"/>
                      <a:pt x="3280075" y="1444978"/>
                      <a:pt x="3278735" y="1452880"/>
                    </a:cubicBezTo>
                    <a:lnTo>
                      <a:pt x="3164294" y="2139879"/>
                    </a:lnTo>
                    <a:cubicBezTo>
                      <a:pt x="3152942" y="2207948"/>
                      <a:pt x="3094025" y="2257821"/>
                      <a:pt x="3025017" y="2257778"/>
                    </a:cubicBezTo>
                    <a:lnTo>
                      <a:pt x="2971183" y="2257778"/>
                    </a:lnTo>
                    <a:cubicBezTo>
                      <a:pt x="2961328" y="2257771"/>
                      <a:pt x="2951924" y="2253643"/>
                      <a:pt x="2945250" y="2246392"/>
                    </a:cubicBezTo>
                    <a:cubicBezTo>
                      <a:pt x="2938576" y="2239141"/>
                      <a:pt x="2935238" y="2229429"/>
                      <a:pt x="2936046" y="2219607"/>
                    </a:cubicBezTo>
                    <a:lnTo>
                      <a:pt x="3003427" y="1411111"/>
                    </a:lnTo>
                    <a:lnTo>
                      <a:pt x="3066433" y="969998"/>
                    </a:lnTo>
                    <a:moveTo>
                      <a:pt x="4619149" y="0"/>
                    </a:moveTo>
                    <a:cubicBezTo>
                      <a:pt x="4502248" y="0"/>
                      <a:pt x="4407482" y="94766"/>
                      <a:pt x="4407482" y="211667"/>
                    </a:cubicBezTo>
                    <a:lnTo>
                      <a:pt x="4407482" y="282222"/>
                    </a:lnTo>
                    <a:cubicBezTo>
                      <a:pt x="4407482" y="399122"/>
                      <a:pt x="4502248" y="493889"/>
                      <a:pt x="4619149" y="493889"/>
                    </a:cubicBezTo>
                    <a:cubicBezTo>
                      <a:pt x="4736050" y="493889"/>
                      <a:pt x="4830816" y="399122"/>
                      <a:pt x="4830816" y="282222"/>
                    </a:cubicBezTo>
                    <a:lnTo>
                      <a:pt x="4830816" y="211667"/>
                    </a:lnTo>
                    <a:cubicBezTo>
                      <a:pt x="4830816" y="94766"/>
                      <a:pt x="4736050" y="0"/>
                      <a:pt x="4619149" y="0"/>
                    </a:cubicBezTo>
                    <a:moveTo>
                      <a:pt x="4399933" y="969998"/>
                    </a:moveTo>
                    <a:cubicBezTo>
                      <a:pt x="4401132" y="961884"/>
                      <a:pt x="4389703" y="958709"/>
                      <a:pt x="4386528" y="966258"/>
                    </a:cubicBezTo>
                    <a:lnTo>
                      <a:pt x="4232504" y="1325598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6" y="1411122"/>
                      <a:pt x="4014691" y="1405168"/>
                      <a:pt x="4008155" y="1395265"/>
                    </a:cubicBezTo>
                    <a:cubicBezTo>
                      <a:pt x="4001620" y="1385363"/>
                      <a:pt x="4000500" y="1372839"/>
                      <a:pt x="4005175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4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4" y="564437"/>
                      <a:pt x="4929480" y="634683"/>
                      <a:pt x="4972350" y="741821"/>
                    </a:cubicBezTo>
                    <a:lnTo>
                      <a:pt x="5042483" y="917222"/>
                    </a:lnTo>
                    <a:lnTo>
                      <a:pt x="5233053" y="1361934"/>
                    </a:lnTo>
                    <a:cubicBezTo>
                      <a:pt x="5237727" y="1372839"/>
                      <a:pt x="5236607" y="1385363"/>
                      <a:pt x="5230073" y="1395265"/>
                    </a:cubicBezTo>
                    <a:cubicBezTo>
                      <a:pt x="5223537" y="1405168"/>
                      <a:pt x="5212462" y="1411122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3" y="1325598"/>
                    </a:cubicBezTo>
                    <a:lnTo>
                      <a:pt x="4851841" y="966258"/>
                    </a:lnTo>
                    <a:cubicBezTo>
                      <a:pt x="4848595" y="958709"/>
                      <a:pt x="4837236" y="961884"/>
                      <a:pt x="4838365" y="969998"/>
                    </a:cubicBezTo>
                    <a:lnTo>
                      <a:pt x="4901371" y="1411111"/>
                    </a:lnTo>
                    <a:lnTo>
                      <a:pt x="4968752" y="2219607"/>
                    </a:lnTo>
                    <a:cubicBezTo>
                      <a:pt x="4969560" y="2229429"/>
                      <a:pt x="4966222" y="2239141"/>
                      <a:pt x="4959548" y="2246392"/>
                    </a:cubicBezTo>
                    <a:cubicBezTo>
                      <a:pt x="4952874" y="2253643"/>
                      <a:pt x="4943470" y="2257771"/>
                      <a:pt x="4933615" y="2257778"/>
                    </a:cubicBezTo>
                    <a:lnTo>
                      <a:pt x="4879781" y="2257778"/>
                    </a:lnTo>
                    <a:cubicBezTo>
                      <a:pt x="4810799" y="2257786"/>
                      <a:pt x="4751922" y="2207921"/>
                      <a:pt x="4740575" y="2139879"/>
                    </a:cubicBezTo>
                    <a:lnTo>
                      <a:pt x="4626204" y="1452880"/>
                    </a:lnTo>
                    <a:cubicBezTo>
                      <a:pt x="4624864" y="1444978"/>
                      <a:pt x="4613575" y="1444978"/>
                      <a:pt x="4612235" y="1452880"/>
                    </a:cubicBezTo>
                    <a:lnTo>
                      <a:pt x="4497794" y="2139879"/>
                    </a:lnTo>
                    <a:cubicBezTo>
                      <a:pt x="4486442" y="2207948"/>
                      <a:pt x="4427525" y="2257821"/>
                      <a:pt x="4358517" y="2257778"/>
                    </a:cubicBezTo>
                    <a:lnTo>
                      <a:pt x="4304683" y="2257778"/>
                    </a:lnTo>
                    <a:cubicBezTo>
                      <a:pt x="4294828" y="2257771"/>
                      <a:pt x="4285424" y="2253643"/>
                      <a:pt x="4278750" y="2246392"/>
                    </a:cubicBezTo>
                    <a:cubicBezTo>
                      <a:pt x="4272076" y="2239141"/>
                      <a:pt x="4268738" y="2229429"/>
                      <a:pt x="4269546" y="2219607"/>
                    </a:cubicBezTo>
                    <a:lnTo>
                      <a:pt x="4336927" y="1411111"/>
                    </a:lnTo>
                    <a:lnTo>
                      <a:pt x="4399933" y="969998"/>
                    </a:lnTo>
                  </a:path>
                </a:pathLst>
              </a:custGeom>
              <a:solidFill>
                <a:srgbClr val="494F56"/>
              </a:solidFill>
            </p:spPr>
          </p:sp>
        </p:grpSp>
      </p:grpSp>
      <p:pic>
        <p:nvPicPr>
          <p:cNvPr id="40" name="Picture 6">
            <a:extLst>
              <a:ext uri="{FF2B5EF4-FFF2-40B4-BE49-F238E27FC236}">
                <a16:creationId xmlns:a16="http://schemas.microsoft.com/office/drawing/2014/main" id="{8E171D07-3817-6257-F5AE-2201BDFAF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9266" y="857732"/>
            <a:ext cx="1342854" cy="1123407"/>
          </a:xfrm>
          <a:prstGeom prst="rect">
            <a:avLst/>
          </a:prstGeom>
        </p:spPr>
      </p:pic>
      <p:pic>
        <p:nvPicPr>
          <p:cNvPr id="41" name="Picture 7">
            <a:extLst>
              <a:ext uri="{FF2B5EF4-FFF2-40B4-BE49-F238E27FC236}">
                <a16:creationId xmlns:a16="http://schemas.microsoft.com/office/drawing/2014/main" id="{6A165DA2-1E74-76F8-87CD-C7866A1F9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47222" y="339025"/>
            <a:ext cx="1362955" cy="1642114"/>
          </a:xfrm>
          <a:prstGeom prst="rect">
            <a:avLst/>
          </a:prstGeom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BB94ACF6-94D1-C9AF-8D2A-1CEA51CC56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29266" y="3309929"/>
            <a:ext cx="3239538" cy="3232845"/>
          </a:xfrm>
          <a:prstGeom prst="rect">
            <a:avLst/>
          </a:prstGeom>
        </p:spPr>
      </p:pic>
      <p:grpSp>
        <p:nvGrpSpPr>
          <p:cNvPr id="43" name="Group 9">
            <a:extLst>
              <a:ext uri="{FF2B5EF4-FFF2-40B4-BE49-F238E27FC236}">
                <a16:creationId xmlns:a16="http://schemas.microsoft.com/office/drawing/2014/main" id="{953876DD-9F14-7C44-B3AB-3B4771A80DC6}"/>
              </a:ext>
            </a:extLst>
          </p:cNvPr>
          <p:cNvGrpSpPr/>
          <p:nvPr/>
        </p:nvGrpSpPr>
        <p:grpSpPr>
          <a:xfrm>
            <a:off x="9556076" y="4926351"/>
            <a:ext cx="8102658" cy="4331950"/>
            <a:chOff x="0" y="0"/>
            <a:chExt cx="10803544" cy="5775931"/>
          </a:xfrm>
        </p:grpSpPr>
        <p:grpSp>
          <p:nvGrpSpPr>
            <p:cNvPr id="44" name="Group 10">
              <a:extLst>
                <a:ext uri="{FF2B5EF4-FFF2-40B4-BE49-F238E27FC236}">
                  <a16:creationId xmlns:a16="http://schemas.microsoft.com/office/drawing/2014/main" id="{55E095C2-4E81-4B88-96B4-3CA7201C159B}"/>
                </a:ext>
              </a:extLst>
            </p:cNvPr>
            <p:cNvGrpSpPr/>
            <p:nvPr/>
          </p:nvGrpSpPr>
          <p:grpSpPr>
            <a:xfrm>
              <a:off x="0" y="0"/>
              <a:ext cx="10734316" cy="5775931"/>
              <a:chOff x="0" y="0"/>
              <a:chExt cx="2649809" cy="1425812"/>
            </a:xfrm>
          </p:grpSpPr>
          <p:sp>
            <p:nvSpPr>
              <p:cNvPr id="47" name="Freeform 11">
                <a:extLst>
                  <a:ext uri="{FF2B5EF4-FFF2-40B4-BE49-F238E27FC236}">
                    <a16:creationId xmlns:a16="http://schemas.microsoft.com/office/drawing/2014/main" id="{C431EB87-3AE4-54EA-E323-14D07F394FCA}"/>
                  </a:ext>
                </a:extLst>
              </p:cNvPr>
              <p:cNvSpPr/>
              <p:nvPr/>
            </p:nvSpPr>
            <p:spPr>
              <a:xfrm>
                <a:off x="31750" y="31750"/>
                <a:ext cx="2586309" cy="1362312"/>
              </a:xfrm>
              <a:custGeom>
                <a:avLst/>
                <a:gdLst/>
                <a:ahLst/>
                <a:cxnLst/>
                <a:rect l="l" t="t" r="r" b="b"/>
                <a:pathLst>
                  <a:path w="2586309" h="1362312">
                    <a:moveTo>
                      <a:pt x="2493599" y="1362312"/>
                    </a:moveTo>
                    <a:lnTo>
                      <a:pt x="92710" y="1362312"/>
                    </a:lnTo>
                    <a:cubicBezTo>
                      <a:pt x="41910" y="1362312"/>
                      <a:pt x="0" y="1320402"/>
                      <a:pt x="0" y="126960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492329" y="0"/>
                    </a:lnTo>
                    <a:cubicBezTo>
                      <a:pt x="2543129" y="0"/>
                      <a:pt x="2585039" y="41910"/>
                      <a:pt x="2585039" y="92710"/>
                    </a:cubicBezTo>
                    <a:lnTo>
                      <a:pt x="2585039" y="1268332"/>
                    </a:lnTo>
                    <a:cubicBezTo>
                      <a:pt x="2586309" y="1320402"/>
                      <a:pt x="2544399" y="1362312"/>
                      <a:pt x="2493599" y="1362312"/>
                    </a:cubicBezTo>
                    <a:close/>
                  </a:path>
                </a:pathLst>
              </a:custGeom>
              <a:solidFill>
                <a:srgbClr val="FAE8E0"/>
              </a:solidFill>
            </p:spPr>
          </p:sp>
          <p:sp>
            <p:nvSpPr>
              <p:cNvPr id="48" name="Freeform 12">
                <a:extLst>
                  <a:ext uri="{FF2B5EF4-FFF2-40B4-BE49-F238E27FC236}">
                    <a16:creationId xmlns:a16="http://schemas.microsoft.com/office/drawing/2014/main" id="{9C043306-587C-AA70-F72F-1BB099BF84F7}"/>
                  </a:ext>
                </a:extLst>
              </p:cNvPr>
              <p:cNvSpPr/>
              <p:nvPr/>
            </p:nvSpPr>
            <p:spPr>
              <a:xfrm>
                <a:off x="0" y="0"/>
                <a:ext cx="2649809" cy="1425812"/>
              </a:xfrm>
              <a:custGeom>
                <a:avLst/>
                <a:gdLst/>
                <a:ahLst/>
                <a:cxnLst/>
                <a:rect l="l" t="t" r="r" b="b"/>
                <a:pathLst>
                  <a:path w="2649809" h="1425812">
                    <a:moveTo>
                      <a:pt x="2525349" y="59690"/>
                    </a:moveTo>
                    <a:cubicBezTo>
                      <a:pt x="2560909" y="59690"/>
                      <a:pt x="2590119" y="88900"/>
                      <a:pt x="2590119" y="124460"/>
                    </a:cubicBezTo>
                    <a:lnTo>
                      <a:pt x="2590119" y="1301352"/>
                    </a:lnTo>
                    <a:cubicBezTo>
                      <a:pt x="2590119" y="1336912"/>
                      <a:pt x="2560909" y="1366122"/>
                      <a:pt x="2525349" y="1366122"/>
                    </a:cubicBezTo>
                    <a:lnTo>
                      <a:pt x="124460" y="1366122"/>
                    </a:lnTo>
                    <a:cubicBezTo>
                      <a:pt x="88900" y="1366122"/>
                      <a:pt x="59690" y="1336912"/>
                      <a:pt x="59690" y="130135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525349" y="59690"/>
                    </a:lnTo>
                    <a:moveTo>
                      <a:pt x="252534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301352"/>
                    </a:lnTo>
                    <a:cubicBezTo>
                      <a:pt x="0" y="1369932"/>
                      <a:pt x="55880" y="1425812"/>
                      <a:pt x="124460" y="1425812"/>
                    </a:cubicBezTo>
                    <a:lnTo>
                      <a:pt x="2525349" y="1425812"/>
                    </a:lnTo>
                    <a:cubicBezTo>
                      <a:pt x="2593929" y="1425812"/>
                      <a:pt x="2649809" y="1369932"/>
                      <a:pt x="2649809" y="1301352"/>
                    </a:cubicBezTo>
                    <a:lnTo>
                      <a:pt x="2649809" y="124460"/>
                    </a:lnTo>
                    <a:cubicBezTo>
                      <a:pt x="2649809" y="55880"/>
                      <a:pt x="2593929" y="0"/>
                      <a:pt x="2525349" y="0"/>
                    </a:cubicBezTo>
                    <a:close/>
                  </a:path>
                </a:pathLst>
              </a:custGeom>
              <a:solidFill>
                <a:srgbClr val="494F56"/>
              </a:solidFill>
            </p:spPr>
          </p:sp>
        </p:grpSp>
        <p:sp>
          <p:nvSpPr>
            <p:cNvPr id="45" name="TextBox 13">
              <a:extLst>
                <a:ext uri="{FF2B5EF4-FFF2-40B4-BE49-F238E27FC236}">
                  <a16:creationId xmlns:a16="http://schemas.microsoft.com/office/drawing/2014/main" id="{466C3853-1755-A385-439D-89709F8A0FFD}"/>
                </a:ext>
              </a:extLst>
            </p:cNvPr>
            <p:cNvSpPr txBox="1"/>
            <p:nvPr/>
          </p:nvSpPr>
          <p:spPr>
            <a:xfrm>
              <a:off x="2593456" y="716266"/>
              <a:ext cx="8210088" cy="42703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1400175" lvl="1" indent="-914400">
                <a:lnSpc>
                  <a:spcPts val="6299"/>
                </a:lnSpc>
                <a:buFont typeface="+mj-lt"/>
                <a:buAutoNum type="arabicPeriod"/>
              </a:pPr>
              <a:r>
                <a:rPr lang="en-US" sz="4500">
                  <a:solidFill>
                    <a:srgbClr val="383E48"/>
                  </a:solidFill>
                  <a:latin typeface="Aristotelica Pro"/>
                </a:rPr>
                <a:t>Ngô Văn Khánh</a:t>
              </a:r>
            </a:p>
            <a:p>
              <a:pPr marL="1400175" lvl="1" indent="-914400">
                <a:lnSpc>
                  <a:spcPts val="6299"/>
                </a:lnSpc>
                <a:buFont typeface="+mj-lt"/>
                <a:buAutoNum type="arabicPeriod"/>
              </a:pPr>
              <a:r>
                <a:rPr lang="en-US" sz="4500">
                  <a:solidFill>
                    <a:srgbClr val="383E48"/>
                  </a:solidFill>
                  <a:latin typeface="Aristotelica Pro"/>
                </a:rPr>
                <a:t> Lê Tuấn Nghĩa</a:t>
              </a:r>
            </a:p>
            <a:p>
              <a:pPr marL="1400175" lvl="1" indent="-914400">
                <a:lnSpc>
                  <a:spcPts val="6299"/>
                </a:lnSpc>
                <a:buFont typeface="+mj-lt"/>
                <a:buAutoNum type="arabicPeriod"/>
              </a:pPr>
              <a:r>
                <a:rPr lang="en-US" sz="4500">
                  <a:solidFill>
                    <a:srgbClr val="383E48"/>
                  </a:solidFill>
                  <a:latin typeface="Aristotelica Pro"/>
                </a:rPr>
                <a:t>Trần Minh Duy</a:t>
              </a:r>
            </a:p>
            <a:p>
              <a:pPr marL="1400175" lvl="1" indent="-914400">
                <a:lnSpc>
                  <a:spcPts val="6299"/>
                </a:lnSpc>
                <a:buFont typeface="+mj-lt"/>
                <a:buAutoNum type="arabicPeriod"/>
              </a:pPr>
              <a:r>
                <a:rPr lang="en-US" sz="4500">
                  <a:solidFill>
                    <a:srgbClr val="383E48"/>
                  </a:solidFill>
                  <a:latin typeface="Aristotelica Pro"/>
                </a:rPr>
                <a:t>Cao Trọng Nghĩa</a:t>
              </a:r>
            </a:p>
          </p:txBody>
        </p:sp>
        <p:sp>
          <p:nvSpPr>
            <p:cNvPr id="46" name="TextBox 14">
              <a:extLst>
                <a:ext uri="{FF2B5EF4-FFF2-40B4-BE49-F238E27FC236}">
                  <a16:creationId xmlns:a16="http://schemas.microsoft.com/office/drawing/2014/main" id="{5AE64A0F-C014-9E9C-E2B6-B8DCE6E41899}"/>
                </a:ext>
              </a:extLst>
            </p:cNvPr>
            <p:cNvSpPr txBox="1"/>
            <p:nvPr/>
          </p:nvSpPr>
          <p:spPr>
            <a:xfrm>
              <a:off x="363662" y="416570"/>
              <a:ext cx="2905911" cy="1764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72"/>
                </a:lnSpc>
              </a:pPr>
              <a:r>
                <a:rPr lang="en-US" sz="3837">
                  <a:solidFill>
                    <a:srgbClr val="383E48"/>
                  </a:solidFill>
                  <a:latin typeface="Aristotelica Pro"/>
                </a:rPr>
                <a:t>Group members</a:t>
              </a:r>
            </a:p>
          </p:txBody>
        </p:sp>
      </p:grpSp>
      <p:grpSp>
        <p:nvGrpSpPr>
          <p:cNvPr id="51" name="Group 14">
            <a:extLst>
              <a:ext uri="{FF2B5EF4-FFF2-40B4-BE49-F238E27FC236}">
                <a16:creationId xmlns:a16="http://schemas.microsoft.com/office/drawing/2014/main" id="{42A384C1-388A-FB87-1097-E3ECE0512F6B}"/>
              </a:ext>
            </a:extLst>
          </p:cNvPr>
          <p:cNvGrpSpPr>
            <a:grpSpLocks noChangeAspect="1"/>
          </p:cNvGrpSpPr>
          <p:nvPr/>
        </p:nvGrpSpPr>
        <p:grpSpPr>
          <a:xfrm>
            <a:off x="4703103" y="3688685"/>
            <a:ext cx="2728499" cy="2717841"/>
            <a:chOff x="0" y="0"/>
            <a:chExt cx="6502400" cy="6477000"/>
          </a:xfrm>
        </p:grpSpPr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75D80103-C577-A48D-C36E-C119CBEB6D46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r="223"/>
              </a:stretch>
            </a:blipFill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56E77CEF-6B44-481B-98C0-05088AAE15CB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pic>
        <p:nvPicPr>
          <p:cNvPr id="54" name="Picture 17">
            <a:extLst>
              <a:ext uri="{FF2B5EF4-FFF2-40B4-BE49-F238E27FC236}">
                <a16:creationId xmlns:a16="http://schemas.microsoft.com/office/drawing/2014/main" id="{C787906E-59AC-E266-B9A9-7275088CB89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606338" y="7092326"/>
            <a:ext cx="2681719" cy="2676178"/>
          </a:xfrm>
          <a:prstGeom prst="rect">
            <a:avLst/>
          </a:prstGeom>
        </p:spPr>
      </p:pic>
      <p:pic>
        <p:nvPicPr>
          <p:cNvPr id="55" name="Picture 18">
            <a:extLst>
              <a:ext uri="{FF2B5EF4-FFF2-40B4-BE49-F238E27FC236}">
                <a16:creationId xmlns:a16="http://schemas.microsoft.com/office/drawing/2014/main" id="{B10457A9-6541-BBEC-FB8A-1A21A8CC64A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191276" y="7144450"/>
            <a:ext cx="2786030" cy="2780274"/>
          </a:xfrm>
          <a:prstGeom prst="rect">
            <a:avLst/>
          </a:prstGeom>
        </p:spPr>
      </p:pic>
      <p:sp>
        <p:nvSpPr>
          <p:cNvPr id="56" name="TextBox 19">
            <a:extLst>
              <a:ext uri="{FF2B5EF4-FFF2-40B4-BE49-F238E27FC236}">
                <a16:creationId xmlns:a16="http://schemas.microsoft.com/office/drawing/2014/main" id="{898EFEBF-4FD5-C36D-C80C-8210646EDC7E}"/>
              </a:ext>
            </a:extLst>
          </p:cNvPr>
          <p:cNvSpPr txBox="1"/>
          <p:nvPr/>
        </p:nvSpPr>
        <p:spPr>
          <a:xfrm>
            <a:off x="6371032" y="6320801"/>
            <a:ext cx="26923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383E48"/>
                </a:solidFill>
                <a:latin typeface="Aristotelica Pro"/>
              </a:rPr>
              <a:t>2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6000D9A4-CEFB-CF81-C2D5-3CE40C18282D}"/>
              </a:ext>
            </a:extLst>
          </p:cNvPr>
          <p:cNvSpPr txBox="1"/>
          <p:nvPr/>
        </p:nvSpPr>
        <p:spPr>
          <a:xfrm>
            <a:off x="4986479" y="9339879"/>
            <a:ext cx="28575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383E48"/>
                </a:solidFill>
                <a:latin typeface="Aristotelica Pro"/>
              </a:rPr>
              <a:t>3</a:t>
            </a:r>
          </a:p>
        </p:txBody>
      </p:sp>
      <p:sp>
        <p:nvSpPr>
          <p:cNvPr id="58" name="TextBox 22">
            <a:extLst>
              <a:ext uri="{FF2B5EF4-FFF2-40B4-BE49-F238E27FC236}">
                <a16:creationId xmlns:a16="http://schemas.microsoft.com/office/drawing/2014/main" id="{88601B75-F738-2B55-7B64-905D829C1282}"/>
              </a:ext>
            </a:extLst>
          </p:cNvPr>
          <p:cNvSpPr txBox="1"/>
          <p:nvPr/>
        </p:nvSpPr>
        <p:spPr>
          <a:xfrm>
            <a:off x="8694086" y="9339879"/>
            <a:ext cx="28069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383E48"/>
                </a:solidFill>
                <a:latin typeface="Aristotelica Pro"/>
              </a:rPr>
              <a:t>4</a:t>
            </a:r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id="{08F0D842-B4A6-B85B-C4DE-15B4B8617402}"/>
              </a:ext>
            </a:extLst>
          </p:cNvPr>
          <p:cNvSpPr txBox="1"/>
          <p:nvPr/>
        </p:nvSpPr>
        <p:spPr>
          <a:xfrm>
            <a:off x="2039250" y="6431788"/>
            <a:ext cx="26923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383E48"/>
                </a:solidFill>
                <a:latin typeface="Aristotelica Pro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9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876300"/>
            <a:ext cx="16230600" cy="130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39"/>
              </a:lnSpc>
            </a:pPr>
            <a:r>
              <a:rPr lang="en-US" sz="7599">
                <a:solidFill>
                  <a:srgbClr val="383E48"/>
                </a:solidFill>
                <a:latin typeface="Aristotelica Pro"/>
              </a:rPr>
              <a:t>PROJECT INFORMATION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95FC86-6614-77A2-3B3C-9F706D55C6BC}"/>
              </a:ext>
            </a:extLst>
          </p:cNvPr>
          <p:cNvGrpSpPr/>
          <p:nvPr/>
        </p:nvGrpSpPr>
        <p:grpSpPr>
          <a:xfrm>
            <a:off x="1219200" y="2074796"/>
            <a:ext cx="16230600" cy="7029371"/>
            <a:chOff x="1155733" y="2228929"/>
            <a:chExt cx="16230600" cy="7029371"/>
          </a:xfrm>
        </p:grpSpPr>
        <p:grpSp>
          <p:nvGrpSpPr>
            <p:cNvPr id="2" name="Group 2"/>
            <p:cNvGrpSpPr/>
            <p:nvPr/>
          </p:nvGrpSpPr>
          <p:grpSpPr>
            <a:xfrm>
              <a:off x="1155733" y="2228929"/>
              <a:ext cx="16230600" cy="7029371"/>
              <a:chOff x="0" y="0"/>
              <a:chExt cx="5879264" cy="2546272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31750" y="31750"/>
                <a:ext cx="5815764" cy="2482772"/>
              </a:xfrm>
              <a:custGeom>
                <a:avLst/>
                <a:gdLst/>
                <a:ahLst/>
                <a:cxnLst/>
                <a:rect l="l" t="t" r="r" b="b"/>
                <a:pathLst>
                  <a:path w="5815764" h="2482772">
                    <a:moveTo>
                      <a:pt x="5723054" y="2482772"/>
                    </a:moveTo>
                    <a:lnTo>
                      <a:pt x="92710" y="2482772"/>
                    </a:lnTo>
                    <a:cubicBezTo>
                      <a:pt x="41910" y="2482772"/>
                      <a:pt x="0" y="2440862"/>
                      <a:pt x="0" y="239006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5721784" y="0"/>
                    </a:lnTo>
                    <a:cubicBezTo>
                      <a:pt x="5772584" y="0"/>
                      <a:pt x="5814494" y="41910"/>
                      <a:pt x="5814494" y="92710"/>
                    </a:cubicBezTo>
                    <a:lnTo>
                      <a:pt x="5814494" y="2388792"/>
                    </a:lnTo>
                    <a:cubicBezTo>
                      <a:pt x="5815764" y="2440862"/>
                      <a:pt x="5773854" y="2482772"/>
                      <a:pt x="5723054" y="2482772"/>
                    </a:cubicBezTo>
                    <a:close/>
                  </a:path>
                </a:pathLst>
              </a:custGeom>
              <a:solidFill>
                <a:srgbClr val="FAE8E0"/>
              </a:solidFill>
            </p:spPr>
          </p:sp>
          <p:sp>
            <p:nvSpPr>
              <p:cNvPr id="4" name="Freeform 4"/>
              <p:cNvSpPr/>
              <p:nvPr/>
            </p:nvSpPr>
            <p:spPr>
              <a:xfrm>
                <a:off x="0" y="0"/>
                <a:ext cx="5879264" cy="2546272"/>
              </a:xfrm>
              <a:custGeom>
                <a:avLst/>
                <a:gdLst/>
                <a:ahLst/>
                <a:cxnLst/>
                <a:rect l="l" t="t" r="r" b="b"/>
                <a:pathLst>
                  <a:path w="5879264" h="2546272">
                    <a:moveTo>
                      <a:pt x="5754804" y="59690"/>
                    </a:moveTo>
                    <a:cubicBezTo>
                      <a:pt x="5790364" y="59690"/>
                      <a:pt x="5819574" y="88900"/>
                      <a:pt x="5819574" y="124460"/>
                    </a:cubicBezTo>
                    <a:lnTo>
                      <a:pt x="5819574" y="2421812"/>
                    </a:lnTo>
                    <a:cubicBezTo>
                      <a:pt x="5819574" y="2457372"/>
                      <a:pt x="5790364" y="2486583"/>
                      <a:pt x="5754804" y="2486583"/>
                    </a:cubicBezTo>
                    <a:lnTo>
                      <a:pt x="124460" y="2486583"/>
                    </a:lnTo>
                    <a:cubicBezTo>
                      <a:pt x="88900" y="2486583"/>
                      <a:pt x="59690" y="2457372"/>
                      <a:pt x="59690" y="242181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5754804" y="59690"/>
                    </a:lnTo>
                    <a:moveTo>
                      <a:pt x="575480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21812"/>
                    </a:lnTo>
                    <a:cubicBezTo>
                      <a:pt x="0" y="2490393"/>
                      <a:pt x="55880" y="2546272"/>
                      <a:pt x="124460" y="2546272"/>
                    </a:cubicBezTo>
                    <a:lnTo>
                      <a:pt x="5754804" y="2546272"/>
                    </a:lnTo>
                    <a:cubicBezTo>
                      <a:pt x="5823384" y="2546272"/>
                      <a:pt x="5879264" y="2490393"/>
                      <a:pt x="5879264" y="2421812"/>
                    </a:cubicBezTo>
                    <a:lnTo>
                      <a:pt x="5879264" y="124460"/>
                    </a:lnTo>
                    <a:cubicBezTo>
                      <a:pt x="5879264" y="55880"/>
                      <a:pt x="5823384" y="0"/>
                      <a:pt x="5754804" y="0"/>
                    </a:cubicBezTo>
                    <a:close/>
                  </a:path>
                </a:pathLst>
              </a:custGeom>
              <a:solidFill>
                <a:srgbClr val="494F56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606567" y="8543925"/>
              <a:ext cx="10497592" cy="405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383E48"/>
                  </a:solidFill>
                  <a:latin typeface="Aristotelica Pro"/>
                </a:rPr>
                <a:t>https://www.kaggle.com/datasets/spscientist/students-  performance-in-exams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55733" y="3381414"/>
              <a:ext cx="15642903" cy="203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  <a:spcBef>
                  <a:spcPct val="0"/>
                </a:spcBef>
              </a:pPr>
              <a:r>
                <a:rPr lang="en-US" sz="3900">
                  <a:solidFill>
                    <a:srgbClr val="383E48"/>
                  </a:solidFill>
                  <a:latin typeface="Aristotelica Pro"/>
                </a:rPr>
                <a:t>To understand the how the student's performance (test scores) is      affected by the other variables (Gender, Ethnicity, Parental level of education, Lunch, Test preparation course)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548245" y="5769313"/>
              <a:ext cx="15191509" cy="203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  <a:spcBef>
                  <a:spcPct val="0"/>
                </a:spcBef>
              </a:pPr>
              <a:r>
                <a:rPr lang="en-US" sz="3900">
                  <a:solidFill>
                    <a:srgbClr val="383E48"/>
                  </a:solidFill>
                  <a:latin typeface="Aristotelica Pro Bold"/>
                </a:rPr>
                <a:t>After analyzing, we find out the problem of the group's questions and </a:t>
              </a:r>
            </a:p>
            <a:p>
              <a:pPr algn="ctr">
                <a:lnSpc>
                  <a:spcPts val="5460"/>
                </a:lnSpc>
                <a:spcBef>
                  <a:spcPct val="0"/>
                </a:spcBef>
              </a:pPr>
              <a:r>
                <a:rPr lang="en-US" sz="3900">
                  <a:solidFill>
                    <a:srgbClr val="383E48"/>
                  </a:solidFill>
                  <a:latin typeface="Aristotelica Pro Bold"/>
                </a:rPr>
                <a:t> offer suitable methods for students to improve the quality of learning and education.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5327073" y="2470439"/>
            <a:ext cx="1623060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383E48"/>
                </a:solidFill>
                <a:latin typeface="Aristotelica Pro"/>
              </a:rPr>
              <a:t>Objective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932F98-B209-855A-2CFB-60548DBBF85D}"/>
              </a:ext>
            </a:extLst>
          </p:cNvPr>
          <p:cNvGrpSpPr/>
          <p:nvPr/>
        </p:nvGrpSpPr>
        <p:grpSpPr>
          <a:xfrm>
            <a:off x="994064" y="2228929"/>
            <a:ext cx="16230600" cy="7029371"/>
            <a:chOff x="994064" y="2228929"/>
            <a:chExt cx="16230600" cy="7029371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9503C3E4-CA2E-BA90-1FD4-C5E77A930F1A}"/>
                </a:ext>
              </a:extLst>
            </p:cNvPr>
            <p:cNvGrpSpPr/>
            <p:nvPr/>
          </p:nvGrpSpPr>
          <p:grpSpPr>
            <a:xfrm>
              <a:off x="994064" y="2228929"/>
              <a:ext cx="16230600" cy="7029371"/>
              <a:chOff x="0" y="0"/>
              <a:chExt cx="5879264" cy="2546272"/>
            </a:xfrm>
          </p:grpSpPr>
          <p:sp>
            <p:nvSpPr>
              <p:cNvPr id="24" name="Freeform 3">
                <a:extLst>
                  <a:ext uri="{FF2B5EF4-FFF2-40B4-BE49-F238E27FC236}">
                    <a16:creationId xmlns:a16="http://schemas.microsoft.com/office/drawing/2014/main" id="{74487EE5-9631-9D54-B807-3A1667AF898E}"/>
                  </a:ext>
                </a:extLst>
              </p:cNvPr>
              <p:cNvSpPr/>
              <p:nvPr/>
            </p:nvSpPr>
            <p:spPr>
              <a:xfrm>
                <a:off x="31750" y="31750"/>
                <a:ext cx="5815764" cy="2482772"/>
              </a:xfrm>
              <a:custGeom>
                <a:avLst/>
                <a:gdLst/>
                <a:ahLst/>
                <a:cxnLst/>
                <a:rect l="l" t="t" r="r" b="b"/>
                <a:pathLst>
                  <a:path w="5815764" h="2482772">
                    <a:moveTo>
                      <a:pt x="5723054" y="2482772"/>
                    </a:moveTo>
                    <a:lnTo>
                      <a:pt x="92710" y="2482772"/>
                    </a:lnTo>
                    <a:cubicBezTo>
                      <a:pt x="41910" y="2482772"/>
                      <a:pt x="0" y="2440862"/>
                      <a:pt x="0" y="239006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5721784" y="0"/>
                    </a:lnTo>
                    <a:cubicBezTo>
                      <a:pt x="5772584" y="0"/>
                      <a:pt x="5814494" y="41910"/>
                      <a:pt x="5814494" y="92710"/>
                    </a:cubicBezTo>
                    <a:lnTo>
                      <a:pt x="5814494" y="2388792"/>
                    </a:lnTo>
                    <a:cubicBezTo>
                      <a:pt x="5815764" y="2440862"/>
                      <a:pt x="5773854" y="2482772"/>
                      <a:pt x="5723054" y="2482772"/>
                    </a:cubicBezTo>
                    <a:close/>
                  </a:path>
                </a:pathLst>
              </a:custGeom>
              <a:solidFill>
                <a:srgbClr val="FAE8E0"/>
              </a:solidFill>
            </p:spPr>
          </p:sp>
          <p:sp>
            <p:nvSpPr>
              <p:cNvPr id="25" name="Freeform 4">
                <a:extLst>
                  <a:ext uri="{FF2B5EF4-FFF2-40B4-BE49-F238E27FC236}">
                    <a16:creationId xmlns:a16="http://schemas.microsoft.com/office/drawing/2014/main" id="{EFEBA897-9C70-70B7-DC86-44C8AAB3D455}"/>
                  </a:ext>
                </a:extLst>
              </p:cNvPr>
              <p:cNvSpPr/>
              <p:nvPr/>
            </p:nvSpPr>
            <p:spPr>
              <a:xfrm>
                <a:off x="0" y="0"/>
                <a:ext cx="5879264" cy="2546272"/>
              </a:xfrm>
              <a:custGeom>
                <a:avLst/>
                <a:gdLst/>
                <a:ahLst/>
                <a:cxnLst/>
                <a:rect l="l" t="t" r="r" b="b"/>
                <a:pathLst>
                  <a:path w="5879264" h="2546272">
                    <a:moveTo>
                      <a:pt x="5754804" y="59690"/>
                    </a:moveTo>
                    <a:cubicBezTo>
                      <a:pt x="5790364" y="59690"/>
                      <a:pt x="5819574" y="88900"/>
                      <a:pt x="5819574" y="124460"/>
                    </a:cubicBezTo>
                    <a:lnTo>
                      <a:pt x="5819574" y="2421812"/>
                    </a:lnTo>
                    <a:cubicBezTo>
                      <a:pt x="5819574" y="2457372"/>
                      <a:pt x="5790364" y="2486583"/>
                      <a:pt x="5754804" y="2486583"/>
                    </a:cubicBezTo>
                    <a:lnTo>
                      <a:pt x="124460" y="2486583"/>
                    </a:lnTo>
                    <a:cubicBezTo>
                      <a:pt x="88900" y="2486583"/>
                      <a:pt x="59690" y="2457372"/>
                      <a:pt x="59690" y="242181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5754804" y="59690"/>
                    </a:lnTo>
                    <a:moveTo>
                      <a:pt x="575480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21812"/>
                    </a:lnTo>
                    <a:cubicBezTo>
                      <a:pt x="0" y="2490393"/>
                      <a:pt x="55880" y="2546272"/>
                      <a:pt x="124460" y="2546272"/>
                    </a:cubicBezTo>
                    <a:lnTo>
                      <a:pt x="5754804" y="2546272"/>
                    </a:lnTo>
                    <a:cubicBezTo>
                      <a:pt x="5823384" y="2546272"/>
                      <a:pt x="5879264" y="2490393"/>
                      <a:pt x="5879264" y="2421812"/>
                    </a:cubicBezTo>
                    <a:lnTo>
                      <a:pt x="5879264" y="124460"/>
                    </a:lnTo>
                    <a:cubicBezTo>
                      <a:pt x="5879264" y="55880"/>
                      <a:pt x="5823384" y="0"/>
                      <a:pt x="5754804" y="0"/>
                    </a:cubicBezTo>
                    <a:close/>
                  </a:path>
                </a:pathLst>
              </a:custGeom>
              <a:solidFill>
                <a:srgbClr val="494F56"/>
              </a:solidFill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78B404-1AA7-6E53-0A13-36F72B275160}"/>
                </a:ext>
              </a:extLst>
            </p:cNvPr>
            <p:cNvGrpSpPr/>
            <p:nvPr/>
          </p:nvGrpSpPr>
          <p:grpSpPr>
            <a:xfrm>
              <a:off x="1606567" y="2879764"/>
              <a:ext cx="15159117" cy="4653785"/>
              <a:chOff x="1606567" y="2879764"/>
              <a:chExt cx="15159117" cy="4653785"/>
            </a:xfrm>
          </p:grpSpPr>
          <p:sp>
            <p:nvSpPr>
              <p:cNvPr id="22" name="TextBox 5">
                <a:extLst>
                  <a:ext uri="{FF2B5EF4-FFF2-40B4-BE49-F238E27FC236}">
                    <a16:creationId xmlns:a16="http://schemas.microsoft.com/office/drawing/2014/main" id="{67445E6E-4F9E-AC19-11DA-C6BCB91D5C18}"/>
                  </a:ext>
                </a:extLst>
              </p:cNvPr>
              <p:cNvSpPr txBox="1"/>
              <p:nvPr/>
            </p:nvSpPr>
            <p:spPr>
              <a:xfrm>
                <a:off x="1606567" y="2879764"/>
                <a:ext cx="15005594" cy="281305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just">
                  <a:lnSpc>
                    <a:spcPts val="5600"/>
                  </a:lnSpc>
                </a:pPr>
                <a:r>
                  <a:rPr lang="en-US" sz="4000">
                    <a:solidFill>
                      <a:srgbClr val="383E48"/>
                    </a:solidFill>
                    <a:latin typeface="Aristotelica Pro"/>
                  </a:rPr>
                  <a:t>After the R analysis course, our team conducted an analysis of a dataset of Marks secured by the students in high school</a:t>
                </a:r>
              </a:p>
              <a:p>
                <a:pPr algn="just">
                  <a:lnSpc>
                    <a:spcPts val="5600"/>
                  </a:lnSpc>
                </a:pPr>
                <a:r>
                  <a:rPr lang="en-US" sz="4000">
                    <a:solidFill>
                      <a:srgbClr val="383E48"/>
                    </a:solidFill>
                    <a:latin typeface="Aristotelica Pro"/>
                  </a:rPr>
                  <a:t>Students from the United States.</a:t>
                </a:r>
              </a:p>
              <a:p>
                <a:pPr algn="just">
                  <a:lnSpc>
                    <a:spcPts val="5600"/>
                  </a:lnSpc>
                </a:pPr>
                <a:endParaRPr lang="en-US" sz="4000">
                  <a:solidFill>
                    <a:srgbClr val="383E48"/>
                  </a:solidFill>
                  <a:latin typeface="Aristotelica Pro"/>
                </a:endParaRPr>
              </a:p>
            </p:txBody>
          </p:sp>
          <p:sp>
            <p:nvSpPr>
              <p:cNvPr id="23" name="TextBox 7">
                <a:extLst>
                  <a:ext uri="{FF2B5EF4-FFF2-40B4-BE49-F238E27FC236}">
                    <a16:creationId xmlns:a16="http://schemas.microsoft.com/office/drawing/2014/main" id="{EBA10EEF-D6B8-4D62-A1AF-24EABC16A4E9}"/>
                  </a:ext>
                </a:extLst>
              </p:cNvPr>
              <p:cNvSpPr txBox="1"/>
              <p:nvPr/>
            </p:nvSpPr>
            <p:spPr>
              <a:xfrm>
                <a:off x="1606567" y="5414280"/>
                <a:ext cx="15159117" cy="211926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just">
                  <a:lnSpc>
                    <a:spcPts val="5657"/>
                  </a:lnSpc>
                </a:pPr>
                <a:r>
                  <a:rPr lang="en-US" sz="4040">
                    <a:solidFill>
                      <a:srgbClr val="383E48"/>
                    </a:solidFill>
                    <a:latin typeface="Aristotelica Pro"/>
                  </a:rPr>
                  <a:t>Datasource: </a:t>
                </a:r>
                <a:r>
                  <a:rPr lang="en-US" sz="4040">
                    <a:solidFill>
                      <a:srgbClr val="383E48"/>
                    </a:solidFill>
                    <a:latin typeface="Aristotelica Pro Bold"/>
                  </a:rPr>
                  <a:t>StudentsPerformance.csv</a:t>
                </a:r>
              </a:p>
              <a:p>
                <a:pPr algn="just">
                  <a:lnSpc>
                    <a:spcPts val="5657"/>
                  </a:lnSpc>
                </a:pPr>
                <a:endParaRPr lang="en-US" sz="4040">
                  <a:solidFill>
                    <a:srgbClr val="383E48"/>
                  </a:solidFill>
                  <a:latin typeface="Aristotelica Pro Bold"/>
                </a:endParaRPr>
              </a:p>
              <a:p>
                <a:pPr algn="just">
                  <a:lnSpc>
                    <a:spcPts val="5657"/>
                  </a:lnSpc>
                </a:pPr>
                <a:endParaRPr lang="en-US" sz="4040">
                  <a:solidFill>
                    <a:srgbClr val="383E48"/>
                  </a:solidFill>
                  <a:latin typeface="Aristotelica Pro Bold"/>
                </a:endParaRPr>
              </a:p>
            </p:txBody>
          </p:sp>
        </p:grp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A9F836EB-C00C-AC38-5119-DF9EEF70D5FA}"/>
                </a:ext>
              </a:extLst>
            </p:cNvPr>
            <p:cNvSpPr txBox="1"/>
            <p:nvPr/>
          </p:nvSpPr>
          <p:spPr>
            <a:xfrm>
              <a:off x="1606567" y="8543925"/>
              <a:ext cx="10497592" cy="405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383E48"/>
                  </a:solidFill>
                  <a:latin typeface="Aristotelica Pro"/>
                </a:rPr>
                <a:t>https://www.kaggle.com/datasets/spscientist/students-  performance-in-exams </a:t>
              </a:r>
            </a:p>
          </p:txBody>
        </p:sp>
        <p:pic>
          <p:nvPicPr>
            <p:cNvPr id="21" name="Picture 9">
              <a:extLst>
                <a:ext uri="{FF2B5EF4-FFF2-40B4-BE49-F238E27FC236}">
                  <a16:creationId xmlns:a16="http://schemas.microsoft.com/office/drawing/2014/main" id="{6D131454-BAF5-9638-5BB2-73D01373F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1358639" y="4606263"/>
              <a:ext cx="2454680" cy="26675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286" y="292006"/>
            <a:ext cx="11540836" cy="3553737"/>
            <a:chOff x="0" y="0"/>
            <a:chExt cx="4180475" cy="1287282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4116975" cy="1223782"/>
            </a:xfrm>
            <a:custGeom>
              <a:avLst/>
              <a:gdLst/>
              <a:ahLst/>
              <a:cxnLst/>
              <a:rect l="l" t="t" r="r" b="b"/>
              <a:pathLst>
                <a:path w="4116975" h="1223782">
                  <a:moveTo>
                    <a:pt x="4024265" y="1223782"/>
                  </a:moveTo>
                  <a:lnTo>
                    <a:pt x="92710" y="1223782"/>
                  </a:lnTo>
                  <a:cubicBezTo>
                    <a:pt x="41910" y="1223782"/>
                    <a:pt x="0" y="1181872"/>
                    <a:pt x="0" y="113107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022995" y="0"/>
                  </a:lnTo>
                  <a:cubicBezTo>
                    <a:pt x="4073795" y="0"/>
                    <a:pt x="4115705" y="41910"/>
                    <a:pt x="4115705" y="92710"/>
                  </a:cubicBezTo>
                  <a:lnTo>
                    <a:pt x="4115705" y="1129802"/>
                  </a:lnTo>
                  <a:cubicBezTo>
                    <a:pt x="4116975" y="1181872"/>
                    <a:pt x="4075065" y="1223782"/>
                    <a:pt x="4024265" y="1223782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180475" cy="1287282"/>
            </a:xfrm>
            <a:custGeom>
              <a:avLst/>
              <a:gdLst/>
              <a:ahLst/>
              <a:cxnLst/>
              <a:rect l="l" t="t" r="r" b="b"/>
              <a:pathLst>
                <a:path w="4180475" h="1287282">
                  <a:moveTo>
                    <a:pt x="4056015" y="59690"/>
                  </a:moveTo>
                  <a:cubicBezTo>
                    <a:pt x="4091575" y="59690"/>
                    <a:pt x="4120785" y="88900"/>
                    <a:pt x="4120785" y="124460"/>
                  </a:cubicBezTo>
                  <a:lnTo>
                    <a:pt x="4120785" y="1162822"/>
                  </a:lnTo>
                  <a:cubicBezTo>
                    <a:pt x="4120785" y="1198382"/>
                    <a:pt x="4091575" y="1227592"/>
                    <a:pt x="4056015" y="1227592"/>
                  </a:cubicBezTo>
                  <a:lnTo>
                    <a:pt x="124460" y="1227592"/>
                  </a:lnTo>
                  <a:cubicBezTo>
                    <a:pt x="88900" y="1227592"/>
                    <a:pt x="59690" y="1198382"/>
                    <a:pt x="59690" y="116282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056015" y="59690"/>
                  </a:lnTo>
                  <a:moveTo>
                    <a:pt x="405601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62822"/>
                  </a:lnTo>
                  <a:cubicBezTo>
                    <a:pt x="0" y="1231402"/>
                    <a:pt x="55880" y="1287282"/>
                    <a:pt x="124460" y="1287282"/>
                  </a:cubicBezTo>
                  <a:lnTo>
                    <a:pt x="4056015" y="1287282"/>
                  </a:lnTo>
                  <a:cubicBezTo>
                    <a:pt x="4124596" y="1287282"/>
                    <a:pt x="4180475" y="1231402"/>
                    <a:pt x="4180475" y="1162822"/>
                  </a:cubicBezTo>
                  <a:lnTo>
                    <a:pt x="4180475" y="124460"/>
                  </a:lnTo>
                  <a:cubicBezTo>
                    <a:pt x="4180475" y="55880"/>
                    <a:pt x="4124596" y="0"/>
                    <a:pt x="4056015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0536" y="1028700"/>
            <a:ext cx="5338147" cy="379008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0536" y="5144847"/>
            <a:ext cx="5338147" cy="396704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27664" y="942975"/>
            <a:ext cx="10106082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>
              <a:lnSpc>
                <a:spcPts val="6299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Statistics of all variables in the data file and shows the difference between groups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10286" y="4742584"/>
            <a:ext cx="11747168" cy="399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66"/>
              </a:lnSpc>
              <a:spcBef>
                <a:spcPct val="0"/>
              </a:spcBef>
            </a:pPr>
            <a:r>
              <a:rPr lang="en-US" sz="3761">
                <a:solidFill>
                  <a:srgbClr val="000000"/>
                </a:solidFill>
                <a:latin typeface="Aristotelica Pro"/>
              </a:rPr>
              <a:t>+ For `gender` there is no significant difference</a:t>
            </a:r>
          </a:p>
          <a:p>
            <a:pPr>
              <a:lnSpc>
                <a:spcPts val="5266"/>
              </a:lnSpc>
              <a:spcBef>
                <a:spcPct val="0"/>
              </a:spcBef>
            </a:pPr>
            <a:r>
              <a:rPr lang="en-US" sz="3761">
                <a:solidFill>
                  <a:srgbClr val="000000"/>
                </a:solidFill>
                <a:latin typeface="Aristotelica Pro"/>
              </a:rPr>
              <a:t>+ For `race.ethnicity`, `parental_level_of_education`, `lunch`, `test_preparation_course` there are significant differences, it is easy to see how unequal the division of groups in the same variable.</a:t>
            </a:r>
          </a:p>
          <a:p>
            <a:pPr>
              <a:lnSpc>
                <a:spcPts val="5266"/>
              </a:lnSpc>
              <a:spcBef>
                <a:spcPct val="0"/>
              </a:spcBef>
            </a:pPr>
            <a:r>
              <a:rPr lang="en-US" sz="3761">
                <a:solidFill>
                  <a:srgbClr val="000000"/>
                </a:solidFill>
                <a:latin typeface="Aristotelica Pro"/>
              </a:rPr>
              <a:t>    -&gt; So, does that really affect the student's final result?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316200" y="8997594"/>
            <a:ext cx="2144167" cy="9156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61"/>
              </a:lnSpc>
              <a:spcBef>
                <a:spcPct val="0"/>
              </a:spcBef>
            </a:pPr>
            <a:r>
              <a:rPr lang="en-US" sz="5258">
                <a:solidFill>
                  <a:srgbClr val="000000"/>
                </a:solidFill>
                <a:latin typeface="Aristotelica Pro Bold"/>
              </a:rPr>
              <a:t>(EDA)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0899" y="645718"/>
            <a:ext cx="12425116" cy="2492602"/>
            <a:chOff x="0" y="0"/>
            <a:chExt cx="4500791" cy="902903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4437291" cy="839403"/>
            </a:xfrm>
            <a:custGeom>
              <a:avLst/>
              <a:gdLst/>
              <a:ahLst/>
              <a:cxnLst/>
              <a:rect l="l" t="t" r="r" b="b"/>
              <a:pathLst>
                <a:path w="4437291" h="839403">
                  <a:moveTo>
                    <a:pt x="4344581" y="839403"/>
                  </a:moveTo>
                  <a:lnTo>
                    <a:pt x="92710" y="839403"/>
                  </a:lnTo>
                  <a:cubicBezTo>
                    <a:pt x="41910" y="839403"/>
                    <a:pt x="0" y="797493"/>
                    <a:pt x="0" y="7466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343311" y="0"/>
                  </a:lnTo>
                  <a:cubicBezTo>
                    <a:pt x="4394111" y="0"/>
                    <a:pt x="4436021" y="41910"/>
                    <a:pt x="4436021" y="92710"/>
                  </a:cubicBezTo>
                  <a:lnTo>
                    <a:pt x="4436021" y="745423"/>
                  </a:lnTo>
                  <a:cubicBezTo>
                    <a:pt x="4437291" y="797493"/>
                    <a:pt x="4395381" y="839403"/>
                    <a:pt x="4344581" y="839403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00791" cy="902903"/>
            </a:xfrm>
            <a:custGeom>
              <a:avLst/>
              <a:gdLst/>
              <a:ahLst/>
              <a:cxnLst/>
              <a:rect l="l" t="t" r="r" b="b"/>
              <a:pathLst>
                <a:path w="4500791" h="902903">
                  <a:moveTo>
                    <a:pt x="4376331" y="59690"/>
                  </a:moveTo>
                  <a:cubicBezTo>
                    <a:pt x="4411891" y="59690"/>
                    <a:pt x="4441101" y="88900"/>
                    <a:pt x="4441101" y="124460"/>
                  </a:cubicBezTo>
                  <a:lnTo>
                    <a:pt x="4441101" y="778443"/>
                  </a:lnTo>
                  <a:cubicBezTo>
                    <a:pt x="4441101" y="814003"/>
                    <a:pt x="4411891" y="843213"/>
                    <a:pt x="4376331" y="843213"/>
                  </a:cubicBezTo>
                  <a:lnTo>
                    <a:pt x="124460" y="843213"/>
                  </a:lnTo>
                  <a:cubicBezTo>
                    <a:pt x="88900" y="843213"/>
                    <a:pt x="59690" y="814003"/>
                    <a:pt x="59690" y="7784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76331" y="59690"/>
                  </a:lnTo>
                  <a:moveTo>
                    <a:pt x="437633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8443"/>
                  </a:lnTo>
                  <a:cubicBezTo>
                    <a:pt x="0" y="847023"/>
                    <a:pt x="55880" y="902903"/>
                    <a:pt x="124460" y="902903"/>
                  </a:cubicBezTo>
                  <a:lnTo>
                    <a:pt x="4376331" y="902903"/>
                  </a:lnTo>
                  <a:cubicBezTo>
                    <a:pt x="4444911" y="902903"/>
                    <a:pt x="4500791" y="847023"/>
                    <a:pt x="4500791" y="778443"/>
                  </a:cubicBezTo>
                  <a:lnTo>
                    <a:pt x="4500791" y="124460"/>
                  </a:lnTo>
                  <a:cubicBezTo>
                    <a:pt x="4500791" y="55880"/>
                    <a:pt x="4444911" y="0"/>
                    <a:pt x="4376331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32204" y="645718"/>
            <a:ext cx="4165303" cy="434297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165349" y="5542095"/>
            <a:ext cx="4093951" cy="413294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69748" y="942975"/>
            <a:ext cx="12006267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2. Analyze the factors that affect performance? What are the most influential factors?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3660" y="3869920"/>
            <a:ext cx="12442355" cy="392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90"/>
              </a:lnSpc>
              <a:spcBef>
                <a:spcPct val="0"/>
              </a:spcBef>
            </a:pPr>
            <a:r>
              <a:rPr lang="en-US" sz="3707">
                <a:solidFill>
                  <a:srgbClr val="000000"/>
                </a:solidFill>
                <a:latin typeface="Aristotelica Pro"/>
              </a:rPr>
              <a:t>- After showing the correlation between the environment variables and the outcome variables, we can see the difference in the results achieved in different groups in the same variable.</a:t>
            </a:r>
          </a:p>
          <a:p>
            <a:pPr algn="just">
              <a:lnSpc>
                <a:spcPts val="5190"/>
              </a:lnSpc>
              <a:spcBef>
                <a:spcPct val="0"/>
              </a:spcBef>
            </a:pPr>
            <a:endParaRPr lang="en-US" sz="3707">
              <a:solidFill>
                <a:srgbClr val="000000"/>
              </a:solidFill>
              <a:latin typeface="Aristotelica Pro"/>
            </a:endParaRPr>
          </a:p>
          <a:p>
            <a:pPr marL="800473" lvl="1" indent="-400236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stotelica Pro"/>
              </a:rPr>
              <a:t>However,..... ?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0" y="8743302"/>
            <a:ext cx="2008450" cy="9156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61"/>
              </a:lnSpc>
              <a:spcBef>
                <a:spcPct val="0"/>
              </a:spcBef>
            </a:pPr>
            <a:r>
              <a:rPr lang="en-US" sz="5258">
                <a:solidFill>
                  <a:srgbClr val="000000"/>
                </a:solidFill>
                <a:latin typeface="Aristotelica Pro Bold"/>
              </a:rPr>
              <a:t>(EDA)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14435" y="424783"/>
            <a:ext cx="12425116" cy="3141073"/>
            <a:chOff x="0" y="0"/>
            <a:chExt cx="4500791" cy="1137801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4437291" cy="1074301"/>
            </a:xfrm>
            <a:custGeom>
              <a:avLst/>
              <a:gdLst/>
              <a:ahLst/>
              <a:cxnLst/>
              <a:rect l="l" t="t" r="r" b="b"/>
              <a:pathLst>
                <a:path w="4437291" h="1074301">
                  <a:moveTo>
                    <a:pt x="4344581" y="1074301"/>
                  </a:moveTo>
                  <a:lnTo>
                    <a:pt x="92710" y="1074301"/>
                  </a:lnTo>
                  <a:cubicBezTo>
                    <a:pt x="41910" y="1074301"/>
                    <a:pt x="0" y="1032391"/>
                    <a:pt x="0" y="981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343311" y="0"/>
                  </a:lnTo>
                  <a:cubicBezTo>
                    <a:pt x="4394111" y="0"/>
                    <a:pt x="4436021" y="41910"/>
                    <a:pt x="4436021" y="92710"/>
                  </a:cubicBezTo>
                  <a:lnTo>
                    <a:pt x="4436021" y="980321"/>
                  </a:lnTo>
                  <a:cubicBezTo>
                    <a:pt x="4437291" y="1032391"/>
                    <a:pt x="4395381" y="1074301"/>
                    <a:pt x="4344581" y="1074301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00791" cy="1137801"/>
            </a:xfrm>
            <a:custGeom>
              <a:avLst/>
              <a:gdLst/>
              <a:ahLst/>
              <a:cxnLst/>
              <a:rect l="l" t="t" r="r" b="b"/>
              <a:pathLst>
                <a:path w="4500791" h="1137801">
                  <a:moveTo>
                    <a:pt x="4376331" y="59690"/>
                  </a:moveTo>
                  <a:cubicBezTo>
                    <a:pt x="4411891" y="59690"/>
                    <a:pt x="4441101" y="88900"/>
                    <a:pt x="4441101" y="124460"/>
                  </a:cubicBezTo>
                  <a:lnTo>
                    <a:pt x="4441101" y="1013341"/>
                  </a:lnTo>
                  <a:cubicBezTo>
                    <a:pt x="4441101" y="1048901"/>
                    <a:pt x="4411891" y="1078111"/>
                    <a:pt x="4376331" y="1078111"/>
                  </a:cubicBezTo>
                  <a:lnTo>
                    <a:pt x="124460" y="1078111"/>
                  </a:lnTo>
                  <a:cubicBezTo>
                    <a:pt x="88900" y="1078111"/>
                    <a:pt x="59690" y="1048901"/>
                    <a:pt x="59690" y="1013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76331" y="59690"/>
                  </a:lnTo>
                  <a:moveTo>
                    <a:pt x="437633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3341"/>
                  </a:lnTo>
                  <a:cubicBezTo>
                    <a:pt x="0" y="1081921"/>
                    <a:pt x="55880" y="1137801"/>
                    <a:pt x="124460" y="1137801"/>
                  </a:cubicBezTo>
                  <a:lnTo>
                    <a:pt x="4376331" y="1137801"/>
                  </a:lnTo>
                  <a:cubicBezTo>
                    <a:pt x="4444911" y="1137801"/>
                    <a:pt x="4500791" y="1081921"/>
                    <a:pt x="4500791" y="1013341"/>
                  </a:cubicBezTo>
                  <a:lnTo>
                    <a:pt x="4500791" y="124460"/>
                  </a:lnTo>
                  <a:cubicBezTo>
                    <a:pt x="4500791" y="55880"/>
                    <a:pt x="4444911" y="0"/>
                    <a:pt x="4376331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8132" y="696599"/>
            <a:ext cx="4649609" cy="444690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4259" y="5541280"/>
            <a:ext cx="4463483" cy="434602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862884" y="766594"/>
            <a:ext cx="12425116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Aristotelica Pro"/>
              </a:rPr>
              <a:t>3. What is the relationship between variables other than test_preparation_course in the dataset?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18272" y="3902319"/>
            <a:ext cx="11733773" cy="5277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3"/>
              </a:lnSpc>
              <a:spcBef>
                <a:spcPct val="0"/>
              </a:spcBef>
            </a:pPr>
            <a:r>
              <a:rPr lang="en-US" sz="3302">
                <a:solidFill>
                  <a:srgbClr val="000000"/>
                </a:solidFill>
                <a:latin typeface="Aristotelica Pro"/>
              </a:rPr>
              <a:t>- After statistics, we can easily see that the variable 'gender' does not have much impact on the number of observations because the difference between 'male' and 'female' is not much.</a:t>
            </a:r>
          </a:p>
          <a:p>
            <a:pPr algn="just">
              <a:lnSpc>
                <a:spcPts val="4623"/>
              </a:lnSpc>
              <a:spcBef>
                <a:spcPct val="0"/>
              </a:spcBef>
            </a:pPr>
            <a:r>
              <a:rPr lang="en-US" sz="3302">
                <a:solidFill>
                  <a:srgbClr val="000000"/>
                </a:solidFill>
                <a:latin typeface="Aristotelica Pro"/>
              </a:rPr>
              <a:t>    - However, for different variables such as `race.ethnicity`, `lunch`, `parental_level_of_education`, there is a clear distinction between the data fields, the difference is large. Thus, we can conclude that the variables: `race.ethnicity`, `lunch`, `parental_level_of_education` are the cause of the heterogeneity of the variable `test_preparation_course`.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240000" y="9065136"/>
            <a:ext cx="2599551" cy="9156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61"/>
              </a:lnSpc>
              <a:spcBef>
                <a:spcPct val="0"/>
              </a:spcBef>
            </a:pPr>
            <a:r>
              <a:rPr lang="en-US" sz="5258">
                <a:solidFill>
                  <a:srgbClr val="000000"/>
                </a:solidFill>
                <a:latin typeface="Aristotelica Pro Bold"/>
              </a:rPr>
              <a:t>(EDA)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34351" y="7787765"/>
            <a:ext cx="2589270" cy="237241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971800" y="1675301"/>
            <a:ext cx="16515664" cy="7697093"/>
            <a:chOff x="0" y="0"/>
            <a:chExt cx="22020886" cy="10262790"/>
          </a:xfrm>
        </p:grpSpPr>
        <p:grpSp>
          <p:nvGrpSpPr>
            <p:cNvPr id="4" name="Group 4"/>
            <p:cNvGrpSpPr/>
            <p:nvPr/>
          </p:nvGrpSpPr>
          <p:grpSpPr>
            <a:xfrm>
              <a:off x="2524125" y="0"/>
              <a:ext cx="16211174" cy="10262790"/>
              <a:chOff x="0" y="0"/>
              <a:chExt cx="4404170" cy="27881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4340670" cy="2724643"/>
              </a:xfrm>
              <a:custGeom>
                <a:avLst/>
                <a:gdLst/>
                <a:ahLst/>
                <a:cxnLst/>
                <a:rect l="l" t="t" r="r" b="b"/>
                <a:pathLst>
                  <a:path w="4340670" h="2724643">
                    <a:moveTo>
                      <a:pt x="4247960" y="2724643"/>
                    </a:moveTo>
                    <a:lnTo>
                      <a:pt x="92710" y="2724643"/>
                    </a:lnTo>
                    <a:cubicBezTo>
                      <a:pt x="41910" y="2724643"/>
                      <a:pt x="0" y="2682733"/>
                      <a:pt x="0" y="263193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4246690" y="0"/>
                    </a:lnTo>
                    <a:cubicBezTo>
                      <a:pt x="4297490" y="0"/>
                      <a:pt x="4339400" y="41910"/>
                      <a:pt x="4339400" y="92710"/>
                    </a:cubicBezTo>
                    <a:lnTo>
                      <a:pt x="4339400" y="2630663"/>
                    </a:lnTo>
                    <a:cubicBezTo>
                      <a:pt x="4340670" y="2682733"/>
                      <a:pt x="4298760" y="2724643"/>
                      <a:pt x="4247960" y="2724643"/>
                    </a:cubicBezTo>
                    <a:close/>
                  </a:path>
                </a:pathLst>
              </a:custGeom>
              <a:solidFill>
                <a:srgbClr val="FAE8E0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4404170" cy="2788143"/>
              </a:xfrm>
              <a:custGeom>
                <a:avLst/>
                <a:gdLst/>
                <a:ahLst/>
                <a:cxnLst/>
                <a:rect l="l" t="t" r="r" b="b"/>
                <a:pathLst>
                  <a:path w="4404170" h="2788143">
                    <a:moveTo>
                      <a:pt x="4279710" y="59690"/>
                    </a:moveTo>
                    <a:cubicBezTo>
                      <a:pt x="4315270" y="59690"/>
                      <a:pt x="4344480" y="88900"/>
                      <a:pt x="4344480" y="124460"/>
                    </a:cubicBezTo>
                    <a:lnTo>
                      <a:pt x="4344480" y="2663683"/>
                    </a:lnTo>
                    <a:cubicBezTo>
                      <a:pt x="4344480" y="2699243"/>
                      <a:pt x="4315270" y="2728453"/>
                      <a:pt x="4279710" y="2728453"/>
                    </a:cubicBezTo>
                    <a:lnTo>
                      <a:pt x="124460" y="2728453"/>
                    </a:lnTo>
                    <a:cubicBezTo>
                      <a:pt x="88900" y="2728453"/>
                      <a:pt x="59690" y="2699243"/>
                      <a:pt x="59690" y="266368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4279710" y="59690"/>
                    </a:lnTo>
                    <a:moveTo>
                      <a:pt x="427971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663683"/>
                    </a:lnTo>
                    <a:cubicBezTo>
                      <a:pt x="0" y="2732263"/>
                      <a:pt x="55880" y="2788143"/>
                      <a:pt x="124460" y="2788143"/>
                    </a:cubicBezTo>
                    <a:lnTo>
                      <a:pt x="4279710" y="2788143"/>
                    </a:lnTo>
                    <a:cubicBezTo>
                      <a:pt x="4348290" y="2788143"/>
                      <a:pt x="4404170" y="2732263"/>
                      <a:pt x="4404170" y="2663683"/>
                    </a:cubicBezTo>
                    <a:lnTo>
                      <a:pt x="4404170" y="124460"/>
                    </a:lnTo>
                    <a:cubicBezTo>
                      <a:pt x="4404170" y="55880"/>
                      <a:pt x="4348290" y="0"/>
                      <a:pt x="4279710" y="0"/>
                    </a:cubicBezTo>
                    <a:close/>
                  </a:path>
                </a:pathLst>
              </a:custGeom>
              <a:solidFill>
                <a:srgbClr val="494F56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509150" y="487201"/>
              <a:ext cx="13956145" cy="858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  <a:spcBef>
                  <a:spcPct val="0"/>
                </a:spcBef>
              </a:pPr>
              <a:r>
                <a:rPr lang="en-US" sz="3900">
                  <a:solidFill>
                    <a:srgbClr val="000000"/>
                  </a:solidFill>
                  <a:latin typeface="Aristotelica Pro"/>
                </a:rPr>
                <a:t>PREDICTION USING RANDOM FOREST MODEL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209320"/>
              <a:ext cx="15387782" cy="825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Aristotelica Pro"/>
                </a:rPr>
                <a:t>          library(randomForest)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438847" y="3066801"/>
              <a:ext cx="2255044" cy="761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Aristotelica Pro"/>
                </a:rPr>
                <a:t>train/test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77322" y="5546685"/>
              <a:ext cx="21243564" cy="223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000000"/>
                  </a:solidFill>
                  <a:latin typeface="Aristotelica Pro"/>
                </a:rPr>
                <a:t>show the Graph Avg.score Predictions vs actual </a:t>
              </a:r>
            </a:p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000000"/>
                  </a:solidFill>
                  <a:latin typeface="Aristotelica Pro"/>
                </a:rPr>
                <a:t>Avg.score - Random Forests</a:t>
              </a:r>
            </a:p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Aristotelica Pro"/>
                </a:rPr>
                <a:t>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441427" y="3878753"/>
              <a:ext cx="9553178" cy="761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Aristotelica Pro"/>
                </a:rPr>
                <a:t>making prediction on the student_test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524125" y="4690706"/>
              <a:ext cx="15387782" cy="805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Aristotelica Pro"/>
                </a:rPr>
                <a:t>calculating RMSE of the predictions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881820" y="7172285"/>
              <a:ext cx="18135600" cy="1656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Aristotelica Pro"/>
                </a:rPr>
                <a:t>attaching package: ‘vip’ and show graph to find</a:t>
              </a:r>
            </a:p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Aristotelica Pro"/>
                </a:rPr>
                <a:t> the most important variables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36531" y="4934277"/>
            <a:ext cx="2420984" cy="2145597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73149" y="-76200"/>
            <a:ext cx="14662051" cy="1320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Aristotelica Pro Bold"/>
              </a:rPr>
              <a:t>TECHNIQUES AND ANALYTICAL MODEL - MACHINE LEARNING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5785" y="6174570"/>
            <a:ext cx="3473906" cy="32263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6655F7-E09B-1BE6-2912-11BA9E306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986" y="2229464"/>
            <a:ext cx="12671847" cy="7521792"/>
          </a:xfrm>
          <a:prstGeom prst="rect">
            <a:avLst/>
          </a:prstGeom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id="{9443F818-2EAC-D723-382B-1FFF70A2991A}"/>
              </a:ext>
            </a:extLst>
          </p:cNvPr>
          <p:cNvSpPr txBox="1"/>
          <p:nvPr/>
        </p:nvSpPr>
        <p:spPr>
          <a:xfrm>
            <a:off x="-3325027" y="1322241"/>
            <a:ext cx="14662051" cy="604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200">
                <a:latin typeface="Aristotelica Pro Bold" panose="020B0604020202020204" charset="0"/>
                <a:cs typeface="Aristotelica Pro Bold" panose="020B0604020202020204" charset="0"/>
              </a:rPr>
              <a:t>Train to Find the most important variable</a:t>
            </a:r>
            <a:endParaRPr lang="en-US" sz="5400">
              <a:solidFill>
                <a:srgbClr val="000000"/>
              </a:solidFill>
              <a:latin typeface="Aristotelica Pro Bold" panose="020B0604020202020204" charset="0"/>
              <a:cs typeface="Aristotelica Pro Bold" panose="020B060402020202020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289325-ED5D-2E61-3F54-B0248B3F00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3860" y="2292279"/>
            <a:ext cx="13014533" cy="7396163"/>
          </a:xfrm>
          <a:prstGeom prst="rect">
            <a:avLst/>
          </a:prstGeom>
        </p:spPr>
      </p:pic>
      <p:sp>
        <p:nvSpPr>
          <p:cNvPr id="26" name="TextBox 15">
            <a:extLst>
              <a:ext uri="{FF2B5EF4-FFF2-40B4-BE49-F238E27FC236}">
                <a16:creationId xmlns:a16="http://schemas.microsoft.com/office/drawing/2014/main" id="{1E129E89-5938-45B3-92E8-AFB9F8193D06}"/>
              </a:ext>
            </a:extLst>
          </p:cNvPr>
          <p:cNvSpPr txBox="1"/>
          <p:nvPr/>
        </p:nvSpPr>
        <p:spPr>
          <a:xfrm>
            <a:off x="408573" y="1614735"/>
            <a:ext cx="17312877" cy="3153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stotelica Pro Bold" panose="020B0604020202020204" charset="0"/>
                <a:cs typeface="Aristotelica Pro Bold" panose="020B0604020202020204" charset="0"/>
              </a:rPr>
              <a:t>Summarizing, analyzing by RF 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stotelica Pro Bold" panose="020B0604020202020204" charset="0"/>
                <a:cs typeface="Aristotelica Pro Bold" panose="020B0604020202020204" charset="0"/>
              </a:rPr>
              <a:t>(train and test) gives the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stotelica Pro Bold" panose="020B0604020202020204" charset="0"/>
                <a:cs typeface="Aristotelica Pro Bold" panose="020B0604020202020204" charset="0"/>
              </a:rPr>
              <a:t>most important result that 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stotelica Pro Bold" panose="020B0604020202020204" charset="0"/>
                <a:cs typeface="Aristotelica Pro Bold" panose="020B0604020202020204" charset="0"/>
              </a:rPr>
              <a:t>Luch variable is the 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stotelica Pro Bold" panose="020B0604020202020204" charset="0"/>
                <a:cs typeface="Aristotelica Pro Bold" panose="020B0604020202020204" charset="0"/>
              </a:rPr>
              <a:t>most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7EA6C89-6056-D63C-8BB3-778CF0B1F73D}"/>
              </a:ext>
            </a:extLst>
          </p:cNvPr>
          <p:cNvGrpSpPr/>
          <p:nvPr/>
        </p:nvGrpSpPr>
        <p:grpSpPr>
          <a:xfrm>
            <a:off x="1627492" y="5156925"/>
            <a:ext cx="9163335" cy="1832217"/>
            <a:chOff x="2571465" y="4968043"/>
            <a:chExt cx="9163335" cy="18322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6BA38F-4C2B-E7A7-84B9-2C3802CF08FD}"/>
                </a:ext>
              </a:extLst>
            </p:cNvPr>
            <p:cNvSpPr txBox="1"/>
            <p:nvPr/>
          </p:nvSpPr>
          <p:spPr>
            <a:xfrm>
              <a:off x="2590800" y="4968043"/>
              <a:ext cx="9144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>
                  <a:latin typeface="Aristotelica Pro Bold" panose="020B0604020202020204" charset="0"/>
                  <a:cs typeface="Aristotelica Pro Bold" panose="020B0604020202020204" charset="0"/>
                </a:rPr>
                <a:t>Two Sample t-test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2CFAB8-21B2-9DA4-CEDC-464D1690AAB0}"/>
                </a:ext>
              </a:extLst>
            </p:cNvPr>
            <p:cNvSpPr txBox="1"/>
            <p:nvPr/>
          </p:nvSpPr>
          <p:spPr>
            <a:xfrm>
              <a:off x="2590800" y="6277040"/>
              <a:ext cx="9144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>
                  <a:latin typeface="Aristotelica Pro Bold" panose="020B0604020202020204" charset="0"/>
                  <a:cs typeface="Aristotelica Pro Bold" panose="020B0604020202020204" charset="0"/>
                </a:rPr>
                <a:t>F test to compare two variances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4FFE4-ACCB-EC2E-3219-F6E92353C901}"/>
                </a:ext>
              </a:extLst>
            </p:cNvPr>
            <p:cNvSpPr txBox="1"/>
            <p:nvPr/>
          </p:nvSpPr>
          <p:spPr>
            <a:xfrm>
              <a:off x="2571465" y="5627765"/>
              <a:ext cx="9144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>
                  <a:latin typeface="Aristotelica Pro Bold" panose="020B0604020202020204" charset="0"/>
                  <a:cs typeface="Aristotelica Pro Bold" panose="020B0604020202020204" charset="0"/>
                </a:rPr>
                <a:t>Welch Two Sample t-test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089BB2-6E19-77F9-131C-9FD472AE8A1A}"/>
              </a:ext>
            </a:extLst>
          </p:cNvPr>
          <p:cNvGrpSpPr/>
          <p:nvPr/>
        </p:nvGrpSpPr>
        <p:grpSpPr>
          <a:xfrm>
            <a:off x="8174548" y="1429929"/>
            <a:ext cx="10862939" cy="1469492"/>
            <a:chOff x="6933954" y="29099"/>
            <a:chExt cx="10862939" cy="146949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F9CA3E6C-C7E6-79A6-210C-CCAA9AA3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3954" y="29099"/>
              <a:ext cx="2236190" cy="135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3200">
                  <a:latin typeface="Aristotelica Pro Bold" panose="020B0604020202020204" charset="0"/>
                  <a:cs typeface="Aristotelica Pro Bold" panose="020B0604020202020204" charset="0"/>
                </a:rPr>
                <a:t>H</a:t>
              </a:r>
              <a:r>
                <a: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stotelica Pro Bold" panose="020B0604020202020204" charset="0"/>
                  <a:cs typeface="Aristotelica Pro Bold" panose="020B0604020202020204" charset="0"/>
                </a:rPr>
                <a:t>ypothesize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stotelica Pro Bold" panose="020B0604020202020204" charset="0"/>
                <a:cs typeface="Aristotelica Pro Bold" panose="020B060402020202020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202124"/>
                  </a:solidFill>
                  <a:effectLst/>
                  <a:latin typeface="Aristotelica Pro Bold" panose="020B0604020202020204" charset="0"/>
                  <a:cs typeface="Aristotelica Pro Bold" panose="020B0604020202020204" charset="0"/>
                </a:rPr>
              </a:b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stotelica Pro Bold" panose="020B0604020202020204" charset="0"/>
                <a:cs typeface="Aristotelica Pro Bold" panose="020B060402020202020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773ED5-9F97-FD94-D759-B66E131C9A24}"/>
                </a:ext>
              </a:extLst>
            </p:cNvPr>
            <p:cNvSpPr txBox="1"/>
            <p:nvPr/>
          </p:nvSpPr>
          <p:spPr>
            <a:xfrm>
              <a:off x="8652893" y="544484"/>
              <a:ext cx="91440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>
                  <a:latin typeface="Aristotelica Pro Bold" panose="020B0604020202020204" charset="0"/>
                  <a:cs typeface="Aristotelica Pro Bold" panose="020B0604020202020204" charset="0"/>
                </a:rPr>
                <a:t>H0:   True</a:t>
              </a:r>
            </a:p>
            <a:p>
              <a:r>
                <a:rPr lang="en-US" sz="2800">
                  <a:latin typeface="Aristotelica Pro Bold" panose="020B0604020202020204" charset="0"/>
                  <a:cs typeface="Aristotelica Pro Bold" panose="020B0604020202020204" charset="0"/>
                </a:rPr>
                <a:t>H1: 	False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99E894-B686-7AFF-FA5B-1C97B1101F93}"/>
              </a:ext>
            </a:extLst>
          </p:cNvPr>
          <p:cNvSpPr txBox="1"/>
          <p:nvPr/>
        </p:nvSpPr>
        <p:spPr>
          <a:xfrm>
            <a:off x="10253452" y="5924429"/>
            <a:ext cx="97922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Aristotelica Pro Bold" panose="020B0604020202020204" charset="0"/>
                <a:cs typeface="Aristotelica Pro Bold" panose="020B0604020202020204" charset="0"/>
              </a:rPr>
              <a:t>95 percent confidence interval </a:t>
            </a:r>
          </a:p>
          <a:p>
            <a:r>
              <a:rPr lang="en-US" sz="2800">
                <a:latin typeface="Aristotelica Pro Bold" panose="020B0604020202020204" charset="0"/>
                <a:cs typeface="Aristotelica Pro Bold" panose="020B0604020202020204" charset="0"/>
              </a:rPr>
              <a:t>Standard deviation</a:t>
            </a:r>
          </a:p>
          <a:p>
            <a:r>
              <a:rPr lang="en-US" sz="2800">
                <a:latin typeface="Aristotelica Pro Bold" panose="020B0604020202020204" charset="0"/>
                <a:cs typeface="Aristotelica Pro Bold" panose="020B0604020202020204" charset="0"/>
              </a:rPr>
              <a:t>Alternative 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DC8EF-5316-5DA7-0427-994A42932EFA}"/>
              </a:ext>
            </a:extLst>
          </p:cNvPr>
          <p:cNvSpPr txBox="1"/>
          <p:nvPr/>
        </p:nvSpPr>
        <p:spPr>
          <a:xfrm>
            <a:off x="10907926" y="3303124"/>
            <a:ext cx="979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Aristotelica Pro Bold" panose="020B0604020202020204" charset="0"/>
                <a:cs typeface="Aristotelica Pro Bold" panose="020B0604020202020204" charset="0"/>
              </a:rPr>
              <a:t>P-value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7F0E6A-D004-4D57-7C00-4B14A41BD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6" y="508929"/>
            <a:ext cx="5460230" cy="3868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8B9C32-6248-53A9-B61B-924316043E9D}"/>
              </a:ext>
            </a:extLst>
          </p:cNvPr>
          <p:cNvSpPr txBox="1"/>
          <p:nvPr/>
        </p:nvSpPr>
        <p:spPr>
          <a:xfrm>
            <a:off x="378726" y="-239845"/>
            <a:ext cx="2590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4000" b="1"/>
            </a:br>
            <a:r>
              <a:rPr lang="en-US" sz="4000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T-Test</a:t>
            </a:r>
            <a:endParaRPr lang="en-US" sz="40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96F79C-E62E-552A-2377-C6A1542DA1F0}"/>
              </a:ext>
            </a:extLst>
          </p:cNvPr>
          <p:cNvSpPr txBox="1"/>
          <p:nvPr/>
        </p:nvSpPr>
        <p:spPr>
          <a:xfrm>
            <a:off x="609600" y="4491487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Aristotelica Pro Bold" panose="020B0604020202020204" charset="0"/>
                <a:cs typeface="Aristotelica Pro Bold" panose="020B0604020202020204" charset="0"/>
              </a:rPr>
              <a:t>In this project, we use three type of t-test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9107A067-FB25-0D1B-5258-21952F15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78727" y="9371754"/>
            <a:ext cx="2212073" cy="915245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A6C35FD-92CF-8774-599B-4C4EC01F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24635" y="9407579"/>
            <a:ext cx="2284206" cy="94509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2848DF53-C99D-86B3-50DB-85312378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804060" y="475821"/>
            <a:ext cx="2306001" cy="95410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592EEF2-305F-90E0-A014-0444C73C5B68}"/>
              </a:ext>
            </a:extLst>
          </p:cNvPr>
          <p:cNvSpPr/>
          <p:nvPr/>
        </p:nvSpPr>
        <p:spPr>
          <a:xfrm>
            <a:off x="7486935" y="1790700"/>
            <a:ext cx="45719" cy="8001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E81A604D-0703-6DF4-B696-F28E40CD3532}"/>
              </a:ext>
            </a:extLst>
          </p:cNvPr>
          <p:cNvCxnSpPr>
            <a:cxnSpLocks/>
          </p:cNvCxnSpPr>
          <p:nvPr/>
        </p:nvCxnSpPr>
        <p:spPr>
          <a:xfrm>
            <a:off x="9893487" y="2926364"/>
            <a:ext cx="985815" cy="601282"/>
          </a:xfrm>
          <a:prstGeom prst="curvedConnector3">
            <a:avLst>
              <a:gd name="adj1" fmla="val -12299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AC7FB16-CA1B-0CD5-D264-DE660B0EE43E}"/>
              </a:ext>
            </a:extLst>
          </p:cNvPr>
          <p:cNvCxnSpPr>
            <a:cxnSpLocks/>
          </p:cNvCxnSpPr>
          <p:nvPr/>
        </p:nvCxnSpPr>
        <p:spPr>
          <a:xfrm>
            <a:off x="11651331" y="3921698"/>
            <a:ext cx="518833" cy="346049"/>
          </a:xfrm>
          <a:prstGeom prst="curvedConnector3">
            <a:avLst>
              <a:gd name="adj1" fmla="val -2628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EA29F44-E9DF-13DD-3874-9A1793A5CD62}"/>
              </a:ext>
            </a:extLst>
          </p:cNvPr>
          <p:cNvGrpSpPr/>
          <p:nvPr/>
        </p:nvGrpSpPr>
        <p:grpSpPr>
          <a:xfrm>
            <a:off x="12229762" y="3903309"/>
            <a:ext cx="10357282" cy="1257074"/>
            <a:chOff x="12229762" y="3903309"/>
            <a:chExt cx="10357282" cy="125707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FAE28F9-5221-C370-3182-32166334C5C3}"/>
                </a:ext>
              </a:extLst>
            </p:cNvPr>
            <p:cNvGrpSpPr/>
            <p:nvPr/>
          </p:nvGrpSpPr>
          <p:grpSpPr>
            <a:xfrm>
              <a:off x="12769755" y="3903309"/>
              <a:ext cx="9817289" cy="1257074"/>
              <a:chOff x="12716291" y="4191801"/>
              <a:chExt cx="9817289" cy="125707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C3EF4F-A321-ED11-D918-BA05B2610EFD}"/>
                  </a:ext>
                </a:extLst>
              </p:cNvPr>
              <p:cNvSpPr txBox="1"/>
              <p:nvPr/>
            </p:nvSpPr>
            <p:spPr>
              <a:xfrm>
                <a:off x="12741312" y="4925655"/>
                <a:ext cx="97922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latin typeface="Aristotelica Pro Bold" panose="020B0604020202020204" charset="0"/>
                    <a:cs typeface="Aristotelica Pro Bold" panose="020B0604020202020204" charset="0"/>
                  </a:rPr>
                  <a:t>accept hypothesis H0 (if P &gt; 5%)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6AF433-FF58-68B1-6326-12205D5593C9}"/>
                  </a:ext>
                </a:extLst>
              </p:cNvPr>
              <p:cNvSpPr txBox="1"/>
              <p:nvPr/>
            </p:nvSpPr>
            <p:spPr>
              <a:xfrm>
                <a:off x="12716291" y="4191801"/>
                <a:ext cx="97922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latin typeface="Aristotelica Pro Bold" panose="020B0604020202020204" charset="0"/>
                    <a:cs typeface="Aristotelica Pro Bold" panose="020B0604020202020204" charset="0"/>
                  </a:rPr>
                  <a:t>deny hypothesis H0 (if P &lt; 5%)</a:t>
                </a:r>
              </a:p>
            </p:txBody>
          </p:sp>
        </p:grp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28B7A1B3-BB60-DC6A-D26A-481793B2BEAE}"/>
                </a:ext>
              </a:extLst>
            </p:cNvPr>
            <p:cNvSpPr/>
            <p:nvPr/>
          </p:nvSpPr>
          <p:spPr>
            <a:xfrm>
              <a:off x="12229762" y="4094723"/>
              <a:ext cx="533400" cy="914400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A7AB443-2ED7-5AB0-E193-632225A108F6}"/>
              </a:ext>
            </a:extLst>
          </p:cNvPr>
          <p:cNvCxnSpPr/>
          <p:nvPr/>
        </p:nvCxnSpPr>
        <p:spPr>
          <a:xfrm rot="16200000" flipH="1">
            <a:off x="8268785" y="4696012"/>
            <a:ext cx="3242813" cy="304800"/>
          </a:xfrm>
          <a:prstGeom prst="curvedConnector3">
            <a:avLst>
              <a:gd name="adj1" fmla="val 11355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04A0EDFB-590C-7D65-67AA-544A27FD1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888" y="4906082"/>
            <a:ext cx="10250330" cy="2172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9C7D52-0711-80A0-0940-1E399125B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782" y="4988753"/>
            <a:ext cx="7808223" cy="2245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D717C-D2A4-04AC-CBB6-0C0EA46AC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7888" y="5103069"/>
            <a:ext cx="11260121" cy="205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4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>
            <a:extLst>
              <a:ext uri="{FF2B5EF4-FFF2-40B4-BE49-F238E27FC236}">
                <a16:creationId xmlns:a16="http://schemas.microsoft.com/office/drawing/2014/main" id="{80D7C9C3-D07C-3D13-D9D6-8FF6A9614BE0}"/>
              </a:ext>
            </a:extLst>
          </p:cNvPr>
          <p:cNvGrpSpPr/>
          <p:nvPr/>
        </p:nvGrpSpPr>
        <p:grpSpPr>
          <a:xfrm>
            <a:off x="5562220" y="1294954"/>
            <a:ext cx="12158381" cy="7697093"/>
            <a:chOff x="0" y="0"/>
            <a:chExt cx="4404170" cy="2788143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60E6A6E2-F2D4-07F6-C733-44C734A5DAEF}"/>
                </a:ext>
              </a:extLst>
            </p:cNvPr>
            <p:cNvSpPr/>
            <p:nvPr/>
          </p:nvSpPr>
          <p:spPr>
            <a:xfrm>
              <a:off x="31750" y="31750"/>
              <a:ext cx="4340670" cy="2724643"/>
            </a:xfrm>
            <a:custGeom>
              <a:avLst/>
              <a:gdLst/>
              <a:ahLst/>
              <a:cxnLst/>
              <a:rect l="l" t="t" r="r" b="b"/>
              <a:pathLst>
                <a:path w="4340670" h="2724643">
                  <a:moveTo>
                    <a:pt x="4247960" y="2724643"/>
                  </a:moveTo>
                  <a:lnTo>
                    <a:pt x="92710" y="2724643"/>
                  </a:lnTo>
                  <a:cubicBezTo>
                    <a:pt x="41910" y="2724643"/>
                    <a:pt x="0" y="2682733"/>
                    <a:pt x="0" y="263193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246690" y="0"/>
                  </a:lnTo>
                  <a:cubicBezTo>
                    <a:pt x="4297490" y="0"/>
                    <a:pt x="4339400" y="41910"/>
                    <a:pt x="4339400" y="92710"/>
                  </a:cubicBezTo>
                  <a:lnTo>
                    <a:pt x="4339400" y="2630663"/>
                  </a:lnTo>
                  <a:cubicBezTo>
                    <a:pt x="4340670" y="2682733"/>
                    <a:pt x="4298760" y="2724643"/>
                    <a:pt x="4247960" y="2724643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9CE72E01-19DF-E041-DA3F-0C1D9C18A637}"/>
                </a:ext>
              </a:extLst>
            </p:cNvPr>
            <p:cNvSpPr/>
            <p:nvPr/>
          </p:nvSpPr>
          <p:spPr>
            <a:xfrm>
              <a:off x="0" y="0"/>
              <a:ext cx="4404170" cy="2788143"/>
            </a:xfrm>
            <a:custGeom>
              <a:avLst/>
              <a:gdLst/>
              <a:ahLst/>
              <a:cxnLst/>
              <a:rect l="l" t="t" r="r" b="b"/>
              <a:pathLst>
                <a:path w="4404170" h="2788143">
                  <a:moveTo>
                    <a:pt x="4279710" y="59690"/>
                  </a:moveTo>
                  <a:cubicBezTo>
                    <a:pt x="4315270" y="59690"/>
                    <a:pt x="4344480" y="88900"/>
                    <a:pt x="4344480" y="124460"/>
                  </a:cubicBezTo>
                  <a:lnTo>
                    <a:pt x="4344480" y="2663683"/>
                  </a:lnTo>
                  <a:cubicBezTo>
                    <a:pt x="4344480" y="2699243"/>
                    <a:pt x="4315270" y="2728453"/>
                    <a:pt x="4279710" y="2728453"/>
                  </a:cubicBezTo>
                  <a:lnTo>
                    <a:pt x="124460" y="2728453"/>
                  </a:lnTo>
                  <a:cubicBezTo>
                    <a:pt x="88900" y="2728453"/>
                    <a:pt x="59690" y="2699243"/>
                    <a:pt x="59690" y="266368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79710" y="59690"/>
                  </a:lnTo>
                  <a:moveTo>
                    <a:pt x="427971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663683"/>
                  </a:lnTo>
                  <a:cubicBezTo>
                    <a:pt x="0" y="2732263"/>
                    <a:pt x="55880" y="2788143"/>
                    <a:pt x="124460" y="2788143"/>
                  </a:cubicBezTo>
                  <a:lnTo>
                    <a:pt x="4279710" y="2788143"/>
                  </a:lnTo>
                  <a:cubicBezTo>
                    <a:pt x="4348290" y="2788143"/>
                    <a:pt x="4404170" y="2732263"/>
                    <a:pt x="4404170" y="2663683"/>
                  </a:cubicBezTo>
                  <a:lnTo>
                    <a:pt x="4404170" y="124460"/>
                  </a:lnTo>
                  <a:cubicBezTo>
                    <a:pt x="4404170" y="55880"/>
                    <a:pt x="4348290" y="0"/>
                    <a:pt x="4279710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14" name="TextBox 5">
            <a:extLst>
              <a:ext uri="{FF2B5EF4-FFF2-40B4-BE49-F238E27FC236}">
                <a16:creationId xmlns:a16="http://schemas.microsoft.com/office/drawing/2014/main" id="{ACDD21A2-2560-E2C9-C382-81A5ED4238A8}"/>
              </a:ext>
            </a:extLst>
          </p:cNvPr>
          <p:cNvSpPr txBox="1"/>
          <p:nvPr/>
        </p:nvSpPr>
        <p:spPr>
          <a:xfrm>
            <a:off x="5760849" y="2133873"/>
            <a:ext cx="10467109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Aristotelica Pro"/>
              </a:rPr>
              <a:t>PREDICTION USING MULTIPLE LINEAR REGRESSION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5FE07FF9-F6CB-7B5A-1208-59B1B5C1A334}"/>
              </a:ext>
            </a:extLst>
          </p:cNvPr>
          <p:cNvSpPr txBox="1"/>
          <p:nvPr/>
        </p:nvSpPr>
        <p:spPr>
          <a:xfrm>
            <a:off x="4400012" y="3428404"/>
            <a:ext cx="8908974" cy="62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stotelica Pro"/>
              </a:rPr>
              <a:t>using library caret </a:t>
            </a:r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FD2E1E7D-249D-9CA1-0DCB-E77F27FF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36444" y="3957290"/>
            <a:ext cx="4261848" cy="3904918"/>
          </a:xfrm>
          <a:prstGeom prst="rect">
            <a:avLst/>
          </a:prstGeom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id="{92BFF06B-0648-668C-B219-66CD1C8B1B77}"/>
              </a:ext>
            </a:extLst>
          </p:cNvPr>
          <p:cNvSpPr txBox="1"/>
          <p:nvPr/>
        </p:nvSpPr>
        <p:spPr>
          <a:xfrm>
            <a:off x="6897230" y="4359081"/>
            <a:ext cx="8908974" cy="62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stotelica Pro"/>
              </a:rPr>
              <a:t>make the prediction of total score from data 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95626F7F-7703-929F-363C-0236BE433DA2}"/>
              </a:ext>
            </a:extLst>
          </p:cNvPr>
          <p:cNvSpPr txBox="1"/>
          <p:nvPr/>
        </p:nvSpPr>
        <p:spPr>
          <a:xfrm>
            <a:off x="6179764" y="5286815"/>
            <a:ext cx="11540836" cy="1261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stotelica Pro"/>
              </a:rPr>
              <a:t>calculating RMSE of the predictions to evaluate the performance of the model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74C9A6F-C373-B2EB-6FFC-A09521A12CF0}"/>
              </a:ext>
            </a:extLst>
          </p:cNvPr>
          <p:cNvSpPr txBox="1"/>
          <p:nvPr/>
        </p:nvSpPr>
        <p:spPr>
          <a:xfrm>
            <a:off x="3385380" y="6852725"/>
            <a:ext cx="15932673" cy="169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stotelica Pro"/>
              </a:rPr>
              <a:t>show the plot of Total score Predictions vs actual 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stotelica Pro"/>
              </a:rPr>
              <a:t>Total score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stotelica Pro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790</Words>
  <Application>Microsoft Office PowerPoint</Application>
  <PresentationFormat>Custom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Aristotelica Pro</vt:lpstr>
      <vt:lpstr>Arimo Bold</vt:lpstr>
      <vt:lpstr>Clear Sans Bold</vt:lpstr>
      <vt:lpstr>Aristotelica Pro DemiBold</vt:lpstr>
      <vt:lpstr>Calibri</vt:lpstr>
      <vt:lpstr>Arial</vt:lpstr>
      <vt:lpstr>Aristotelica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the graph - Statistics maths quiz presentation</dc:title>
  <cp:lastModifiedBy>Van Khanh</cp:lastModifiedBy>
  <cp:revision>8</cp:revision>
  <dcterms:created xsi:type="dcterms:W3CDTF">2006-08-16T00:00:00Z</dcterms:created>
  <dcterms:modified xsi:type="dcterms:W3CDTF">2022-12-20T13:56:01Z</dcterms:modified>
  <dc:identifier>DAFUtxorMpY</dc:identifier>
</cp:coreProperties>
</file>