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30240288" cy="42840275"/>
  <p:notesSz cx="14071600" cy="20104100"/>
  <p:defaultTextStyle>
    <a:defPPr>
      <a:defRPr lang="vi-VN"/>
    </a:defPPr>
    <a:lvl1pPr marL="0" algn="l" defTabSz="1955262" rtl="0" eaLnBrk="1" latinLnBrk="0" hangingPunct="1">
      <a:defRPr sz="3849" kern="1200">
        <a:solidFill>
          <a:schemeClr val="tx1"/>
        </a:solidFill>
        <a:latin typeface="+mn-lt"/>
        <a:ea typeface="+mn-ea"/>
        <a:cs typeface="+mn-cs"/>
      </a:defRPr>
    </a:lvl1pPr>
    <a:lvl2pPr marL="977631" algn="l" defTabSz="1955262" rtl="0" eaLnBrk="1" latinLnBrk="0" hangingPunct="1">
      <a:defRPr sz="3849" kern="1200">
        <a:solidFill>
          <a:schemeClr val="tx1"/>
        </a:solidFill>
        <a:latin typeface="+mn-lt"/>
        <a:ea typeface="+mn-ea"/>
        <a:cs typeface="+mn-cs"/>
      </a:defRPr>
    </a:lvl2pPr>
    <a:lvl3pPr marL="1955262" algn="l" defTabSz="1955262" rtl="0" eaLnBrk="1" latinLnBrk="0" hangingPunct="1">
      <a:defRPr sz="3849" kern="1200">
        <a:solidFill>
          <a:schemeClr val="tx1"/>
        </a:solidFill>
        <a:latin typeface="+mn-lt"/>
        <a:ea typeface="+mn-ea"/>
        <a:cs typeface="+mn-cs"/>
      </a:defRPr>
    </a:lvl3pPr>
    <a:lvl4pPr marL="2932892" algn="l" defTabSz="1955262" rtl="0" eaLnBrk="1" latinLnBrk="0" hangingPunct="1">
      <a:defRPr sz="3849" kern="1200">
        <a:solidFill>
          <a:schemeClr val="tx1"/>
        </a:solidFill>
        <a:latin typeface="+mn-lt"/>
        <a:ea typeface="+mn-ea"/>
        <a:cs typeface="+mn-cs"/>
      </a:defRPr>
    </a:lvl4pPr>
    <a:lvl5pPr marL="3910523" algn="l" defTabSz="1955262" rtl="0" eaLnBrk="1" latinLnBrk="0" hangingPunct="1">
      <a:defRPr sz="3849" kern="1200">
        <a:solidFill>
          <a:schemeClr val="tx1"/>
        </a:solidFill>
        <a:latin typeface="+mn-lt"/>
        <a:ea typeface="+mn-ea"/>
        <a:cs typeface="+mn-cs"/>
      </a:defRPr>
    </a:lvl5pPr>
    <a:lvl6pPr marL="4888154" algn="l" defTabSz="1955262" rtl="0" eaLnBrk="1" latinLnBrk="0" hangingPunct="1">
      <a:defRPr sz="3849" kern="1200">
        <a:solidFill>
          <a:schemeClr val="tx1"/>
        </a:solidFill>
        <a:latin typeface="+mn-lt"/>
        <a:ea typeface="+mn-ea"/>
        <a:cs typeface="+mn-cs"/>
      </a:defRPr>
    </a:lvl6pPr>
    <a:lvl7pPr marL="5865785" algn="l" defTabSz="1955262" rtl="0" eaLnBrk="1" latinLnBrk="0" hangingPunct="1">
      <a:defRPr sz="3849" kern="1200">
        <a:solidFill>
          <a:schemeClr val="tx1"/>
        </a:solidFill>
        <a:latin typeface="+mn-lt"/>
        <a:ea typeface="+mn-ea"/>
        <a:cs typeface="+mn-cs"/>
      </a:defRPr>
    </a:lvl7pPr>
    <a:lvl8pPr marL="6843415" algn="l" defTabSz="1955262" rtl="0" eaLnBrk="1" latinLnBrk="0" hangingPunct="1">
      <a:defRPr sz="3849" kern="1200">
        <a:solidFill>
          <a:schemeClr val="tx1"/>
        </a:solidFill>
        <a:latin typeface="+mn-lt"/>
        <a:ea typeface="+mn-ea"/>
        <a:cs typeface="+mn-cs"/>
      </a:defRPr>
    </a:lvl8pPr>
    <a:lvl9pPr marL="7821046" algn="l" defTabSz="1955262" rtl="0" eaLnBrk="1" latinLnBrk="0" hangingPunct="1">
      <a:defRPr sz="384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37" userDrawn="1">
          <p15:clr>
            <a:srgbClr val="A4A3A4"/>
          </p15:clr>
        </p15:guide>
        <p15:guide id="2" pos="46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DBEC"/>
    <a:srgbClr val="EFF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3" autoAdjust="0"/>
    <p:restoredTop sz="94660"/>
  </p:normalViewPr>
  <p:slideViewPr>
    <p:cSldViewPr>
      <p:cViewPr>
        <p:scale>
          <a:sx n="33" d="100"/>
          <a:sy n="33" d="100"/>
        </p:scale>
        <p:origin x="1878" y="-2136"/>
      </p:cViewPr>
      <p:guideLst>
        <p:guide orient="horz" pos="6137"/>
        <p:guide pos="464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097588" cy="1008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970838" y="0"/>
            <a:ext cx="6097587" cy="1008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E2DED0-B2A0-44B8-A846-EC9840A790D3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641850" y="2513013"/>
            <a:ext cx="4787900" cy="6784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406525" y="9675813"/>
            <a:ext cx="11258550" cy="7915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9096038"/>
            <a:ext cx="6097588" cy="1008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970838" y="19096038"/>
            <a:ext cx="6097587" cy="1008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88922-E641-4257-824D-67507A40B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61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088922-E641-4257-824D-67507A40BD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11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69045" y="13280486"/>
            <a:ext cx="25715845" cy="6848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538090" y="23990555"/>
            <a:ext cx="2117775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319589" y="484060"/>
            <a:ext cx="18780090" cy="1459310"/>
          </a:xfrm>
        </p:spPr>
        <p:txBody>
          <a:bodyPr lIns="0" tIns="0" rIns="0" bIns="0"/>
          <a:lstStyle>
            <a:lvl1pPr>
              <a:defRPr sz="9483" b="1" i="0">
                <a:solidFill>
                  <a:srgbClr val="3A383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319589" y="484060"/>
            <a:ext cx="18780090" cy="1459310"/>
          </a:xfrm>
        </p:spPr>
        <p:txBody>
          <a:bodyPr lIns="0" tIns="0" rIns="0" bIns="0"/>
          <a:lstStyle>
            <a:lvl1pPr>
              <a:defRPr sz="9483" b="1" i="0">
                <a:solidFill>
                  <a:srgbClr val="3A383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512696" y="9853264"/>
            <a:ext cx="1316046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5580776" y="9853264"/>
            <a:ext cx="1316046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319589" y="484060"/>
            <a:ext cx="18780090" cy="1459310"/>
          </a:xfrm>
        </p:spPr>
        <p:txBody>
          <a:bodyPr lIns="0" tIns="0" rIns="0" bIns="0"/>
          <a:lstStyle>
            <a:lvl1pPr>
              <a:defRPr sz="9483" b="1" i="0">
                <a:solidFill>
                  <a:srgbClr val="3A383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319589" y="484060"/>
            <a:ext cx="18780090" cy="6848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50" b="1" i="0">
                <a:solidFill>
                  <a:srgbClr val="3A383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12697" y="9853264"/>
            <a:ext cx="2722854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286338" y="39841459"/>
            <a:ext cx="9681259" cy="5923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512696" y="39841459"/>
            <a:ext cx="6958404" cy="5923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1782833" y="39841459"/>
            <a:ext cx="6958404" cy="5923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974247">
        <a:defRPr>
          <a:latin typeface="+mn-lt"/>
          <a:ea typeface="+mn-ea"/>
          <a:cs typeface="+mn-cs"/>
        </a:defRPr>
      </a:lvl2pPr>
      <a:lvl3pPr marL="1948495">
        <a:defRPr>
          <a:latin typeface="+mn-lt"/>
          <a:ea typeface="+mn-ea"/>
          <a:cs typeface="+mn-cs"/>
        </a:defRPr>
      </a:lvl3pPr>
      <a:lvl4pPr marL="2922742">
        <a:defRPr>
          <a:latin typeface="+mn-lt"/>
          <a:ea typeface="+mn-ea"/>
          <a:cs typeface="+mn-cs"/>
        </a:defRPr>
      </a:lvl4pPr>
      <a:lvl5pPr marL="3896990">
        <a:defRPr>
          <a:latin typeface="+mn-lt"/>
          <a:ea typeface="+mn-ea"/>
          <a:cs typeface="+mn-cs"/>
        </a:defRPr>
      </a:lvl5pPr>
      <a:lvl6pPr marL="4871237">
        <a:defRPr>
          <a:latin typeface="+mn-lt"/>
          <a:ea typeface="+mn-ea"/>
          <a:cs typeface="+mn-cs"/>
        </a:defRPr>
      </a:lvl6pPr>
      <a:lvl7pPr marL="5845485">
        <a:defRPr>
          <a:latin typeface="+mn-lt"/>
          <a:ea typeface="+mn-ea"/>
          <a:cs typeface="+mn-cs"/>
        </a:defRPr>
      </a:lvl7pPr>
      <a:lvl8pPr marL="6819732">
        <a:defRPr>
          <a:latin typeface="+mn-lt"/>
          <a:ea typeface="+mn-ea"/>
          <a:cs typeface="+mn-cs"/>
        </a:defRPr>
      </a:lvl8pPr>
      <a:lvl9pPr marL="779398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974247">
        <a:defRPr>
          <a:latin typeface="+mn-lt"/>
          <a:ea typeface="+mn-ea"/>
          <a:cs typeface="+mn-cs"/>
        </a:defRPr>
      </a:lvl2pPr>
      <a:lvl3pPr marL="1948495">
        <a:defRPr>
          <a:latin typeface="+mn-lt"/>
          <a:ea typeface="+mn-ea"/>
          <a:cs typeface="+mn-cs"/>
        </a:defRPr>
      </a:lvl3pPr>
      <a:lvl4pPr marL="2922742">
        <a:defRPr>
          <a:latin typeface="+mn-lt"/>
          <a:ea typeface="+mn-ea"/>
          <a:cs typeface="+mn-cs"/>
        </a:defRPr>
      </a:lvl4pPr>
      <a:lvl5pPr marL="3896990">
        <a:defRPr>
          <a:latin typeface="+mn-lt"/>
          <a:ea typeface="+mn-ea"/>
          <a:cs typeface="+mn-cs"/>
        </a:defRPr>
      </a:lvl5pPr>
      <a:lvl6pPr marL="4871237">
        <a:defRPr>
          <a:latin typeface="+mn-lt"/>
          <a:ea typeface="+mn-ea"/>
          <a:cs typeface="+mn-cs"/>
        </a:defRPr>
      </a:lvl6pPr>
      <a:lvl7pPr marL="5845485">
        <a:defRPr>
          <a:latin typeface="+mn-lt"/>
          <a:ea typeface="+mn-ea"/>
          <a:cs typeface="+mn-cs"/>
        </a:defRPr>
      </a:lvl7pPr>
      <a:lvl8pPr marL="6819732">
        <a:defRPr>
          <a:latin typeface="+mn-lt"/>
          <a:ea typeface="+mn-ea"/>
          <a:cs typeface="+mn-cs"/>
        </a:defRPr>
      </a:lvl8pPr>
      <a:lvl9pPr marL="779398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jpe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6310" y="201798"/>
            <a:ext cx="23630879" cy="3239643"/>
          </a:xfrm>
          <a:prstGeom prst="rect">
            <a:avLst/>
          </a:prstGeom>
        </p:spPr>
        <p:txBody>
          <a:bodyPr vert="horz" wrap="square" lIns="0" tIns="190792" rIns="0" bIns="0" rtlCol="0">
            <a:spAutoFit/>
          </a:bodyPr>
          <a:lstStyle/>
          <a:p>
            <a:pPr algn="ctr"/>
            <a:r>
              <a:rPr lang="vi-VN" sz="6600">
                <a:latin typeface="+mj-lt"/>
              </a:rPr>
              <a:t>XÂY DỰNG WEBSITE BÁN SÁCH TRỰC TUYẾN</a:t>
            </a:r>
            <a:br>
              <a:rPr lang="en-US" sz="6600">
                <a:latin typeface="+mj-lt"/>
              </a:rPr>
            </a:br>
            <a:r>
              <a:rPr lang="en-US" sz="6600">
                <a:latin typeface="+mj-lt"/>
              </a:rPr>
              <a:t> </a:t>
            </a:r>
            <a:r>
              <a:rPr lang="vi-VN" sz="6600">
                <a:latin typeface="+mj-lt"/>
              </a:rPr>
              <a:t>CHO</a:t>
            </a:r>
            <a:r>
              <a:rPr lang="en-US" sz="6600">
                <a:latin typeface="+mj-lt"/>
              </a:rPr>
              <a:t> </a:t>
            </a:r>
            <a:r>
              <a:rPr lang="vi-VN" sz="6600">
                <a:latin typeface="+mj-lt"/>
              </a:rPr>
              <a:t>NHÀ SÁCH ĐẠI THẮNG</a:t>
            </a:r>
            <a:r>
              <a:rPr lang="en-US" sz="6600">
                <a:latin typeface="+mj-lt"/>
              </a:rPr>
              <a:t> </a:t>
            </a:r>
            <a:r>
              <a:rPr lang="vi-VN" sz="6600">
                <a:latin typeface="+mj-lt"/>
              </a:rPr>
              <a:t>SỬ DỤNG</a:t>
            </a:r>
            <a:r>
              <a:rPr lang="en-US" sz="6600">
                <a:latin typeface="+mj-lt"/>
              </a:rPr>
              <a:t> </a:t>
            </a:r>
            <a:br>
              <a:rPr lang="en-US" sz="6600">
                <a:latin typeface="+mj-lt"/>
              </a:rPr>
            </a:br>
            <a:r>
              <a:rPr lang="vi-VN" sz="6600">
                <a:latin typeface="+mj-lt"/>
              </a:rPr>
              <a:t>ASP.NET CORE VÀ REACTJS</a:t>
            </a:r>
            <a:endParaRPr lang="en-US" sz="6600"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17603" y="3568996"/>
            <a:ext cx="21640800" cy="2192078"/>
          </a:xfrm>
          <a:prstGeom prst="rect">
            <a:avLst/>
          </a:prstGeom>
        </p:spPr>
        <p:txBody>
          <a:bodyPr vert="horz" wrap="square" lIns="0" tIns="276038" rIns="0" bIns="0" rtlCol="0">
            <a:spAutoFit/>
          </a:bodyPr>
          <a:lstStyle/>
          <a:p>
            <a:pPr marL="54125" algn="ctr">
              <a:spcBef>
                <a:spcPts val="2171"/>
              </a:spcBef>
            </a:pPr>
            <a:r>
              <a:rPr lang="en-US" sz="6600" b="1" i="1" spc="-21">
                <a:latin typeface="Times New Roman" panose="02020603050405020304" pitchFamily="18" charset="0"/>
                <a:cs typeface="Times New Roman" panose="02020603050405020304" pitchFamily="18" charset="0"/>
              </a:rPr>
              <a:t>Phạm Trọng Nghĩa</a:t>
            </a:r>
          </a:p>
          <a:p>
            <a:pPr marL="54125" algn="ctr">
              <a:spcBef>
                <a:spcPts val="2171"/>
              </a:spcBef>
            </a:pPr>
            <a:r>
              <a:rPr lang="en-US" sz="4000" i="1" spc="-2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i="1" spc="-21">
                <a:latin typeface="Times New Roman" panose="02020603050405020304" pitchFamily="18" charset="0"/>
                <a:cs typeface="Times New Roman" panose="02020603050405020304" pitchFamily="18" charset="0"/>
              </a:rPr>
              <a:t>nformation System, Hanoi University of Industry, Vietnam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78486" y="6828693"/>
            <a:ext cx="27567433" cy="243564"/>
          </a:xfrm>
          <a:custGeom>
            <a:avLst/>
            <a:gdLst/>
            <a:ahLst/>
            <a:cxnLst/>
            <a:rect l="l" t="t" r="r" b="b"/>
            <a:pathLst>
              <a:path w="12936855" h="114300">
                <a:moveTo>
                  <a:pt x="12917337" y="0"/>
                </a:moveTo>
                <a:lnTo>
                  <a:pt x="19007" y="0"/>
                </a:lnTo>
                <a:lnTo>
                  <a:pt x="11609" y="1493"/>
                </a:lnTo>
                <a:lnTo>
                  <a:pt x="5567" y="5567"/>
                </a:lnTo>
                <a:lnTo>
                  <a:pt x="1493" y="11609"/>
                </a:lnTo>
                <a:lnTo>
                  <a:pt x="0" y="19007"/>
                </a:lnTo>
                <a:lnTo>
                  <a:pt x="0" y="95036"/>
                </a:lnTo>
                <a:lnTo>
                  <a:pt x="1493" y="102434"/>
                </a:lnTo>
                <a:lnTo>
                  <a:pt x="5567" y="108476"/>
                </a:lnTo>
                <a:lnTo>
                  <a:pt x="11609" y="112550"/>
                </a:lnTo>
                <a:lnTo>
                  <a:pt x="19007" y="114044"/>
                </a:lnTo>
                <a:lnTo>
                  <a:pt x="12917337" y="114044"/>
                </a:lnTo>
                <a:lnTo>
                  <a:pt x="12924735" y="112550"/>
                </a:lnTo>
                <a:lnTo>
                  <a:pt x="12930777" y="108476"/>
                </a:lnTo>
                <a:lnTo>
                  <a:pt x="12934851" y="102434"/>
                </a:lnTo>
                <a:lnTo>
                  <a:pt x="12936344" y="95036"/>
                </a:lnTo>
                <a:lnTo>
                  <a:pt x="12936344" y="19007"/>
                </a:lnTo>
                <a:lnTo>
                  <a:pt x="12934851" y="11609"/>
                </a:lnTo>
                <a:lnTo>
                  <a:pt x="12930777" y="5567"/>
                </a:lnTo>
                <a:lnTo>
                  <a:pt x="12924735" y="1493"/>
                </a:lnTo>
                <a:lnTo>
                  <a:pt x="12917337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/>
          <a:lstStyle/>
          <a:p>
            <a:endParaRPr sz="8202" dirty="0">
              <a:solidFill>
                <a:schemeClr val="accent1"/>
              </a:solidFill>
              <a:highlight>
                <a:srgbClr val="0000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54287" y="38266580"/>
            <a:ext cx="27567433" cy="242209"/>
          </a:xfrm>
          <a:custGeom>
            <a:avLst/>
            <a:gdLst/>
            <a:ahLst/>
            <a:cxnLst/>
            <a:rect l="l" t="t" r="r" b="b"/>
            <a:pathLst>
              <a:path w="12936855" h="113665">
                <a:moveTo>
                  <a:pt x="12917479" y="0"/>
                </a:moveTo>
                <a:lnTo>
                  <a:pt x="18865" y="0"/>
                </a:lnTo>
                <a:lnTo>
                  <a:pt x="11522" y="1481"/>
                </a:lnTo>
                <a:lnTo>
                  <a:pt x="5525" y="5523"/>
                </a:lnTo>
                <a:lnTo>
                  <a:pt x="1482" y="11519"/>
                </a:lnTo>
                <a:lnTo>
                  <a:pt x="0" y="18865"/>
                </a:lnTo>
                <a:lnTo>
                  <a:pt x="0" y="94327"/>
                </a:lnTo>
                <a:lnTo>
                  <a:pt x="1482" y="101673"/>
                </a:lnTo>
                <a:lnTo>
                  <a:pt x="5525" y="107669"/>
                </a:lnTo>
                <a:lnTo>
                  <a:pt x="11522" y="111711"/>
                </a:lnTo>
                <a:lnTo>
                  <a:pt x="18865" y="113193"/>
                </a:lnTo>
                <a:lnTo>
                  <a:pt x="12917479" y="113193"/>
                </a:lnTo>
                <a:lnTo>
                  <a:pt x="12924825" y="111711"/>
                </a:lnTo>
                <a:lnTo>
                  <a:pt x="12930821" y="107669"/>
                </a:lnTo>
                <a:lnTo>
                  <a:pt x="12934863" y="101673"/>
                </a:lnTo>
                <a:lnTo>
                  <a:pt x="12936344" y="94327"/>
                </a:lnTo>
                <a:lnTo>
                  <a:pt x="12936344" y="18865"/>
                </a:lnTo>
                <a:lnTo>
                  <a:pt x="12934863" y="11519"/>
                </a:lnTo>
                <a:lnTo>
                  <a:pt x="12930821" y="5523"/>
                </a:lnTo>
                <a:lnTo>
                  <a:pt x="12924825" y="1481"/>
                </a:lnTo>
                <a:lnTo>
                  <a:pt x="12917479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sz="820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54900" y="8695946"/>
            <a:ext cx="8450990" cy="5366793"/>
          </a:xfrm>
          <a:prstGeom prst="rect">
            <a:avLst/>
          </a:prstGeom>
        </p:spPr>
        <p:txBody>
          <a:bodyPr vert="horz" wrap="square" lIns="0" tIns="35182" rIns="0" bIns="0" rtlCol="0">
            <a:spAutoFit/>
          </a:bodyPr>
          <a:lstStyle/>
          <a:p>
            <a:pPr marL="43300">
              <a:spcBef>
                <a:spcPts val="277"/>
              </a:spcBef>
              <a:tabLst>
                <a:tab pos="2637234" algn="l"/>
                <a:tab pos="8305458" algn="l"/>
              </a:tabLst>
            </a:pPr>
            <a:r>
              <a:rPr sz="5647" u="heavy" spc="11" dirty="0">
                <a:solidFill>
                  <a:srgbClr val="F1AC00"/>
                </a:solidFill>
                <a:uFill>
                  <a:solidFill>
                    <a:srgbClr val="FFC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5647" u="heavy" spc="11" dirty="0">
              <a:solidFill>
                <a:srgbClr val="F1AC00"/>
              </a:solidFill>
              <a:uFill>
                <a:solidFill>
                  <a:srgbClr val="FFC000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062" marR="36534" algn="just">
              <a:lnSpc>
                <a:spcPct val="100899"/>
              </a:lnSpc>
              <a:spcBef>
                <a:spcPts val="2791"/>
              </a:spcBef>
            </a:pPr>
            <a:r>
              <a:rPr lang="vi-VN" sz="3300">
                <a:latin typeface="Times New Roman" panose="02020603050405020304" pitchFamily="18" charset="0"/>
                <a:cs typeface="Times New Roman" panose="02020603050405020304" pitchFamily="18" charset="0"/>
              </a:rPr>
              <a:t>Qua đề tài “Xây dựng website </a:t>
            </a:r>
            <a:r>
              <a:rPr lang="en-US" sz="3300">
                <a:latin typeface="Times New Roman" panose="02020603050405020304" pitchFamily="18" charset="0"/>
                <a:cs typeface="Times New Roman" panose="02020603050405020304" pitchFamily="18" charset="0"/>
              </a:rPr>
              <a:t>bán sách trực tuyến cho Nhà sách Đại Thắng sử dụng ASP.NET Core và ReactJS</a:t>
            </a:r>
            <a:r>
              <a:rPr lang="vi-VN" sz="330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sz="33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3300">
                <a:latin typeface="Times New Roman" panose="02020603050405020304" pitchFamily="18" charset="0"/>
                <a:cs typeface="Times New Roman" panose="02020603050405020304" pitchFamily="18" charset="0"/>
              </a:rPr>
              <a:t>dựa trên những kiến thức đã học được trên ghế nhà trường em đã xây dựng được một website hoàn chỉnh với đầy đủ các chức năng</a:t>
            </a:r>
            <a:r>
              <a:rPr lang="en-US" sz="3300">
                <a:latin typeface="Times New Roman" panose="02020603050405020304" pitchFamily="18" charset="0"/>
                <a:cs typeface="Times New Roman" panose="02020603050405020304" pitchFamily="18" charset="0"/>
              </a:rPr>
              <a:t> và </a:t>
            </a:r>
            <a:r>
              <a:rPr lang="vi-VN" sz="3300">
                <a:latin typeface="Times New Roman" panose="02020603050405020304" pitchFamily="18" charset="0"/>
                <a:cs typeface="Times New Roman" panose="02020603050405020304" pitchFamily="18" charset="0"/>
              </a:rPr>
              <a:t>hiểu rõ hơn về quy trình phát triển phần mềm, từ việc phân tích yêu cầu, thiết kế cơ sở dữ liệu, đến triển khai và kiểm thử sản phẩm</a:t>
            </a:r>
            <a:r>
              <a:rPr lang="en-US" sz="33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443001" y="8909485"/>
            <a:ext cx="17992363" cy="11882324"/>
          </a:xfrm>
          <a:custGeom>
            <a:avLst/>
            <a:gdLst/>
            <a:ahLst/>
            <a:cxnLst/>
            <a:rect l="l" t="t" r="r" b="b"/>
            <a:pathLst>
              <a:path w="8571230" h="10062845">
                <a:moveTo>
                  <a:pt x="8333587" y="0"/>
                </a:moveTo>
                <a:lnTo>
                  <a:pt x="237591" y="0"/>
                </a:lnTo>
                <a:lnTo>
                  <a:pt x="189711" y="4827"/>
                </a:lnTo>
                <a:lnTo>
                  <a:pt x="145114" y="18672"/>
                </a:lnTo>
                <a:lnTo>
                  <a:pt x="104756" y="40579"/>
                </a:lnTo>
                <a:lnTo>
                  <a:pt x="69593" y="69593"/>
                </a:lnTo>
                <a:lnTo>
                  <a:pt x="40579" y="104756"/>
                </a:lnTo>
                <a:lnTo>
                  <a:pt x="18672" y="145114"/>
                </a:lnTo>
                <a:lnTo>
                  <a:pt x="4827" y="189711"/>
                </a:lnTo>
                <a:lnTo>
                  <a:pt x="0" y="237591"/>
                </a:lnTo>
                <a:lnTo>
                  <a:pt x="0" y="9824671"/>
                </a:lnTo>
                <a:lnTo>
                  <a:pt x="4827" y="9872551"/>
                </a:lnTo>
                <a:lnTo>
                  <a:pt x="18672" y="9917148"/>
                </a:lnTo>
                <a:lnTo>
                  <a:pt x="40579" y="9957506"/>
                </a:lnTo>
                <a:lnTo>
                  <a:pt x="69593" y="9992670"/>
                </a:lnTo>
                <a:lnTo>
                  <a:pt x="104756" y="10021683"/>
                </a:lnTo>
                <a:lnTo>
                  <a:pt x="145114" y="10043590"/>
                </a:lnTo>
                <a:lnTo>
                  <a:pt x="189711" y="10057436"/>
                </a:lnTo>
                <a:lnTo>
                  <a:pt x="237591" y="10062263"/>
                </a:lnTo>
                <a:lnTo>
                  <a:pt x="8333587" y="10062263"/>
                </a:lnTo>
                <a:lnTo>
                  <a:pt x="8381467" y="10057436"/>
                </a:lnTo>
                <a:lnTo>
                  <a:pt x="8426064" y="10043590"/>
                </a:lnTo>
                <a:lnTo>
                  <a:pt x="8466422" y="10021683"/>
                </a:lnTo>
                <a:lnTo>
                  <a:pt x="8501586" y="9992670"/>
                </a:lnTo>
                <a:lnTo>
                  <a:pt x="8530599" y="9957506"/>
                </a:lnTo>
                <a:lnTo>
                  <a:pt x="8552506" y="9917148"/>
                </a:lnTo>
                <a:lnTo>
                  <a:pt x="8566352" y="9872551"/>
                </a:lnTo>
                <a:lnTo>
                  <a:pt x="8571179" y="9824671"/>
                </a:lnTo>
                <a:lnTo>
                  <a:pt x="8571179" y="237591"/>
                </a:lnTo>
                <a:lnTo>
                  <a:pt x="8566352" y="189711"/>
                </a:lnTo>
                <a:lnTo>
                  <a:pt x="8552506" y="145114"/>
                </a:lnTo>
                <a:lnTo>
                  <a:pt x="8530599" y="104756"/>
                </a:lnTo>
                <a:lnTo>
                  <a:pt x="8501586" y="69593"/>
                </a:lnTo>
                <a:lnTo>
                  <a:pt x="8466422" y="40579"/>
                </a:lnTo>
                <a:lnTo>
                  <a:pt x="8426064" y="18672"/>
                </a:lnTo>
                <a:lnTo>
                  <a:pt x="8381467" y="4827"/>
                </a:lnTo>
                <a:lnTo>
                  <a:pt x="8333587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47058"/>
            </a:schemeClr>
          </a:solidFill>
        </p:spPr>
        <p:txBody>
          <a:bodyPr wrap="square" lIns="0" tIns="0" rIns="0" bIns="0" rtlCol="0"/>
          <a:lstStyle/>
          <a:p>
            <a:endParaRPr sz="8202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818343" y="9179198"/>
            <a:ext cx="7023811" cy="958855"/>
          </a:xfrm>
          <a:prstGeom prst="rect">
            <a:avLst/>
          </a:prstGeom>
        </p:spPr>
        <p:txBody>
          <a:bodyPr vert="horz" wrap="square" lIns="0" tIns="35182" rIns="0" bIns="0" rtlCol="0">
            <a:spAutoFit/>
          </a:bodyPr>
          <a:lstStyle/>
          <a:p>
            <a:pPr marL="27062">
              <a:spcBef>
                <a:spcPts val="277"/>
              </a:spcBef>
            </a:pPr>
            <a:r>
              <a:rPr lang="en-US" sz="6000" b="1" spc="-15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 nghệ sử dụng</a:t>
            </a:r>
            <a:endParaRPr sz="6000" spc="-15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2079118" y="10271284"/>
            <a:ext cx="16171322" cy="4141896"/>
          </a:xfrm>
          <a:prstGeom prst="rect">
            <a:avLst/>
          </a:prstGeom>
        </p:spPr>
        <p:txBody>
          <a:bodyPr vert="horz" wrap="square" lIns="0" tIns="25710" rIns="0" bIns="0" rtlCol="0">
            <a:spAutoFit/>
          </a:bodyPr>
          <a:lstStyle/>
          <a:p>
            <a:pPr marL="27062" marR="10825" algn="just">
              <a:lnSpc>
                <a:spcPct val="100899"/>
              </a:lnSpc>
              <a:spcBef>
                <a:spcPts val="202"/>
              </a:spcBef>
            </a:pPr>
            <a:b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84262" marR="10825" indent="-457200" algn="just">
              <a:lnSpc>
                <a:spcPct val="100899"/>
              </a:lnSpc>
              <a:spcBef>
                <a:spcPts val="202"/>
              </a:spcBef>
              <a:buFont typeface="Arial" panose="020B0604020202020204" pitchFamily="34" charset="0"/>
              <a:buChar char="•"/>
            </a:pPr>
            <a:r>
              <a:rPr lang="en-US" sz="330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ASP.NET Core để viết API</a:t>
            </a:r>
          </a:p>
          <a:p>
            <a:pPr marL="484262" marR="10825" indent="-457200" algn="just">
              <a:lnSpc>
                <a:spcPct val="100899"/>
              </a:lnSpc>
              <a:spcBef>
                <a:spcPts val="202"/>
              </a:spcBef>
              <a:buFont typeface="Arial" panose="020B0604020202020204" pitchFamily="34" charset="0"/>
              <a:buChar char="•"/>
            </a:pPr>
            <a:r>
              <a:rPr lang="en-US" sz="330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SQL Server để l</a:t>
            </a:r>
            <a:r>
              <a:rPr lang="vi-VN" sz="33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300">
                <a:latin typeface="Times New Roman" panose="02020603050405020304" pitchFamily="18" charset="0"/>
                <a:cs typeface="Times New Roman" panose="02020603050405020304" pitchFamily="18" charset="0"/>
              </a:rPr>
              <a:t>u trữ cơ cở dữ liệu</a:t>
            </a:r>
          </a:p>
          <a:p>
            <a:pPr marL="484262" marR="10825" indent="-457200" algn="just">
              <a:lnSpc>
                <a:spcPct val="100899"/>
              </a:lnSpc>
              <a:spcBef>
                <a:spcPts val="202"/>
              </a:spcBef>
              <a:buFont typeface="Arial" panose="020B0604020202020204" pitchFamily="34" charset="0"/>
              <a:buChar char="•"/>
            </a:pPr>
            <a:r>
              <a:rPr lang="en-US" sz="330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Entity Framework Core để ánh xạ với cơ sở dữ liệu</a:t>
            </a:r>
          </a:p>
          <a:p>
            <a:pPr marL="484262" marR="10825" indent="-457200" algn="just">
              <a:lnSpc>
                <a:spcPct val="100899"/>
              </a:lnSpc>
              <a:spcBef>
                <a:spcPts val="202"/>
              </a:spcBef>
              <a:buFont typeface="Arial" panose="020B0604020202020204" pitchFamily="34" charset="0"/>
              <a:buChar char="•"/>
            </a:pPr>
            <a:r>
              <a:rPr lang="en-US" sz="330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ReactJS để lập trình giao diện, t</a:t>
            </a:r>
            <a:r>
              <a:rPr lang="vi-VN" sz="33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300">
                <a:latin typeface="Times New Roman" panose="02020603050405020304" pitchFamily="18" charset="0"/>
                <a:cs typeface="Times New Roman" panose="02020603050405020304" pitchFamily="18" charset="0"/>
              </a:rPr>
              <a:t>ơng tác với API</a:t>
            </a:r>
            <a:endParaRPr 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062" marR="10825" algn="just">
              <a:lnSpc>
                <a:spcPct val="100899"/>
              </a:lnSpc>
              <a:spcBef>
                <a:spcPts val="202"/>
              </a:spcBef>
            </a:pPr>
            <a:endParaRPr sz="255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19015809" y="21091707"/>
            <a:ext cx="3015070" cy="958855"/>
          </a:xfrm>
          <a:prstGeom prst="rect">
            <a:avLst/>
          </a:prstGeom>
        </p:spPr>
        <p:txBody>
          <a:bodyPr vert="horz" wrap="square" lIns="0" tIns="35182" rIns="0" bIns="0" rtlCol="0">
            <a:spAutoFit/>
          </a:bodyPr>
          <a:lstStyle>
            <a:defPPr>
              <a:defRPr lang="vi-VN"/>
            </a:defPPr>
            <a:lvl1pPr marL="27062">
              <a:spcBef>
                <a:spcPts val="277"/>
              </a:spcBef>
              <a:defRPr sz="5647" b="1" spc="-150">
                <a:solidFill>
                  <a:srgbClr val="F1AC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6000" dirty="0" err="1">
                <a:solidFill>
                  <a:schemeClr val="accent1"/>
                </a:solidFill>
              </a:rPr>
              <a:t>Kết</a:t>
            </a:r>
            <a:r>
              <a:rPr lang="en-US" sz="6000" dirty="0">
                <a:solidFill>
                  <a:schemeClr val="accent1"/>
                </a:solidFill>
              </a:rPr>
              <a:t> </a:t>
            </a:r>
            <a:r>
              <a:rPr lang="en-US" sz="6000" dirty="0" err="1">
                <a:solidFill>
                  <a:schemeClr val="accent1"/>
                </a:solidFill>
              </a:rPr>
              <a:t>quả</a:t>
            </a:r>
            <a:endParaRPr sz="6000" dirty="0">
              <a:solidFill>
                <a:schemeClr val="accent1"/>
              </a:solidFill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11612961" y="22050562"/>
            <a:ext cx="17103635" cy="0"/>
          </a:xfrm>
          <a:custGeom>
            <a:avLst/>
            <a:gdLst/>
            <a:ahLst/>
            <a:cxnLst/>
            <a:rect l="l" t="t" r="r" b="b"/>
            <a:pathLst>
              <a:path w="8026400">
                <a:moveTo>
                  <a:pt x="0" y="0"/>
                </a:moveTo>
                <a:lnTo>
                  <a:pt x="8025994" y="0"/>
                </a:lnTo>
              </a:path>
            </a:pathLst>
          </a:custGeom>
          <a:ln w="57150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sz="8202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1155219" y="25792191"/>
            <a:ext cx="9057186" cy="11218524"/>
          </a:xfrm>
          <a:custGeom>
            <a:avLst/>
            <a:gdLst/>
            <a:ahLst/>
            <a:cxnLst/>
            <a:rect l="l" t="t" r="r" b="b"/>
            <a:pathLst>
              <a:path w="4203700" h="3834130">
                <a:moveTo>
                  <a:pt x="3959273" y="0"/>
                </a:moveTo>
                <a:lnTo>
                  <a:pt x="244187" y="0"/>
                </a:lnTo>
                <a:lnTo>
                  <a:pt x="194971" y="4959"/>
                </a:lnTo>
                <a:lnTo>
                  <a:pt x="149133" y="19184"/>
                </a:lnTo>
                <a:lnTo>
                  <a:pt x="107654" y="41694"/>
                </a:lnTo>
                <a:lnTo>
                  <a:pt x="71516" y="71508"/>
                </a:lnTo>
                <a:lnTo>
                  <a:pt x="41699" y="107644"/>
                </a:lnTo>
                <a:lnTo>
                  <a:pt x="19187" y="149124"/>
                </a:lnTo>
                <a:lnTo>
                  <a:pt x="4960" y="194965"/>
                </a:lnTo>
                <a:lnTo>
                  <a:pt x="0" y="244187"/>
                </a:lnTo>
                <a:lnTo>
                  <a:pt x="0" y="3589906"/>
                </a:lnTo>
                <a:lnTo>
                  <a:pt x="4960" y="3639128"/>
                </a:lnTo>
                <a:lnTo>
                  <a:pt x="19187" y="3684969"/>
                </a:lnTo>
                <a:lnTo>
                  <a:pt x="41699" y="3726449"/>
                </a:lnTo>
                <a:lnTo>
                  <a:pt x="71516" y="3762586"/>
                </a:lnTo>
                <a:lnTo>
                  <a:pt x="107654" y="3792399"/>
                </a:lnTo>
                <a:lnTo>
                  <a:pt x="149133" y="3814909"/>
                </a:lnTo>
                <a:lnTo>
                  <a:pt x="194971" y="3829134"/>
                </a:lnTo>
                <a:lnTo>
                  <a:pt x="244187" y="3834094"/>
                </a:lnTo>
                <a:lnTo>
                  <a:pt x="3959273" y="3834094"/>
                </a:lnTo>
                <a:lnTo>
                  <a:pt x="4008495" y="3829134"/>
                </a:lnTo>
                <a:lnTo>
                  <a:pt x="4054336" y="3814909"/>
                </a:lnTo>
                <a:lnTo>
                  <a:pt x="4095816" y="3792399"/>
                </a:lnTo>
                <a:lnTo>
                  <a:pt x="4131952" y="3762586"/>
                </a:lnTo>
                <a:lnTo>
                  <a:pt x="4161766" y="3726449"/>
                </a:lnTo>
                <a:lnTo>
                  <a:pt x="4184276" y="3684969"/>
                </a:lnTo>
                <a:lnTo>
                  <a:pt x="4198501" y="3639128"/>
                </a:lnTo>
                <a:lnTo>
                  <a:pt x="4203461" y="3589906"/>
                </a:lnTo>
                <a:lnTo>
                  <a:pt x="4203461" y="244187"/>
                </a:lnTo>
                <a:lnTo>
                  <a:pt x="4198501" y="194965"/>
                </a:lnTo>
                <a:lnTo>
                  <a:pt x="4184276" y="149124"/>
                </a:lnTo>
                <a:lnTo>
                  <a:pt x="4161766" y="107644"/>
                </a:lnTo>
                <a:lnTo>
                  <a:pt x="4131952" y="71508"/>
                </a:lnTo>
                <a:lnTo>
                  <a:pt x="4095816" y="41694"/>
                </a:lnTo>
                <a:lnTo>
                  <a:pt x="4054336" y="19184"/>
                </a:lnTo>
                <a:lnTo>
                  <a:pt x="4008495" y="4959"/>
                </a:lnTo>
                <a:lnTo>
                  <a:pt x="3959273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lIns="0" tIns="0" rIns="0" bIns="0" rtlCol="0"/>
          <a:lstStyle/>
          <a:p>
            <a:endParaRPr sz="820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1419010" y="27327000"/>
            <a:ext cx="8598741" cy="7042828"/>
          </a:xfrm>
          <a:prstGeom prst="rect">
            <a:avLst/>
          </a:prstGeom>
        </p:spPr>
        <p:txBody>
          <a:bodyPr vert="horz" wrap="square" lIns="0" tIns="35182" rIns="0" bIns="0" rtlCol="0">
            <a:spAutoFit/>
          </a:bodyPr>
          <a:lstStyle/>
          <a:p>
            <a:pPr marL="27062" marR="117719" algn="just">
              <a:lnSpc>
                <a:spcPct val="100899"/>
              </a:lnSpc>
              <a:spcBef>
                <a:spcPts val="2749"/>
              </a:spcBef>
              <a:tabLst>
                <a:tab pos="2625056" algn="l"/>
                <a:tab pos="8305458" algn="l"/>
              </a:tabLst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“Xây dựng website bán sách trực tuyến cho nhà sách Đại Thắng sử dụng ASP.NET Core và ReactJS”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cấp trang website bán sách trực tuyến.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4262" marR="117719" indent="-457200" algn="just">
              <a:lnSpc>
                <a:spcPct val="100899"/>
              </a:lnSpc>
              <a:spcBef>
                <a:spcPts val="2749"/>
              </a:spcBef>
              <a:buFont typeface="Arial" panose="020B0604020202020204" pitchFamily="34" charset="0"/>
              <a:buChar char="•"/>
              <a:tabLst>
                <a:tab pos="2625056" algn="l"/>
                <a:tab pos="8305458" algn="l"/>
              </a:tabLst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ứng dụng web đáp ứng được nhu cầu mua sách tuyến.</a:t>
            </a:r>
          </a:p>
          <a:p>
            <a:pPr marL="484262" marR="117719" indent="-457200" algn="just">
              <a:lnSpc>
                <a:spcPct val="100899"/>
              </a:lnSpc>
              <a:spcBef>
                <a:spcPts val="2749"/>
              </a:spcBef>
              <a:buFont typeface="Arial" panose="020B0604020202020204" pitchFamily="34" charset="0"/>
              <a:buChar char="•"/>
              <a:tabLst>
                <a:tab pos="2625056" algn="l"/>
                <a:tab pos="8305458" algn="l"/>
              </a:tabLst>
            </a:pPr>
            <a:r>
              <a:rPr lang="vi-VN" sz="3200">
                <a:latin typeface="Times New Roman" panose="02020603050405020304" pitchFamily="18" charset="0"/>
                <a:cs typeface="Times New Roman" panose="02020603050405020304" pitchFamily="18" charset="0"/>
              </a:rPr>
              <a:t>Tích hợp 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thanh toán online</a:t>
            </a:r>
            <a:r>
              <a:rPr lang="vi-VN" sz="32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Cho phép ng</a:t>
            </a:r>
            <a:r>
              <a:rPr lang="vi-VN" sz="32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ời dùng thanh toán đ</a:t>
            </a:r>
            <a:r>
              <a:rPr lang="vi-VN" sz="320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n hàng qua VN Pay vô cùng tiện lợi.</a:t>
            </a:r>
          </a:p>
          <a:p>
            <a:pPr marL="484262" marR="117719" indent="-457200" algn="just">
              <a:lnSpc>
                <a:spcPct val="100899"/>
              </a:lnSpc>
              <a:spcBef>
                <a:spcPts val="2749"/>
              </a:spcBef>
              <a:buFont typeface="Arial" panose="020B0604020202020204" pitchFamily="34" charset="0"/>
              <a:buChar char="•"/>
              <a:tabLst>
                <a:tab pos="2625056" algn="l"/>
                <a:tab pos="8305458" algn="l"/>
              </a:tabLst>
            </a:pPr>
            <a:r>
              <a:rPr lang="vi-VN" sz="3200">
                <a:latin typeface="Times New Roman" panose="02020603050405020304" pitchFamily="18" charset="0"/>
                <a:cs typeface="Times New Roman" panose="02020603050405020304" pitchFamily="18" charset="0"/>
              </a:rPr>
              <a:t>Đảm bảo giao diện thân thiện, dễ sử dụng và tương thích trên nhiều thiết bị (máy tính, điện thoại, máy tính bảng).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6" name="Picture 3"/>
          <p:cNvPicPr/>
          <p:nvPr/>
        </p:nvPicPr>
        <p:blipFill>
          <a:blip r:embed="rId3"/>
          <a:stretch/>
        </p:blipFill>
        <p:spPr>
          <a:xfrm>
            <a:off x="27546992" y="0"/>
            <a:ext cx="2588345" cy="2451436"/>
          </a:xfrm>
          <a:prstGeom prst="rect">
            <a:avLst/>
          </a:prstGeom>
          <a:ln w="0">
            <a:noFill/>
          </a:ln>
        </p:spPr>
      </p:pic>
      <p:sp>
        <p:nvSpPr>
          <p:cNvPr id="45" name="object 9"/>
          <p:cNvSpPr txBox="1"/>
          <p:nvPr/>
        </p:nvSpPr>
        <p:spPr>
          <a:xfrm>
            <a:off x="1188734" y="20693348"/>
            <a:ext cx="8598741" cy="4841521"/>
          </a:xfrm>
          <a:prstGeom prst="rect">
            <a:avLst/>
          </a:prstGeom>
        </p:spPr>
        <p:txBody>
          <a:bodyPr vert="horz" wrap="square" lIns="0" tIns="35182" rIns="0" bIns="0" rtlCol="0">
            <a:spAutoFit/>
          </a:bodyPr>
          <a:lstStyle/>
          <a:p>
            <a:pPr marL="43300">
              <a:spcBef>
                <a:spcPts val="277"/>
              </a:spcBef>
              <a:tabLst>
                <a:tab pos="2637234" algn="l"/>
                <a:tab pos="8305458" algn="l"/>
              </a:tabLst>
            </a:pPr>
            <a:endParaRPr lang="en-US" sz="564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4262" marR="10825" indent="-457200" algn="just">
              <a:lnSpc>
                <a:spcPct val="150000"/>
              </a:lnSpc>
              <a:spcBef>
                <a:spcPts val="202"/>
              </a:spcBef>
              <a:buFont typeface="Arial" panose="020B0604020202020204" pitchFamily="34" charset="0"/>
              <a:buChar char="•"/>
            </a:pPr>
            <a:r>
              <a:rPr lang="en-US" sz="3300" spc="-11">
                <a:latin typeface="Times New Roman" panose="02020603050405020304" pitchFamily="18" charset="0"/>
                <a:cs typeface="Times New Roman" panose="02020603050405020304" pitchFamily="18" charset="0"/>
              </a:rPr>
              <a:t>Nghiên cứu về ASP.NET Core và ReactJS</a:t>
            </a:r>
          </a:p>
          <a:p>
            <a:pPr marL="484262" marR="10825" indent="-457200" algn="just">
              <a:lnSpc>
                <a:spcPct val="150000"/>
              </a:lnSpc>
              <a:spcBef>
                <a:spcPts val="202"/>
              </a:spcBef>
              <a:buFont typeface="Arial" panose="020B0604020202020204" pitchFamily="34" charset="0"/>
              <a:buChar char="•"/>
            </a:pPr>
            <a:r>
              <a:rPr lang="en-US" sz="3300" spc="-11">
                <a:latin typeface="Times New Roman" panose="02020603050405020304" pitchFamily="18" charset="0"/>
                <a:cs typeface="Times New Roman" panose="02020603050405020304" pitchFamily="18" charset="0"/>
              </a:rPr>
              <a:t>Khảo sát, phân tích quy trình ứng dụng</a:t>
            </a:r>
            <a:endParaRPr lang="en-US" sz="3300" spc="-1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4262" marR="10825" indent="-457200" algn="just">
              <a:lnSpc>
                <a:spcPct val="150000"/>
              </a:lnSpc>
              <a:spcBef>
                <a:spcPts val="202"/>
              </a:spcBef>
              <a:buFont typeface="Arial" panose="020B0604020202020204" pitchFamily="34" charset="0"/>
              <a:buChar char="•"/>
            </a:pPr>
            <a:r>
              <a:rPr lang="da-DK" sz="3300" spc="-11">
                <a:latin typeface="Times New Roman" panose="02020603050405020304" pitchFamily="18" charset="0"/>
                <a:cs typeface="Times New Roman" panose="02020603050405020304" pitchFamily="18" charset="0"/>
              </a:rPr>
              <a:t>Lập trình back-end v</a:t>
            </a:r>
            <a:r>
              <a:rPr lang="en-US" sz="3300" spc="-11">
                <a:latin typeface="Times New Roman" panose="02020603050405020304" pitchFamily="18" charset="0"/>
                <a:cs typeface="Times New Roman" panose="02020603050405020304" pitchFamily="18" charset="0"/>
              </a:rPr>
              <a:t>ới ASP.NET Core</a:t>
            </a:r>
          </a:p>
          <a:p>
            <a:pPr marL="484262" marR="10825" indent="-457200" algn="just">
              <a:lnSpc>
                <a:spcPct val="150000"/>
              </a:lnSpc>
              <a:spcBef>
                <a:spcPts val="202"/>
              </a:spcBef>
              <a:buFont typeface="Arial" panose="020B0604020202020204" pitchFamily="34" charset="0"/>
              <a:buChar char="•"/>
            </a:pPr>
            <a:r>
              <a:rPr lang="en-US" sz="3300" spc="-11">
                <a:latin typeface="Times New Roman" panose="02020603050405020304" pitchFamily="18" charset="0"/>
                <a:cs typeface="Times New Roman" panose="02020603050405020304" pitchFamily="18" charset="0"/>
              </a:rPr>
              <a:t>Lập trình front-end với ReactJS</a:t>
            </a:r>
            <a:endParaRPr lang="da-DK" sz="3300" spc="-1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4262" marR="10825" indent="-457200" algn="just">
              <a:lnSpc>
                <a:spcPct val="150000"/>
              </a:lnSpc>
              <a:spcBef>
                <a:spcPts val="202"/>
              </a:spcBef>
              <a:buFont typeface="Arial" panose="020B0604020202020204" pitchFamily="34" charset="0"/>
              <a:buChar char="•"/>
            </a:pPr>
            <a:r>
              <a:rPr lang="en-US" sz="3300" spc="-11">
                <a:latin typeface="Times New Roman" panose="02020603050405020304" pitchFamily="18" charset="0"/>
                <a:cs typeface="Times New Roman" panose="02020603050405020304" pitchFamily="18" charset="0"/>
              </a:rPr>
              <a:t>Nghiên cứu tích hợp thanh toán VNPay</a:t>
            </a:r>
          </a:p>
        </p:txBody>
      </p:sp>
      <p:sp>
        <p:nvSpPr>
          <p:cNvPr id="44" name="object 19">
            <a:extLst>
              <a:ext uri="{FF2B5EF4-FFF2-40B4-BE49-F238E27FC236}">
                <a16:creationId xmlns:a16="http://schemas.microsoft.com/office/drawing/2014/main" id="{761B3BF2-DD34-4588-94FC-872911F8E737}"/>
              </a:ext>
            </a:extLst>
          </p:cNvPr>
          <p:cNvSpPr/>
          <p:nvPr/>
        </p:nvSpPr>
        <p:spPr>
          <a:xfrm flipV="1">
            <a:off x="1331741" y="26602964"/>
            <a:ext cx="8598741" cy="233123"/>
          </a:xfrm>
          <a:custGeom>
            <a:avLst/>
            <a:gdLst/>
            <a:ahLst/>
            <a:cxnLst/>
            <a:rect l="l" t="t" r="r" b="b"/>
            <a:pathLst>
              <a:path w="8026400">
                <a:moveTo>
                  <a:pt x="0" y="0"/>
                </a:moveTo>
                <a:lnTo>
                  <a:pt x="8025994" y="0"/>
                </a:lnTo>
              </a:path>
            </a:pathLst>
          </a:custGeom>
          <a:ln w="32340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sz="8202" dirty="0">
              <a:highlight>
                <a:srgbClr val="0000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1303DD-88EE-43EC-94EE-FAD9C4D0D2A7}"/>
              </a:ext>
            </a:extLst>
          </p:cNvPr>
          <p:cNvSpPr txBox="1"/>
          <p:nvPr/>
        </p:nvSpPr>
        <p:spPr>
          <a:xfrm>
            <a:off x="3790785" y="25913551"/>
            <a:ext cx="30267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6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vi-VN" sz="6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bject 19">
            <a:extLst>
              <a:ext uri="{FF2B5EF4-FFF2-40B4-BE49-F238E27FC236}">
                <a16:creationId xmlns:a16="http://schemas.microsoft.com/office/drawing/2014/main" id="{E9F65F33-4703-4084-A296-1FF9801E7AFA}"/>
              </a:ext>
            </a:extLst>
          </p:cNvPr>
          <p:cNvSpPr/>
          <p:nvPr/>
        </p:nvSpPr>
        <p:spPr>
          <a:xfrm>
            <a:off x="1284239" y="21557644"/>
            <a:ext cx="8598741" cy="45719"/>
          </a:xfrm>
          <a:custGeom>
            <a:avLst/>
            <a:gdLst/>
            <a:ahLst/>
            <a:cxnLst/>
            <a:rect l="l" t="t" r="r" b="b"/>
            <a:pathLst>
              <a:path w="8026400">
                <a:moveTo>
                  <a:pt x="0" y="0"/>
                </a:moveTo>
                <a:lnTo>
                  <a:pt x="8025994" y="0"/>
                </a:lnTo>
              </a:path>
            </a:pathLst>
          </a:custGeom>
          <a:ln w="32340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sz="8202" dirty="0">
              <a:highlight>
                <a:srgbClr val="0000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D04493F-44B4-42E1-BAAB-68D3C4D1F55F}"/>
              </a:ext>
            </a:extLst>
          </p:cNvPr>
          <p:cNvSpPr txBox="1"/>
          <p:nvPr/>
        </p:nvSpPr>
        <p:spPr>
          <a:xfrm>
            <a:off x="1804924" y="20164078"/>
            <a:ext cx="69509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6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6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6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endParaRPr lang="vi-VN" sz="6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object 19">
            <a:extLst>
              <a:ext uri="{FF2B5EF4-FFF2-40B4-BE49-F238E27FC236}">
                <a16:creationId xmlns:a16="http://schemas.microsoft.com/office/drawing/2014/main" id="{B609D654-D0BE-4C75-8827-3291022AB124}"/>
              </a:ext>
            </a:extLst>
          </p:cNvPr>
          <p:cNvSpPr/>
          <p:nvPr/>
        </p:nvSpPr>
        <p:spPr>
          <a:xfrm flipV="1">
            <a:off x="1108480" y="9457737"/>
            <a:ext cx="8455813" cy="140674"/>
          </a:xfrm>
          <a:custGeom>
            <a:avLst/>
            <a:gdLst/>
            <a:ahLst/>
            <a:cxnLst/>
            <a:rect l="l" t="t" r="r" b="b"/>
            <a:pathLst>
              <a:path w="8026400">
                <a:moveTo>
                  <a:pt x="0" y="0"/>
                </a:moveTo>
                <a:lnTo>
                  <a:pt x="8025994" y="0"/>
                </a:lnTo>
              </a:path>
            </a:pathLst>
          </a:custGeom>
          <a:ln w="32340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sz="8202" dirty="0">
              <a:highlight>
                <a:srgbClr val="0000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BAD0473-8BC9-42BC-A88A-DEFD84E4C24C}"/>
              </a:ext>
            </a:extLst>
          </p:cNvPr>
          <p:cNvSpPr txBox="1"/>
          <p:nvPr/>
        </p:nvSpPr>
        <p:spPr>
          <a:xfrm>
            <a:off x="3380027" y="8671367"/>
            <a:ext cx="34948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6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vi-VN" sz="6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GIỚI THIỆU KHOA CÔNG NGHỆ THÔNG TIN - ĐH CÔNG NGHIỆP HÀ NỘI">
            <a:extLst>
              <a:ext uri="{FF2B5EF4-FFF2-40B4-BE49-F238E27FC236}">
                <a16:creationId xmlns:a16="http://schemas.microsoft.com/office/drawing/2014/main" id="{1FA7FD57-F4C0-85B7-B7F8-6845398A1A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72" b="21868"/>
          <a:stretch/>
        </p:blipFill>
        <p:spPr bwMode="auto">
          <a:xfrm>
            <a:off x="104951" y="128552"/>
            <a:ext cx="2588345" cy="2563059"/>
          </a:xfrm>
          <a:prstGeom prst="rect">
            <a:avLst/>
          </a:prstGeom>
          <a:ln w="5715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utoShape 24" descr="Gps png images | PNGEgg">
            <a:extLst>
              <a:ext uri="{FF2B5EF4-FFF2-40B4-BE49-F238E27FC236}">
                <a16:creationId xmlns:a16="http://schemas.microsoft.com/office/drawing/2014/main" id="{0C94C185-07D6-97D8-49FB-FF8D50EFE4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966950" y="212677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Top 10 nhà sách lớn nhất Sài Gòn bạn nên ghé thử một lần 2">
            <a:extLst>
              <a:ext uri="{FF2B5EF4-FFF2-40B4-BE49-F238E27FC236}">
                <a16:creationId xmlns:a16="http://schemas.microsoft.com/office/drawing/2014/main" id="{A7CB59A0-786C-4F67-9430-8F7059149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239" y="14305346"/>
            <a:ext cx="8138854" cy="5086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8" descr="ASP.NET Core: ContentDispositionHeaderValue">
            <a:extLst>
              <a:ext uri="{FF2B5EF4-FFF2-40B4-BE49-F238E27FC236}">
                <a16:creationId xmlns:a16="http://schemas.microsoft.com/office/drawing/2014/main" id="{14127390-AD78-4C6D-9AC3-927233C0F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29" b="20552"/>
          <a:stretch/>
        </p:blipFill>
        <p:spPr bwMode="auto">
          <a:xfrm>
            <a:off x="12079118" y="14472663"/>
            <a:ext cx="6829612" cy="1794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QL Server là gì? Cách tải &amp; cài đặt Microsoft SQL Server">
            <a:extLst>
              <a:ext uri="{FF2B5EF4-FFF2-40B4-BE49-F238E27FC236}">
                <a16:creationId xmlns:a16="http://schemas.microsoft.com/office/drawing/2014/main" id="{D37D453F-2439-4CEF-9F41-F16EFAC37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4632" y="13916755"/>
            <a:ext cx="6183409" cy="226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actJS">
            <a:extLst>
              <a:ext uri="{FF2B5EF4-FFF2-40B4-BE49-F238E27FC236}">
                <a16:creationId xmlns:a16="http://schemas.microsoft.com/office/drawing/2014/main" id="{14FD3A08-78D4-4DAB-A525-5ED8FBFB6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2442" y="16746183"/>
            <a:ext cx="6099423" cy="3281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0" descr="Entity Framework Core - Beginner Explaination - TutorialsEU">
            <a:extLst>
              <a:ext uri="{FF2B5EF4-FFF2-40B4-BE49-F238E27FC236}">
                <a16:creationId xmlns:a16="http://schemas.microsoft.com/office/drawing/2014/main" id="{B2C078A5-8529-4E61-BB18-5E4B9BF28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7271" y="16979552"/>
            <a:ext cx="6234021" cy="284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39DA95B-5713-45DE-9D8A-10354FF908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233944" y="22350461"/>
            <a:ext cx="9406334" cy="590201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9B52B53-83E5-40D5-A6E5-4D9785F1F86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387428" y="28519729"/>
            <a:ext cx="9248011" cy="396388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56E2DE8-05FF-4027-A17B-3480496A088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273656" y="32646717"/>
            <a:ext cx="4085905" cy="343940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EF01F1F-9CC6-498D-BF17-CF218A7EFD5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523527" y="32752572"/>
            <a:ext cx="4999817" cy="274088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7179CC7-63FA-48D0-8BF0-CFFB0378554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614120" y="22325022"/>
            <a:ext cx="8102476" cy="404015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AC2E3E1-C7A5-481F-890E-572CC82B2BD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614120" y="27531183"/>
            <a:ext cx="8102476" cy="386113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D480BB7-7DF7-4996-BBEA-102A8D2C596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0643443" y="32372271"/>
            <a:ext cx="8102476" cy="387141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55A1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575</TotalTime>
  <Words>268</Words>
  <Application>Microsoft Office PowerPoint</Application>
  <PresentationFormat>Custom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Times New Roman</vt:lpstr>
      <vt:lpstr>Office Theme</vt:lpstr>
      <vt:lpstr>XÂY DỰNG WEBSITE BÁN SÁCH TRỰC TUYẾN  CHO NHÀ SÁCH ĐẠI THẮNG SỬ DỤNG  ASP.NET CORE VÀ REACTJS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 know who</dc:creator>
  <cp:lastModifiedBy>HP</cp:lastModifiedBy>
  <cp:revision>58</cp:revision>
  <dcterms:created xsi:type="dcterms:W3CDTF">2022-11-24T14:59:49Z</dcterms:created>
  <dcterms:modified xsi:type="dcterms:W3CDTF">2024-12-26T12:33:09Z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2022-07-13T00:00:00Z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2022-11-24T00:00:00Z</vt:filetime>
  </property>
</Properties>
</file>