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02" r:id="rId4"/>
    <p:sldId id="304" r:id="rId5"/>
    <p:sldId id="299" r:id="rId6"/>
    <p:sldId id="286" r:id="rId7"/>
    <p:sldId id="270" r:id="rId8"/>
    <p:sldId id="292" r:id="rId9"/>
    <p:sldId id="291" r:id="rId10"/>
    <p:sldId id="293" r:id="rId11"/>
    <p:sldId id="294" r:id="rId12"/>
    <p:sldId id="295" r:id="rId13"/>
    <p:sldId id="296" r:id="rId14"/>
    <p:sldId id="297" r:id="rId15"/>
    <p:sldId id="300" r:id="rId16"/>
    <p:sldId id="272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71" r:id="rId28"/>
    <p:sldId id="301" r:id="rId29"/>
    <p:sldId id="284" r:id="rId30"/>
    <p:sldId id="288" r:id="rId31"/>
    <p:sldId id="290" r:id="rId32"/>
    <p:sldId id="289" r:id="rId33"/>
    <p:sldId id="285" r:id="rId34"/>
    <p:sldId id="303" r:id="rId35"/>
    <p:sldId id="269" r:id="rId36"/>
  </p:sldIdLst>
  <p:sldSz cx="18288000" cy="10287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Montserrat Classic Bold" panose="020B0604020202020204" charset="0"/>
      <p:regular r:id="rId42"/>
    </p:embeddedFont>
    <p:embeddedFont>
      <p:font typeface="Oswald Bold" panose="020B0604020202020204" charset="0"/>
      <p:regular r:id="rId43"/>
    </p:embeddedFont>
    <p:embeddedFont>
      <p:font typeface="Segoe UI Black" panose="020B0A02040204020203" pitchFamily="34" charset="0"/>
      <p:bold r:id="rId44"/>
      <p:bold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2763" autoAdjust="0"/>
  </p:normalViewPr>
  <p:slideViewPr>
    <p:cSldViewPr>
      <p:cViewPr varScale="1">
        <p:scale>
          <a:sx n="61" d="100"/>
          <a:sy n="61" d="100"/>
        </p:scale>
        <p:origin x="1314" y="6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81807-DA61-4126-B044-723B3F635BE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5C0DB-8909-4B69-A375-190E5B2E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3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33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 (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):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số </a:t>
            </a:r>
            <a:r>
              <a:rPr lang="en-US" dirty="0" err="1"/>
              <a:t>dự</a:t>
            </a:r>
            <a:r>
              <a:rPr lang="en-US" dirty="0"/>
              <a:t>  </a:t>
            </a:r>
            <a:r>
              <a:rPr lang="en-US" dirty="0" err="1"/>
              <a:t>đoán</a:t>
            </a:r>
            <a:r>
              <a:rPr lang="en-US" dirty="0"/>
              <a:t>. </a:t>
            </a:r>
          </a:p>
          <a:p>
            <a:r>
              <a:rPr lang="en-US" dirty="0"/>
              <a:t>(True Positives + True Negatives) / Total</a:t>
            </a:r>
          </a:p>
          <a:p>
            <a:endParaRPr lang="en-US" dirty="0"/>
          </a:p>
          <a:p>
            <a:r>
              <a:rPr lang="en-US" dirty="0"/>
              <a:t>Precision (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positive):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positive </a:t>
            </a:r>
            <a:r>
              <a:rPr lang="en-US" dirty="0" err="1"/>
              <a:t>đúng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positive.</a:t>
            </a:r>
          </a:p>
          <a:p>
            <a:r>
              <a:rPr lang="en-US" dirty="0"/>
              <a:t>True Positives / (True Positives + False Positives)</a:t>
            </a:r>
          </a:p>
          <a:p>
            <a:endParaRPr lang="en-US" dirty="0"/>
          </a:p>
          <a:p>
            <a:r>
              <a:rPr lang="en-US" dirty="0"/>
              <a:t>Recall (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lại):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positive </a:t>
            </a:r>
            <a:r>
              <a:rPr lang="en-US" dirty="0" err="1"/>
              <a:t>đúng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số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positive.</a:t>
            </a:r>
          </a:p>
          <a:p>
            <a:r>
              <a:rPr lang="en-US" dirty="0"/>
              <a:t>True Positives / (True Positives + False Negatives)</a:t>
            </a:r>
          </a:p>
          <a:p>
            <a:endParaRPr lang="en-US" dirty="0"/>
          </a:p>
          <a:p>
            <a:r>
              <a:rPr lang="en-US" dirty="0"/>
              <a:t>ROC AUC (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cong</a:t>
            </a:r>
            <a:r>
              <a:rPr lang="en-US" dirty="0"/>
              <a:t> ROC):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, ROC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95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5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6165553" y="-1109861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7707369" y="285750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60865" y="1562100"/>
            <a:ext cx="15353857" cy="3581400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Montserrat Classic Bold" panose="020B0604020202020204" charset="0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660865" y="1692631"/>
            <a:ext cx="15353856" cy="23385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6500" spc="692" dirty="0">
                <a:solidFill>
                  <a:srgbClr val="231F20"/>
                </a:solidFill>
                <a:latin typeface="Montserrat Classic Bold" panose="020B0604020202020204" charset="0"/>
              </a:rPr>
              <a:t>DGA-based botnets detection using DNS traffic mining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19595" y="4444242"/>
            <a:ext cx="12848809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3200" spc="140" dirty="0">
                <a:solidFill>
                  <a:srgbClr val="231F20"/>
                </a:solidFill>
                <a:latin typeface="Montserrat Classic Bold" panose="020B0604020202020204" charset="0"/>
              </a:rPr>
              <a:t>NT140.O11.ATCL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24D9E710-A234-8C3A-28A8-32082F8BDF8D}"/>
              </a:ext>
            </a:extLst>
          </p:cNvPr>
          <p:cNvSpPr txBox="1"/>
          <p:nvPr/>
        </p:nvSpPr>
        <p:spPr>
          <a:xfrm>
            <a:off x="10428151" y="6225187"/>
            <a:ext cx="6586570" cy="23290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61"/>
              </a:lnSpc>
            </a:pPr>
            <a:r>
              <a:rPr lang="en-US" sz="2800" spc="140" dirty="0">
                <a:solidFill>
                  <a:srgbClr val="231F20"/>
                </a:solidFill>
                <a:latin typeface="Montserrat Classic Bold" panose="020B0604020202020204" charset="0"/>
              </a:rPr>
              <a:t>Group 10</a:t>
            </a:r>
            <a:br>
              <a:rPr lang="en-US" sz="2800" spc="140" dirty="0">
                <a:solidFill>
                  <a:srgbClr val="231F20"/>
                </a:solidFill>
                <a:latin typeface="Montserrat Classic Bold" panose="020B0604020202020204" charset="0"/>
              </a:rPr>
            </a:br>
            <a:r>
              <a:rPr lang="en-US" sz="28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Dương Phan Hiếu Nghĩa – 21521179</a:t>
            </a:r>
            <a:br>
              <a:rPr lang="en-US" sz="28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</a:br>
            <a:r>
              <a:rPr lang="en-US" sz="28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Trần</a:t>
            </a:r>
            <a:r>
              <a:rPr lang="en-US" sz="28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28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Tiến</a:t>
            </a:r>
            <a:r>
              <a:rPr lang="en-US" sz="28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28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Đạt</a:t>
            </a:r>
            <a:r>
              <a:rPr lang="en-US" sz="28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– 21521951</a:t>
            </a:r>
          </a:p>
          <a:p>
            <a:pPr>
              <a:lnSpc>
                <a:spcPts val="3661"/>
              </a:lnSpc>
            </a:pPr>
            <a:r>
              <a:rPr lang="en-US" sz="28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Nguyễn</a:t>
            </a:r>
            <a:r>
              <a:rPr lang="en-US" sz="28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28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Đức</a:t>
            </a:r>
            <a:r>
              <a:rPr lang="en-US" sz="28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Hoàng – 21520869</a:t>
            </a:r>
          </a:p>
          <a:p>
            <a:pPr>
              <a:lnSpc>
                <a:spcPts val="3661"/>
              </a:lnSpc>
            </a:pPr>
            <a:r>
              <a:rPr lang="en-US" sz="28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Nguyễn</a:t>
            </a:r>
            <a:r>
              <a:rPr lang="en-US" sz="28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Bình </a:t>
            </a:r>
            <a:r>
              <a:rPr lang="en-US" sz="28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Khải</a:t>
            </a:r>
            <a:r>
              <a:rPr lang="en-US" sz="28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- 21522184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60DB32D2-BB0C-5621-DE18-B0F1FF71B2B3}"/>
              </a:ext>
            </a:extLst>
          </p:cNvPr>
          <p:cNvSpPr txBox="1"/>
          <p:nvPr/>
        </p:nvSpPr>
        <p:spPr>
          <a:xfrm>
            <a:off x="1662094" y="5463624"/>
            <a:ext cx="7323669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61"/>
              </a:lnSpc>
            </a:pPr>
            <a:r>
              <a:rPr lang="en-US" sz="4000" spc="140" dirty="0">
                <a:solidFill>
                  <a:srgbClr val="231F20"/>
                </a:solidFill>
                <a:latin typeface="Montserrat Classic Bold" panose="020B0604020202020204" charset="0"/>
              </a:rPr>
              <a:t>Lecture: Nghi Hoàng Khoa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FE8E7C-91DF-8B13-0219-83EB7626A4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396" y="38100"/>
            <a:ext cx="12397933" cy="103927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C9322CC-5AFC-3831-4D5B-92B0F851298E}"/>
              </a:ext>
            </a:extLst>
          </p:cNvPr>
          <p:cNvSpPr/>
          <p:nvPr/>
        </p:nvSpPr>
        <p:spPr>
          <a:xfrm>
            <a:off x="4113996" y="3941506"/>
            <a:ext cx="8001000" cy="60960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B94FC6-48AA-ABC5-C23F-2C1567AE0F23}"/>
              </a:ext>
            </a:extLst>
          </p:cNvPr>
          <p:cNvSpPr/>
          <p:nvPr/>
        </p:nvSpPr>
        <p:spPr>
          <a:xfrm>
            <a:off x="4113996" y="4449150"/>
            <a:ext cx="10668000" cy="1073367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8DDE2D-F6E3-5EC0-3005-DF9C458A01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0" y="6112651"/>
            <a:ext cx="17754600" cy="284950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9A9558-D48A-B0DD-DC6C-36A3961D773E}"/>
              </a:ext>
            </a:extLst>
          </p:cNvPr>
          <p:cNvSpPr/>
          <p:nvPr/>
        </p:nvSpPr>
        <p:spPr>
          <a:xfrm>
            <a:off x="303486" y="6112156"/>
            <a:ext cx="17754600" cy="2849505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077CC388-B5F2-D2DF-C6B6-044FCB62284D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5181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FE8E7C-91DF-8B13-0219-83EB7626A4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396" y="38101"/>
            <a:ext cx="12399066" cy="102489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9A9558-D48A-B0DD-DC6C-36A3961D773E}"/>
              </a:ext>
            </a:extLst>
          </p:cNvPr>
          <p:cNvSpPr/>
          <p:nvPr/>
        </p:nvSpPr>
        <p:spPr>
          <a:xfrm>
            <a:off x="4038600" y="5448301"/>
            <a:ext cx="10668000" cy="990599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10D76-9D72-1BD2-0AD5-03E261C0A5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6817005"/>
            <a:ext cx="17224418" cy="25419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7625A5-1C76-4068-C7A9-F58DDEF593D0}"/>
              </a:ext>
            </a:extLst>
          </p:cNvPr>
          <p:cNvSpPr/>
          <p:nvPr/>
        </p:nvSpPr>
        <p:spPr>
          <a:xfrm>
            <a:off x="714340" y="6836055"/>
            <a:ext cx="17195878" cy="2522879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75986B08-C6B5-4DB5-C089-F449555AFC97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2903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FE8E7C-91DF-8B13-0219-83EB7626A4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396" y="38101"/>
            <a:ext cx="12399066" cy="102489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9A9558-D48A-B0DD-DC6C-36A3961D773E}"/>
              </a:ext>
            </a:extLst>
          </p:cNvPr>
          <p:cNvSpPr/>
          <p:nvPr/>
        </p:nvSpPr>
        <p:spPr>
          <a:xfrm>
            <a:off x="4076584" y="6362700"/>
            <a:ext cx="10858616" cy="106680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7A486A-026B-1DC9-B465-BBDFBC23C6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662" y="2703530"/>
            <a:ext cx="17396675" cy="27627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7625A5-1C76-4068-C7A9-F58DDEF593D0}"/>
              </a:ext>
            </a:extLst>
          </p:cNvPr>
          <p:cNvSpPr/>
          <p:nvPr/>
        </p:nvSpPr>
        <p:spPr>
          <a:xfrm>
            <a:off x="422339" y="2703530"/>
            <a:ext cx="17396675" cy="289717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1AAD29CC-61B0-6AA3-B29B-D98AED661FBE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0963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FE8E7C-91DF-8B13-0219-83EB7626A4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396" y="38101"/>
            <a:ext cx="12399066" cy="102489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9A9558-D48A-B0DD-DC6C-36A3961D773E}"/>
              </a:ext>
            </a:extLst>
          </p:cNvPr>
          <p:cNvSpPr/>
          <p:nvPr/>
        </p:nvSpPr>
        <p:spPr>
          <a:xfrm>
            <a:off x="4076584" y="7277099"/>
            <a:ext cx="10858616" cy="1205453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28FC1-949A-6368-F018-EFA0794EF8F5}"/>
              </a:ext>
            </a:extLst>
          </p:cNvPr>
          <p:cNvSpPr/>
          <p:nvPr/>
        </p:nvSpPr>
        <p:spPr>
          <a:xfrm>
            <a:off x="4076584" y="8225233"/>
            <a:ext cx="10858616" cy="1205453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265B55-0CDB-26A4-A37A-DB25921211AF}"/>
              </a:ext>
            </a:extLst>
          </p:cNvPr>
          <p:cNvSpPr/>
          <p:nvPr/>
        </p:nvSpPr>
        <p:spPr>
          <a:xfrm>
            <a:off x="3714692" y="9256117"/>
            <a:ext cx="2990908" cy="611783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EBFE411A-21B1-DE9E-3122-DCEE055C8596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7983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3" grpId="0" animBg="1"/>
      <p:bldP spid="3" grpId="1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FEA519-1368-19D7-06A6-87EDB3F85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79028"/>
            <a:ext cx="18288000" cy="4519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33C157-5C90-9B82-2A11-87420DE7CC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939" y="6277929"/>
            <a:ext cx="17776121" cy="26035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265B55-0CDB-26A4-A37A-DB25921211AF}"/>
              </a:ext>
            </a:extLst>
          </p:cNvPr>
          <p:cNvSpPr/>
          <p:nvPr/>
        </p:nvSpPr>
        <p:spPr>
          <a:xfrm>
            <a:off x="255939" y="6277929"/>
            <a:ext cx="17776120" cy="2603573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BD2ED792-1E29-E190-F64D-1D3E86CC300C}"/>
              </a:ext>
            </a:extLst>
          </p:cNvPr>
          <p:cNvSpPr txBox="1"/>
          <p:nvPr/>
        </p:nvSpPr>
        <p:spPr>
          <a:xfrm>
            <a:off x="-685800" y="-718370"/>
            <a:ext cx="14554200" cy="1436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4400" spc="978" dirty="0">
                <a:solidFill>
                  <a:srgbClr val="231F20"/>
                </a:solidFill>
                <a:latin typeface="Montserrat Classic Bold" panose="020B0604020202020204" charset="0"/>
              </a:rPr>
              <a:t>Algorithm 3: Character Frequent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20AF8AC0-D6FD-23E3-A258-C3605C290524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8976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16800" spc="978" dirty="0">
                <a:solidFill>
                  <a:srgbClr val="231F20"/>
                </a:solidFill>
                <a:latin typeface="Montserrat Classic Bold" panose="020B0604020202020204" charset="0"/>
                <a:ea typeface="Segoe UI Black" panose="020B0A02040204020203" pitchFamily="34" charset="0"/>
              </a:rPr>
              <a:t>Demo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14390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3063882" y="-3408726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231353" y="248187"/>
            <a:ext cx="7416941" cy="1575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Montserrat Classic Bold" panose="020B0604020202020204" charset="0"/>
              </a:rPr>
              <a:t>Dataset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E54C0A52-4749-F950-7E2D-76D4D318C571}"/>
              </a:ext>
            </a:extLst>
          </p:cNvPr>
          <p:cNvSpPr txBox="1"/>
          <p:nvPr/>
        </p:nvSpPr>
        <p:spPr>
          <a:xfrm>
            <a:off x="2023440" y="2806710"/>
            <a:ext cx="7086600" cy="11079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DNS Traffic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CICY Bell DNS 2021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24.250 </a:t>
            </a: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5AD09870-D281-2F70-863B-7AC14AEE8D86}"/>
              </a:ext>
            </a:extLst>
          </p:cNvPr>
          <p:cNvSpPr txBox="1"/>
          <p:nvPr/>
        </p:nvSpPr>
        <p:spPr>
          <a:xfrm>
            <a:off x="2023440" y="4226397"/>
            <a:ext cx="7086600" cy="11079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Cryptolocker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family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Alexa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2.000 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0360BAFA-012C-2B8D-D08B-8C422E157068}"/>
              </a:ext>
            </a:extLst>
          </p:cNvPr>
          <p:cNvSpPr txBox="1"/>
          <p:nvPr/>
        </p:nvSpPr>
        <p:spPr>
          <a:xfrm>
            <a:off x="1987468" y="5902801"/>
            <a:ext cx="7086600" cy="11079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Pushdo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family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Alexa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2.000 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EF7B78F2-F133-6157-B0F3-6DFFC8857D1E}"/>
              </a:ext>
            </a:extLst>
          </p:cNvPr>
          <p:cNvSpPr txBox="1"/>
          <p:nvPr/>
        </p:nvSpPr>
        <p:spPr>
          <a:xfrm>
            <a:off x="11430000" y="2822580"/>
            <a:ext cx="4834560" cy="11079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Legit Domain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Alexa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1.000.000 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60A2478-B52F-1BA8-BF1B-9098F79483C2}"/>
              </a:ext>
            </a:extLst>
          </p:cNvPr>
          <p:cNvSpPr txBox="1"/>
          <p:nvPr/>
        </p:nvSpPr>
        <p:spPr>
          <a:xfrm>
            <a:off x="11426383" y="4242267"/>
            <a:ext cx="4834560" cy="11079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Matsnu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family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Alexa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1.905 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9B148CE2-8DE2-9771-0052-E69E5EF15D83}"/>
              </a:ext>
            </a:extLst>
          </p:cNvPr>
          <p:cNvSpPr txBox="1"/>
          <p:nvPr/>
        </p:nvSpPr>
        <p:spPr>
          <a:xfrm>
            <a:off x="11426383" y="5634467"/>
            <a:ext cx="4834560" cy="11079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Ramdo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family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Alexa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1.000</a:t>
            </a: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C7B2202E-88A8-9176-FCD0-6576B8C398BC}"/>
              </a:ext>
            </a:extLst>
          </p:cNvPr>
          <p:cNvSpPr txBox="1"/>
          <p:nvPr/>
        </p:nvSpPr>
        <p:spPr>
          <a:xfrm>
            <a:off x="1968418" y="7252304"/>
            <a:ext cx="7086600" cy="11079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Rovnix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family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Alexa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2.000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4DA57059-6196-19B4-A261-349903E83AA7}"/>
              </a:ext>
            </a:extLst>
          </p:cNvPr>
          <p:cNvSpPr txBox="1"/>
          <p:nvPr/>
        </p:nvSpPr>
        <p:spPr>
          <a:xfrm>
            <a:off x="11426383" y="7026667"/>
            <a:ext cx="4834560" cy="11079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Shifu family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Alexa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1.000 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E5533CF1-4D61-4123-A20B-79992264DA14}"/>
              </a:ext>
            </a:extLst>
          </p:cNvPr>
          <p:cNvSpPr txBox="1"/>
          <p:nvPr/>
        </p:nvSpPr>
        <p:spPr>
          <a:xfrm>
            <a:off x="2006518" y="8363563"/>
            <a:ext cx="7086600" cy="11079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Tinba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family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Alexa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1.900</a:t>
            </a: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A622DFDA-6694-DA77-A94F-CB00B34E5689}"/>
              </a:ext>
            </a:extLst>
          </p:cNvPr>
          <p:cNvSpPr txBox="1"/>
          <p:nvPr/>
        </p:nvSpPr>
        <p:spPr>
          <a:xfrm>
            <a:off x="11426383" y="8379433"/>
            <a:ext cx="4834560" cy="11079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Zeus family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Alexa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1.000 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E2EC5038-973C-C5A7-C25B-E865AD7EB2A1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226398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997998" y="-453847"/>
            <a:ext cx="5535514" cy="14914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Oswald Bold"/>
              </a:rPr>
              <a:t>DNS </a:t>
            </a:r>
            <a:r>
              <a:rPr lang="en-US" sz="6000" spc="978" dirty="0">
                <a:solidFill>
                  <a:srgbClr val="231F20"/>
                </a:solidFill>
                <a:latin typeface="Montserrat Classic Bold" panose="020B0604020202020204" charset="0"/>
              </a:rPr>
              <a:t>Traffic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1840056" y="-1797531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43F3B48-2AD6-BABF-AF6D-9C8B1DD2C1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9050" y="1190052"/>
            <a:ext cx="18288000" cy="9096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7484B9-3E15-58E6-9301-EBD88F87CD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6297" y="1455964"/>
            <a:ext cx="4191000" cy="8831036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5913172-70F0-9986-646D-EAEB6C9CB6A0}"/>
              </a:ext>
            </a:extLst>
          </p:cNvPr>
          <p:cNvSpPr/>
          <p:nvPr/>
        </p:nvSpPr>
        <p:spPr>
          <a:xfrm>
            <a:off x="7139331" y="5179369"/>
            <a:ext cx="2626424" cy="8639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DBFF22-C594-D749-B536-25420E61E6AE}"/>
              </a:ext>
            </a:extLst>
          </p:cNvPr>
          <p:cNvSpPr/>
          <p:nvPr/>
        </p:nvSpPr>
        <p:spPr>
          <a:xfrm>
            <a:off x="10256297" y="1521770"/>
            <a:ext cx="4191000" cy="8648699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A6B5A5-BA91-7685-E715-19597C0982A9}"/>
              </a:ext>
            </a:extLst>
          </p:cNvPr>
          <p:cNvSpPr/>
          <p:nvPr/>
        </p:nvSpPr>
        <p:spPr>
          <a:xfrm>
            <a:off x="1899174" y="1521769"/>
            <a:ext cx="4191000" cy="8648699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32FACA95-4EFD-2900-81EA-1F7B1B9282EE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5547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-342900" y="-553157"/>
            <a:ext cx="18973800" cy="1436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4400" spc="978" dirty="0">
                <a:solidFill>
                  <a:srgbClr val="231F20"/>
                </a:solidFill>
                <a:latin typeface="Montserrat Classic Bold" panose="020B0604020202020204" charset="0"/>
              </a:rPr>
              <a:t>Algorithm 1: Rareness of domain name words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3116123" y="4304118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B431D1-A12D-594C-AAE9-379804D009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1232573"/>
            <a:ext cx="12397932" cy="71692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1EB88F-62E3-5455-92E8-B46EFBD010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4012" y="8243232"/>
            <a:ext cx="11470129" cy="2043768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DBBADE05-208B-8959-B237-358BFC2C2557}"/>
              </a:ext>
            </a:extLst>
          </p:cNvPr>
          <p:cNvSpPr/>
          <p:nvPr/>
        </p:nvSpPr>
        <p:spPr>
          <a:xfrm>
            <a:off x="2411953" y="8769816"/>
            <a:ext cx="2819400" cy="990600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B8DA76-17F3-4321-1EE6-68FE39B4FF52}"/>
              </a:ext>
            </a:extLst>
          </p:cNvPr>
          <p:cNvSpPr/>
          <p:nvPr/>
        </p:nvSpPr>
        <p:spPr>
          <a:xfrm>
            <a:off x="5824011" y="8243233"/>
            <a:ext cx="11470129" cy="2043768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EFA6C3D1-DB5E-2844-136D-5AA771650C0A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65191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04800" y="-432333"/>
            <a:ext cx="17678400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5400" spc="978" dirty="0">
                <a:solidFill>
                  <a:srgbClr val="231F20"/>
                </a:solidFill>
                <a:latin typeface="Montserrat Classic Bold" panose="020B0604020202020204" charset="0"/>
              </a:rPr>
              <a:t>Algorithm 2: Typing difficulty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608468" y="-1072154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003F31-89F1-F32D-61E1-92A6E76A9C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2" y="1363150"/>
            <a:ext cx="18278168" cy="6137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03A191-DD8C-D967-7F95-4ABC0AF5E1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0942" y="7786172"/>
            <a:ext cx="15605103" cy="222929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23B685-8CC5-08BD-C445-D3F23C2F4728}"/>
              </a:ext>
            </a:extLst>
          </p:cNvPr>
          <p:cNvSpPr/>
          <p:nvPr/>
        </p:nvSpPr>
        <p:spPr>
          <a:xfrm>
            <a:off x="31955" y="8422001"/>
            <a:ext cx="2322871" cy="1003697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5D6DBB-A24A-8770-7933-0DD460E6CA29}"/>
              </a:ext>
            </a:extLst>
          </p:cNvPr>
          <p:cNvSpPr/>
          <p:nvPr/>
        </p:nvSpPr>
        <p:spPr>
          <a:xfrm>
            <a:off x="2650942" y="7786172"/>
            <a:ext cx="15637058" cy="2229298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19B5EE4E-82ED-F226-6DCE-605037C3FE3A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76237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438969" y="2290733"/>
            <a:ext cx="2381205" cy="6890003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 sz="5400" b="1">
                <a:latin typeface="Montserrat Classic Bold" panose="020B0604020202020204" charset="0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591339" y="190500"/>
            <a:ext cx="9105321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12000" spc="978" dirty="0">
                <a:solidFill>
                  <a:srgbClr val="231F20"/>
                </a:solidFill>
                <a:latin typeface="Montserrat Classic Bold" panose="020B0604020202020204" charset="0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1511679" y="597926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148362" y="2780618"/>
            <a:ext cx="937219" cy="654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600" b="1" dirty="0">
                <a:solidFill>
                  <a:srgbClr val="363636"/>
                </a:solidFill>
                <a:latin typeface="Montserrat Classic Bold" panose="020B0604020202020204" charset="0"/>
              </a:rPr>
              <a:t>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48363" y="4183287"/>
            <a:ext cx="937219" cy="6547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600" b="1" dirty="0">
                <a:solidFill>
                  <a:srgbClr val="363636"/>
                </a:solidFill>
                <a:latin typeface="Montserrat Classic Bold" panose="020B0604020202020204" charset="0"/>
              </a:rPr>
              <a:t>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160963" y="5478686"/>
            <a:ext cx="937219" cy="654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600" b="1" dirty="0">
                <a:solidFill>
                  <a:srgbClr val="363636"/>
                </a:solidFill>
                <a:latin typeface="Montserrat Classic Bold" panose="020B0604020202020204" charset="0"/>
              </a:rPr>
              <a:t>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148363" y="6850286"/>
            <a:ext cx="937219" cy="654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600" b="1" dirty="0">
                <a:solidFill>
                  <a:srgbClr val="363636"/>
                </a:solidFill>
                <a:latin typeface="Montserrat Classic Bold" panose="020B0604020202020204" charset="0"/>
              </a:rPr>
              <a:t>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334571" y="2857562"/>
            <a:ext cx="5790503" cy="500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6600" b="1" spc="247" dirty="0">
                <a:solidFill>
                  <a:srgbClr val="231F20"/>
                </a:solidFill>
                <a:latin typeface="Montserrat Classic Bold" panose="020B0604020202020204" charset="0"/>
              </a:rPr>
              <a:t>Context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30743" y="4260231"/>
            <a:ext cx="7641970" cy="5008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6600" b="1" spc="247" dirty="0">
                <a:solidFill>
                  <a:srgbClr val="231F20"/>
                </a:solidFill>
                <a:latin typeface="Montserrat Classic Bold" panose="020B0604020202020204" charset="0"/>
              </a:rPr>
              <a:t>Methodology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330743" y="5632575"/>
            <a:ext cx="5790503" cy="500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6600" b="1" spc="247" dirty="0">
                <a:solidFill>
                  <a:srgbClr val="231F20"/>
                </a:solidFill>
                <a:latin typeface="Montserrat Classic Bold" panose="020B0604020202020204" charset="0"/>
              </a:rPr>
              <a:t>Demo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330743" y="7004175"/>
            <a:ext cx="6076629" cy="500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6600" b="1" spc="247" dirty="0">
                <a:solidFill>
                  <a:srgbClr val="231F20"/>
                </a:solidFill>
                <a:latin typeface="Montserrat Classic Bold" panose="020B0604020202020204" charset="0"/>
              </a:rPr>
              <a:t>Result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18714B1E-37BB-20A8-C390-C9FEAB6E7DF8}"/>
              </a:ext>
            </a:extLst>
          </p:cNvPr>
          <p:cNvSpPr txBox="1"/>
          <p:nvPr/>
        </p:nvSpPr>
        <p:spPr>
          <a:xfrm>
            <a:off x="5144534" y="8221887"/>
            <a:ext cx="937219" cy="654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600" b="1" dirty="0">
                <a:solidFill>
                  <a:srgbClr val="363636"/>
                </a:solidFill>
                <a:latin typeface="Montserrat Classic Bold" panose="020B0604020202020204" charset="0"/>
              </a:rPr>
              <a:t>5</a:t>
            </a:r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1F3B232D-5585-5B8B-7BA2-C84EB7814631}"/>
              </a:ext>
            </a:extLst>
          </p:cNvPr>
          <p:cNvSpPr txBox="1"/>
          <p:nvPr/>
        </p:nvSpPr>
        <p:spPr>
          <a:xfrm>
            <a:off x="7330743" y="8419418"/>
            <a:ext cx="5790503" cy="500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6600" b="1" spc="247" dirty="0">
                <a:solidFill>
                  <a:srgbClr val="231F20"/>
                </a:solidFill>
                <a:latin typeface="Montserrat Classic Bold" panose="020B0604020202020204" charset="0"/>
              </a:rPr>
              <a:t>References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23B685-8CC5-08BD-C445-D3F23C2F4728}"/>
              </a:ext>
            </a:extLst>
          </p:cNvPr>
          <p:cNvSpPr/>
          <p:nvPr/>
        </p:nvSpPr>
        <p:spPr>
          <a:xfrm>
            <a:off x="1524000" y="7969070"/>
            <a:ext cx="2322871" cy="1003697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5E47C-4449-B82B-4D20-5BDE65247E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600" y="7214036"/>
            <a:ext cx="13009694" cy="2004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918260-E230-DBD8-9AC9-57DAA1B0B5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60" y="2769353"/>
            <a:ext cx="18209340" cy="31887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AA9968-D127-C1DA-3E86-B846DA203D3F}"/>
              </a:ext>
            </a:extLst>
          </p:cNvPr>
          <p:cNvSpPr/>
          <p:nvPr/>
        </p:nvSpPr>
        <p:spPr>
          <a:xfrm>
            <a:off x="4800600" y="7175187"/>
            <a:ext cx="13009694" cy="2043768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357C9E32-EAD3-F6C0-0582-74E47D115A69}"/>
              </a:ext>
            </a:extLst>
          </p:cNvPr>
          <p:cNvSpPr txBox="1"/>
          <p:nvPr/>
        </p:nvSpPr>
        <p:spPr>
          <a:xfrm>
            <a:off x="304800" y="-432333"/>
            <a:ext cx="17678400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5400" spc="978" dirty="0">
                <a:solidFill>
                  <a:srgbClr val="231F20"/>
                </a:solidFill>
                <a:latin typeface="Montserrat Classic Bold" panose="020B0604020202020204" charset="0"/>
              </a:rPr>
              <a:t>Algorithm 2: Typing difficulty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0405C3EA-CA1A-9B65-A326-6E99BC0F62FF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0919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-3352800" y="-735650"/>
            <a:ext cx="17678400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4400" spc="978" dirty="0">
                <a:solidFill>
                  <a:srgbClr val="231F20"/>
                </a:solidFill>
                <a:latin typeface="Oswald Bold"/>
              </a:rPr>
              <a:t>Algorithm 2: Typing difficulty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90BA1-6699-BF47-0B8F-D881D655CE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35650"/>
            <a:ext cx="17579259" cy="957341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23B685-8CC5-08BD-C445-D3F23C2F4728}"/>
              </a:ext>
            </a:extLst>
          </p:cNvPr>
          <p:cNvSpPr/>
          <p:nvPr/>
        </p:nvSpPr>
        <p:spPr>
          <a:xfrm>
            <a:off x="2743200" y="7435552"/>
            <a:ext cx="2322871" cy="1003697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79BBD1-74C0-E160-DF05-9C6E57E21E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0871" y="6974091"/>
            <a:ext cx="12917129" cy="19266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424EBDD-7940-FAC6-15CA-2D2342AE01AB}"/>
              </a:ext>
            </a:extLst>
          </p:cNvPr>
          <p:cNvSpPr/>
          <p:nvPr/>
        </p:nvSpPr>
        <p:spPr>
          <a:xfrm>
            <a:off x="5351821" y="6974091"/>
            <a:ext cx="12936179" cy="1926621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593564D8-3FCD-C27F-105C-E7958668D165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6589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36C8B1B-0058-1136-819B-65B08F7D1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199" y="8267700"/>
            <a:ext cx="11619271" cy="1875390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23B685-8CC5-08BD-C445-D3F23C2F4728}"/>
              </a:ext>
            </a:extLst>
          </p:cNvPr>
          <p:cNvSpPr/>
          <p:nvPr/>
        </p:nvSpPr>
        <p:spPr>
          <a:xfrm>
            <a:off x="2020529" y="8639320"/>
            <a:ext cx="2322871" cy="1003697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24EBDD-7940-FAC6-15CA-2D2342AE01AB}"/>
              </a:ext>
            </a:extLst>
          </p:cNvPr>
          <p:cNvSpPr/>
          <p:nvPr/>
        </p:nvSpPr>
        <p:spPr>
          <a:xfrm>
            <a:off x="4629151" y="8267700"/>
            <a:ext cx="11638320" cy="1926621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B8A7DC-3D1A-BB96-FDBD-00E9E1F36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99374"/>
            <a:ext cx="18288000" cy="7478485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87F7B74D-1740-E1FA-35FE-46EDF48B284E}"/>
              </a:ext>
            </a:extLst>
          </p:cNvPr>
          <p:cNvSpPr txBox="1"/>
          <p:nvPr/>
        </p:nvSpPr>
        <p:spPr>
          <a:xfrm>
            <a:off x="304800" y="-723900"/>
            <a:ext cx="17602200" cy="1461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5400" spc="978" dirty="0">
                <a:solidFill>
                  <a:srgbClr val="231F20"/>
                </a:solidFill>
                <a:latin typeface="Montserrat Classic Bold" panose="020B0604020202020204" charset="0"/>
              </a:rPr>
              <a:t>Algorithm 2: Typing difficulty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843D7111-D8ED-C6B9-3EB2-A9A6E5DB42A6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38940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9532066-BFD7-B1B4-AA45-AD0845848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6882219"/>
            <a:ext cx="11979503" cy="1900196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23B685-8CC5-08BD-C445-D3F23C2F4728}"/>
              </a:ext>
            </a:extLst>
          </p:cNvPr>
          <p:cNvSpPr/>
          <p:nvPr/>
        </p:nvSpPr>
        <p:spPr>
          <a:xfrm>
            <a:off x="3263412" y="7430160"/>
            <a:ext cx="2322871" cy="1003697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24EBDD-7940-FAC6-15CA-2D2342AE01AB}"/>
              </a:ext>
            </a:extLst>
          </p:cNvPr>
          <p:cNvSpPr/>
          <p:nvPr/>
        </p:nvSpPr>
        <p:spPr>
          <a:xfrm>
            <a:off x="5867399" y="6855794"/>
            <a:ext cx="11979503" cy="1926621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C4FD2-76D4-2537-E9D0-84D568532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179310"/>
            <a:ext cx="18288000" cy="2878590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D2433AEA-EA23-F260-E487-DF38CEE992EF}"/>
              </a:ext>
            </a:extLst>
          </p:cNvPr>
          <p:cNvSpPr txBox="1"/>
          <p:nvPr/>
        </p:nvSpPr>
        <p:spPr>
          <a:xfrm>
            <a:off x="304800" y="-432333"/>
            <a:ext cx="17678400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5400" spc="978" dirty="0">
                <a:solidFill>
                  <a:srgbClr val="231F20"/>
                </a:solidFill>
                <a:latin typeface="Montserrat Classic Bold" panose="020B0604020202020204" charset="0"/>
              </a:rPr>
              <a:t>Algorithm 2: Typing difficulty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37009AE8-47A8-4EEB-DFA9-CD42505EEFB6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22539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9AB37B-3A97-4FC4-73CD-EEED4A79A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0402"/>
            <a:ext cx="18288000" cy="95880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0F6F85-864B-770B-EB4E-94CC8D2B6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994" y="7002912"/>
            <a:ext cx="14930855" cy="1564183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23B685-8CC5-08BD-C445-D3F23C2F4728}"/>
              </a:ext>
            </a:extLst>
          </p:cNvPr>
          <p:cNvSpPr/>
          <p:nvPr/>
        </p:nvSpPr>
        <p:spPr>
          <a:xfrm>
            <a:off x="255483" y="7336250"/>
            <a:ext cx="2322871" cy="1003697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24EBDD-7940-FAC6-15CA-2D2342AE01AB}"/>
              </a:ext>
            </a:extLst>
          </p:cNvPr>
          <p:cNvSpPr/>
          <p:nvPr/>
        </p:nvSpPr>
        <p:spPr>
          <a:xfrm>
            <a:off x="2947994" y="7002911"/>
            <a:ext cx="14930855" cy="1564183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4E1BB8BC-22FB-A982-D78E-27B921B61704}"/>
              </a:ext>
            </a:extLst>
          </p:cNvPr>
          <p:cNvSpPr txBox="1"/>
          <p:nvPr/>
        </p:nvSpPr>
        <p:spPr>
          <a:xfrm>
            <a:off x="304800" y="-723900"/>
            <a:ext cx="17678400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5400" spc="978" dirty="0">
                <a:solidFill>
                  <a:srgbClr val="231F20"/>
                </a:solidFill>
                <a:latin typeface="Montserrat Classic Bold" panose="020B0604020202020204" charset="0"/>
              </a:rPr>
              <a:t>Algorithm 2: Typing difficulty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B6C7FBB0-C86C-52AF-6A3D-267D4060D624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48290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8A6C88-1776-5CFD-6117-2F9960952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54168"/>
            <a:ext cx="15240000" cy="9632832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-2590800" y="-723900"/>
            <a:ext cx="16916400" cy="1459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4400" spc="978" dirty="0">
                <a:solidFill>
                  <a:srgbClr val="231F20"/>
                </a:solidFill>
                <a:latin typeface="Oswald Bold"/>
              </a:rPr>
              <a:t>Algorithm 3: Character Frequent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9295BA-1E47-2FEA-7BB5-2DCCCA73D3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8455" y="6695707"/>
            <a:ext cx="15281445" cy="2126543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23B685-8CC5-08BD-C445-D3F23C2F4728}"/>
              </a:ext>
            </a:extLst>
          </p:cNvPr>
          <p:cNvSpPr/>
          <p:nvPr/>
        </p:nvSpPr>
        <p:spPr>
          <a:xfrm>
            <a:off x="377655" y="7304773"/>
            <a:ext cx="2322871" cy="1003697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24EBDD-7940-FAC6-15CA-2D2342AE01AB}"/>
              </a:ext>
            </a:extLst>
          </p:cNvPr>
          <p:cNvSpPr/>
          <p:nvPr/>
        </p:nvSpPr>
        <p:spPr>
          <a:xfrm>
            <a:off x="2968455" y="6744287"/>
            <a:ext cx="15281445" cy="2077963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075681BD-A9C2-A27E-81EB-A31AD7BD743A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31664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23B685-8CC5-08BD-C445-D3F23C2F4728}"/>
              </a:ext>
            </a:extLst>
          </p:cNvPr>
          <p:cNvSpPr/>
          <p:nvPr/>
        </p:nvSpPr>
        <p:spPr>
          <a:xfrm>
            <a:off x="5052261" y="4658601"/>
            <a:ext cx="1219200" cy="698363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4811E8-61EE-8F76-C389-8FB28DCA3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35649"/>
            <a:ext cx="4876800" cy="95572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CD9158-74B1-8A96-2FC3-0910CD2F75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6923" y="1038489"/>
            <a:ext cx="11749620" cy="86369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424EBDD-7940-FAC6-15CA-2D2342AE01AB}"/>
              </a:ext>
            </a:extLst>
          </p:cNvPr>
          <p:cNvSpPr/>
          <p:nvPr/>
        </p:nvSpPr>
        <p:spPr>
          <a:xfrm>
            <a:off x="6446923" y="1038489"/>
            <a:ext cx="11764877" cy="8636951"/>
          </a:xfrm>
          <a:prstGeom prst="rect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4F2B588E-2349-5F2B-12BD-0B7EF424647A}"/>
              </a:ext>
            </a:extLst>
          </p:cNvPr>
          <p:cNvSpPr txBox="1"/>
          <p:nvPr/>
        </p:nvSpPr>
        <p:spPr>
          <a:xfrm>
            <a:off x="304800" y="-695465"/>
            <a:ext cx="17678400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5400" spc="978" dirty="0">
                <a:solidFill>
                  <a:srgbClr val="231F20"/>
                </a:solidFill>
                <a:latin typeface="Montserrat Classic Bold" panose="020B0604020202020204" charset="0"/>
              </a:rPr>
              <a:t>Data Process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89D58F61-00EC-1310-663F-52EBC8D8AB19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1460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7" name="TextBox 24">
            <a:extLst>
              <a:ext uri="{FF2B5EF4-FFF2-40B4-BE49-F238E27FC236}">
                <a16:creationId xmlns:a16="http://schemas.microsoft.com/office/drawing/2014/main" id="{87E1812D-56E8-ADFC-053B-857E2A576BEE}"/>
              </a:ext>
            </a:extLst>
          </p:cNvPr>
          <p:cNvSpPr txBox="1"/>
          <p:nvPr/>
        </p:nvSpPr>
        <p:spPr>
          <a:xfrm>
            <a:off x="6202034" y="2983169"/>
            <a:ext cx="7210034" cy="47448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>
              <a:lnSpc>
                <a:spcPts val="3737"/>
              </a:lnSpc>
              <a:spcBef>
                <a:spcPct val="0"/>
              </a:spcBef>
            </a:pPr>
            <a:r>
              <a:rPr lang="en-US" sz="4000" spc="26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K-Nearest Neighbors</a:t>
            </a:r>
          </a:p>
        </p:txBody>
      </p:sp>
      <p:sp>
        <p:nvSpPr>
          <p:cNvPr id="28" name="TextBox 24">
            <a:extLst>
              <a:ext uri="{FF2B5EF4-FFF2-40B4-BE49-F238E27FC236}">
                <a16:creationId xmlns:a16="http://schemas.microsoft.com/office/drawing/2014/main" id="{D5FB84DA-4AC3-9D76-662A-4044D1C872CA}"/>
              </a:ext>
            </a:extLst>
          </p:cNvPr>
          <p:cNvSpPr txBox="1"/>
          <p:nvPr/>
        </p:nvSpPr>
        <p:spPr>
          <a:xfrm>
            <a:off x="6202034" y="4009525"/>
            <a:ext cx="7210034" cy="47448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>
              <a:lnSpc>
                <a:spcPts val="3737"/>
              </a:lnSpc>
              <a:spcBef>
                <a:spcPct val="0"/>
              </a:spcBef>
            </a:pPr>
            <a:r>
              <a:rPr lang="en-US" sz="4000" spc="26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 Neighbors</a:t>
            </a:r>
          </a:p>
        </p:txBody>
      </p:sp>
      <p:sp>
        <p:nvSpPr>
          <p:cNvPr id="30" name="TextBox 24">
            <a:extLst>
              <a:ext uri="{FF2B5EF4-FFF2-40B4-BE49-F238E27FC236}">
                <a16:creationId xmlns:a16="http://schemas.microsoft.com/office/drawing/2014/main" id="{C304EA53-D682-062E-BF0F-68A36F865697}"/>
              </a:ext>
            </a:extLst>
          </p:cNvPr>
          <p:cNvSpPr txBox="1"/>
          <p:nvPr/>
        </p:nvSpPr>
        <p:spPr>
          <a:xfrm>
            <a:off x="6221084" y="5076325"/>
            <a:ext cx="7210034" cy="47448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>
              <a:lnSpc>
                <a:spcPts val="3737"/>
              </a:lnSpc>
              <a:spcBef>
                <a:spcPct val="0"/>
              </a:spcBef>
            </a:pPr>
            <a:r>
              <a:rPr lang="en-US" sz="4000" spc="26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Machine</a:t>
            </a:r>
          </a:p>
        </p:txBody>
      </p:sp>
      <p:sp>
        <p:nvSpPr>
          <p:cNvPr id="31" name="TextBox 24">
            <a:extLst>
              <a:ext uri="{FF2B5EF4-FFF2-40B4-BE49-F238E27FC236}">
                <a16:creationId xmlns:a16="http://schemas.microsoft.com/office/drawing/2014/main" id="{287F0516-ED44-E9D2-3261-ED6A5DDD6A4D}"/>
              </a:ext>
            </a:extLst>
          </p:cNvPr>
          <p:cNvSpPr txBox="1"/>
          <p:nvPr/>
        </p:nvSpPr>
        <p:spPr>
          <a:xfrm>
            <a:off x="6202034" y="6143125"/>
            <a:ext cx="4741178" cy="47448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>
              <a:lnSpc>
                <a:spcPts val="3737"/>
              </a:lnSpc>
              <a:spcBef>
                <a:spcPct val="0"/>
              </a:spcBef>
            </a:pPr>
            <a:r>
              <a:rPr lang="en-US" sz="4000" spc="26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E658AA8C-80B1-00FA-B705-FE5112AAD668}"/>
              </a:ext>
            </a:extLst>
          </p:cNvPr>
          <p:cNvSpPr txBox="1"/>
          <p:nvPr/>
        </p:nvSpPr>
        <p:spPr>
          <a:xfrm>
            <a:off x="5231353" y="7346655"/>
            <a:ext cx="9906000" cy="14268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4000" spc="978" dirty="0">
                <a:solidFill>
                  <a:srgbClr val="231F20"/>
                </a:solidFill>
                <a:latin typeface="Montserrat Classic Bold" panose="020B0604020202020204" charset="0"/>
              </a:rPr>
              <a:t>Training 80% Testing 20%</a:t>
            </a:r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CB7C19DA-0BC8-DE48-6E08-6D24331BF7A5}"/>
              </a:ext>
            </a:extLst>
          </p:cNvPr>
          <p:cNvSpPr/>
          <p:nvPr/>
        </p:nvSpPr>
        <p:spPr>
          <a:xfrm rot="2016048">
            <a:off x="12395887" y="-8529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B691E02D-441E-90FC-E0E1-C2AF11E8C6E5}"/>
              </a:ext>
            </a:extLst>
          </p:cNvPr>
          <p:cNvSpPr txBox="1"/>
          <p:nvPr/>
        </p:nvSpPr>
        <p:spPr>
          <a:xfrm>
            <a:off x="51643" y="370534"/>
            <a:ext cx="17678400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5400" spc="978" dirty="0">
                <a:solidFill>
                  <a:srgbClr val="231F20"/>
                </a:solidFill>
                <a:latin typeface="Montserrat Classic Bold" panose="020B0604020202020204" charset="0"/>
              </a:rPr>
              <a:t>Training Model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C77C68AD-D1A4-C7D8-3D6A-DABBED209D3F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908034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14000" spc="978" dirty="0">
                <a:solidFill>
                  <a:srgbClr val="231F20"/>
                </a:solidFill>
                <a:latin typeface="Montserrat Classic Bold" panose="020B0604020202020204" charset="0"/>
                <a:ea typeface="Segoe UI Black" panose="020B0A02040204020203" pitchFamily="34" charset="0"/>
              </a:rPr>
              <a:t>Result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522227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E658AA8C-80B1-00FA-B705-FE5112AAD668}"/>
              </a:ext>
            </a:extLst>
          </p:cNvPr>
          <p:cNvSpPr txBox="1"/>
          <p:nvPr/>
        </p:nvSpPr>
        <p:spPr>
          <a:xfrm>
            <a:off x="685800" y="0"/>
            <a:ext cx="16916400" cy="1546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8800" spc="978" dirty="0">
                <a:solidFill>
                  <a:srgbClr val="231F20"/>
                </a:solidFill>
                <a:latin typeface="Montserrat Classic Bold" panose="020B0604020202020204" charset="0"/>
              </a:rPr>
              <a:t>Decision Tree</a:t>
            </a:r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CB7C19DA-0BC8-DE48-6E08-6D24331BF7A5}"/>
              </a:ext>
            </a:extLst>
          </p:cNvPr>
          <p:cNvSpPr/>
          <p:nvPr/>
        </p:nvSpPr>
        <p:spPr>
          <a:xfrm rot="2016048">
            <a:off x="12395887" y="-8529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14310-90DD-1F24-1E85-8F047A48D3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2657" y="1997680"/>
            <a:ext cx="9176657" cy="7572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A5BBFE-3951-1BE1-514B-1B3FD6DB18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0" y="1997680"/>
            <a:ext cx="9053126" cy="7270168"/>
          </a:xfrm>
          <a:prstGeom prst="rect">
            <a:avLst/>
          </a:prstGeom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63AD2A96-2525-71CA-A2E9-07E64BB13634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78028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14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Context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077792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E658AA8C-80B1-00FA-B705-FE5112AAD668}"/>
              </a:ext>
            </a:extLst>
          </p:cNvPr>
          <p:cNvSpPr txBox="1"/>
          <p:nvPr/>
        </p:nvSpPr>
        <p:spPr>
          <a:xfrm>
            <a:off x="843332" y="-38100"/>
            <a:ext cx="16916400" cy="1546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8800" spc="978" dirty="0">
                <a:solidFill>
                  <a:srgbClr val="231F20"/>
                </a:solidFill>
                <a:latin typeface="Montserrat Classic Bold" panose="020B0604020202020204" charset="0"/>
              </a:rPr>
              <a:t>K-Nearest Neighbor</a:t>
            </a:r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CB7C19DA-0BC8-DE48-6E08-6D24331BF7A5}"/>
              </a:ext>
            </a:extLst>
          </p:cNvPr>
          <p:cNvSpPr/>
          <p:nvPr/>
        </p:nvSpPr>
        <p:spPr>
          <a:xfrm rot="2016048">
            <a:off x="12395887" y="-8529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94729-D5FE-27CA-7A91-55DAD077E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10" y="1486087"/>
            <a:ext cx="9089190" cy="7494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89EA53-BB6B-914D-AAEE-D1618E542A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4886" y="1513301"/>
            <a:ext cx="9326263" cy="7360434"/>
          </a:xfrm>
          <a:prstGeom prst="rect">
            <a:avLst/>
          </a:prstGeom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5AF79317-5AA7-2236-4330-EEC747CE2BDB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805741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3409152" y="-1391073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E658AA8C-80B1-00FA-B705-FE5112AAD668}"/>
              </a:ext>
            </a:extLst>
          </p:cNvPr>
          <p:cNvSpPr txBox="1"/>
          <p:nvPr/>
        </p:nvSpPr>
        <p:spPr>
          <a:xfrm>
            <a:off x="843332" y="-38100"/>
            <a:ext cx="16916400" cy="15913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8800" spc="978" dirty="0">
                <a:solidFill>
                  <a:srgbClr val="231F20"/>
                </a:solidFill>
                <a:latin typeface="Montserrat Classic Bold" panose="020B0604020202020204" charset="0"/>
              </a:rPr>
              <a:t>Support Vector Machine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8CEFB-DF5A-02EF-0D50-8CE030D8ED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50830"/>
            <a:ext cx="9144000" cy="75728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BD163F-612B-E29A-AE18-5C55E3357A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6253" y="1650830"/>
            <a:ext cx="9361747" cy="7444099"/>
          </a:xfrm>
          <a:prstGeom prst="rect">
            <a:avLst/>
          </a:prstGeom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4E6A849E-4B57-ECCA-FF94-A61E5B6FAB77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517124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E658AA8C-80B1-00FA-B705-FE5112AAD668}"/>
              </a:ext>
            </a:extLst>
          </p:cNvPr>
          <p:cNvSpPr txBox="1"/>
          <p:nvPr/>
        </p:nvSpPr>
        <p:spPr>
          <a:xfrm>
            <a:off x="838200" y="0"/>
            <a:ext cx="16916400" cy="15913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8800" spc="978" dirty="0">
                <a:solidFill>
                  <a:srgbClr val="231F20"/>
                </a:solidFill>
                <a:latin typeface="Montserrat Classic Bold" panose="020B0604020202020204" charset="0"/>
              </a:rPr>
              <a:t>Neural Network</a:t>
            </a:r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CB7C19DA-0BC8-DE48-6E08-6D24331BF7A5}"/>
              </a:ext>
            </a:extLst>
          </p:cNvPr>
          <p:cNvSpPr/>
          <p:nvPr/>
        </p:nvSpPr>
        <p:spPr>
          <a:xfrm rot="2016048">
            <a:off x="12395887" y="-8529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E8390-0BE1-CA58-C163-6B542286EA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886" y="1634502"/>
            <a:ext cx="8871244" cy="75475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BF6825-D687-7CC2-5B34-DD46DA565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4971" y="1650831"/>
            <a:ext cx="9673315" cy="7531269"/>
          </a:xfrm>
          <a:prstGeom prst="rect">
            <a:avLst/>
          </a:prstGeom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B380B284-3CB4-B377-D29B-C2E742FD733C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99875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CB7C19DA-0BC8-DE48-6E08-6D24331BF7A5}"/>
              </a:ext>
            </a:extLst>
          </p:cNvPr>
          <p:cNvSpPr/>
          <p:nvPr/>
        </p:nvSpPr>
        <p:spPr>
          <a:xfrm rot="2016048">
            <a:off x="12243488" y="-1005304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A3CF64-4E89-D388-9533-3960CF3D8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40939"/>
              </p:ext>
            </p:extLst>
          </p:nvPr>
        </p:nvGraphicFramePr>
        <p:xfrm>
          <a:off x="0" y="571500"/>
          <a:ext cx="18288000" cy="87527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93384494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947174407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98297361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45720072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669111112"/>
                    </a:ext>
                  </a:extLst>
                </a:gridCol>
              </a:tblGrid>
              <a:tr h="1637426">
                <a:tc>
                  <a:txBody>
                    <a:bodyPr/>
                    <a:lstStyle/>
                    <a:p>
                      <a:pPr algn="ctr"/>
                      <a:endParaRPr lang="en-US" sz="6000" dirty="0">
                        <a:latin typeface="Montserrat Classic Bol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Montserrat Classic Bol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Montserrat Classic Bold" panose="020B0604020202020204" charset="0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Montserrat Classic Bold" panose="020B0604020202020204" charset="0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Montserrat Classic Bold" panose="020B0604020202020204" charset="0"/>
                        </a:rPr>
                        <a:t>ROC AUC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679550"/>
                  </a:ext>
                </a:extLst>
              </a:tr>
              <a:tr h="1637426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953552"/>
                  </a:ext>
                </a:extLst>
              </a:tr>
              <a:tr h="1637426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969849"/>
                  </a:ext>
                </a:extLst>
              </a:tr>
              <a:tr h="1637426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509641"/>
                  </a:ext>
                </a:extLst>
              </a:tr>
              <a:tr h="1637426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Neural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Montserrat Classic Bold" panose="020B0604020202020204" charset="0"/>
                        </a:rPr>
                        <a:t>0.97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640423"/>
                  </a:ext>
                </a:extLst>
              </a:tr>
            </a:tbl>
          </a:graphicData>
        </a:graphic>
      </p:graphicFrame>
      <p:sp>
        <p:nvSpPr>
          <p:cNvPr id="4" name="TextBox 8">
            <a:extLst>
              <a:ext uri="{FF2B5EF4-FFF2-40B4-BE49-F238E27FC236}">
                <a16:creationId xmlns:a16="http://schemas.microsoft.com/office/drawing/2014/main" id="{1167CD07-A15A-10E4-ADDE-7889347F1393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191673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-914400" y="495300"/>
            <a:ext cx="13487400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14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References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24">
            <a:extLst>
              <a:ext uri="{FF2B5EF4-FFF2-40B4-BE49-F238E27FC236}">
                <a16:creationId xmlns:a16="http://schemas.microsoft.com/office/drawing/2014/main" id="{F599A76A-FCCD-17B1-6E56-086B69A1D994}"/>
              </a:ext>
            </a:extLst>
          </p:cNvPr>
          <p:cNvSpPr txBox="1"/>
          <p:nvPr/>
        </p:nvSpPr>
        <p:spPr>
          <a:xfrm>
            <a:off x="59121" y="8860675"/>
            <a:ext cx="15591166" cy="61555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dirty="0"/>
              <a:t>https://www.sciencedirect.com/science/article/pii/S1319157822000726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468DA2-02C5-11DE-DAB2-BF27EF67F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38190"/>
            <a:ext cx="17235873" cy="6449310"/>
          </a:xfrm>
          <a:prstGeom prst="rect">
            <a:avLst/>
          </a:prstGeom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F4351906-8392-FC72-FF68-609BCA801604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430259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1905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 rot="-10580377">
            <a:off x="9373393" y="-10065129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61733" y="2105045"/>
            <a:ext cx="8097687" cy="4819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Montserrat Classic Bold" panose="020B0604020202020204" charset="0"/>
              </a:rPr>
              <a:t>THANKS FOR LISTENING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DADF33EA-07F1-00A2-C54F-6D24393DCAF0}"/>
              </a:ext>
            </a:extLst>
          </p:cNvPr>
          <p:cNvSpPr txBox="1"/>
          <p:nvPr/>
        </p:nvSpPr>
        <p:spPr>
          <a:xfrm>
            <a:off x="11296650" y="9779304"/>
            <a:ext cx="7010400" cy="45054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>
              <a:lnSpc>
                <a:spcPts val="3737"/>
              </a:lnSpc>
              <a:spcBef>
                <a:spcPct val="0"/>
              </a:spcBef>
            </a:pPr>
            <a:r>
              <a:rPr lang="en-US" sz="2400" spc="265" dirty="0">
                <a:solidFill>
                  <a:srgbClr val="231F20"/>
                </a:solidFill>
                <a:cs typeface="Arial" panose="020B0604020202020204" pitchFamily="34" charset="0"/>
              </a:rPr>
              <a:t>https://github.com/NghiaVNM/DGA_Detect</a:t>
            </a:r>
          </a:p>
        </p:txBody>
      </p:sp>
    </p:spTree>
    <p:extLst>
      <p:ext uri="{BB962C8B-B14F-4D97-AF65-F5344CB8AC3E}">
        <p14:creationId xmlns:p14="http://schemas.microsoft.com/office/powerpoint/2010/main" val="305213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026" name="Picture 2" descr="JSAN | Free Full-Text | ELBA-IoT: An Ensemble Learning Model for Botnet  Attack Detection in IoT Networks">
            <a:extLst>
              <a:ext uri="{FF2B5EF4-FFF2-40B4-BE49-F238E27FC236}">
                <a16:creationId xmlns:a16="http://schemas.microsoft.com/office/drawing/2014/main" id="{C052FDB4-381B-1BCA-7FA0-250C4EB14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B834B485-FACD-60CA-DFC9-D87F80555DE6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135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14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Methodology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91587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518940" y="86979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933078">
            <a:off x="12113753" y="-109821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0C320-BE92-1AA2-70E0-6BDCFDD534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790700"/>
            <a:ext cx="18775682" cy="6705600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9CC936BA-0A08-D7D5-76E6-581A5776392E}"/>
              </a:ext>
            </a:extLst>
          </p:cNvPr>
          <p:cNvSpPr txBox="1"/>
          <p:nvPr/>
        </p:nvSpPr>
        <p:spPr>
          <a:xfrm>
            <a:off x="3695700" y="-266700"/>
            <a:ext cx="10896600" cy="145167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3774"/>
              </a:lnSpc>
            </a:pPr>
            <a:r>
              <a:rPr lang="en-US" sz="5000" spc="978" dirty="0">
                <a:solidFill>
                  <a:srgbClr val="231F20"/>
                </a:solidFill>
                <a:latin typeface="Montserrat Classic Bold" panose="020B0604020202020204" charset="0"/>
              </a:rPr>
              <a:t>Detail System Overview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7FFB3DE7-5376-2659-C297-9843E1B90567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5442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4018753" y="-630284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53988-8CB8-B668-0907-3CB193521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" y="1578108"/>
            <a:ext cx="18268950" cy="7441140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336DA3BF-FCB8-8107-C3E6-C1BEA4CB941C}"/>
              </a:ext>
            </a:extLst>
          </p:cNvPr>
          <p:cNvSpPr txBox="1"/>
          <p:nvPr/>
        </p:nvSpPr>
        <p:spPr>
          <a:xfrm>
            <a:off x="239934" y="-398101"/>
            <a:ext cx="17808132" cy="14268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4000" spc="978" dirty="0">
                <a:solidFill>
                  <a:srgbClr val="231F20"/>
                </a:solidFill>
                <a:latin typeface="Montserrat Classic Bold" panose="020B0604020202020204" charset="0"/>
              </a:rPr>
              <a:t>Typing difficulty of word algorithm workflow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EAB82F-3666-BE85-31EC-C2316563CABF}"/>
              </a:ext>
            </a:extLst>
          </p:cNvPr>
          <p:cNvSpPr/>
          <p:nvPr/>
        </p:nvSpPr>
        <p:spPr>
          <a:xfrm>
            <a:off x="76200" y="1638300"/>
            <a:ext cx="5078953" cy="1295399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0AED35-C079-D3D6-B622-64B5DC6990BD}"/>
              </a:ext>
            </a:extLst>
          </p:cNvPr>
          <p:cNvSpPr/>
          <p:nvPr/>
        </p:nvSpPr>
        <p:spPr>
          <a:xfrm>
            <a:off x="6096001" y="1712377"/>
            <a:ext cx="4953000" cy="2897723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AA02D3-A374-C1E7-21FA-0893494FD601}"/>
              </a:ext>
            </a:extLst>
          </p:cNvPr>
          <p:cNvSpPr/>
          <p:nvPr/>
        </p:nvSpPr>
        <p:spPr>
          <a:xfrm>
            <a:off x="12115802" y="1712377"/>
            <a:ext cx="5010150" cy="282567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F8D192-374D-E9DD-5233-FEBB6190533E}"/>
              </a:ext>
            </a:extLst>
          </p:cNvPr>
          <p:cNvSpPr/>
          <p:nvPr/>
        </p:nvSpPr>
        <p:spPr>
          <a:xfrm>
            <a:off x="12115802" y="6134100"/>
            <a:ext cx="5010150" cy="282567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3CDF73-112F-7E20-0A7C-39D622310916}"/>
              </a:ext>
            </a:extLst>
          </p:cNvPr>
          <p:cNvSpPr/>
          <p:nvPr/>
        </p:nvSpPr>
        <p:spPr>
          <a:xfrm>
            <a:off x="6038851" y="6096000"/>
            <a:ext cx="5010150" cy="282567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4A6218EB-C1C8-BF29-2948-185C7F27D5FE}"/>
              </a:ext>
            </a:extLst>
          </p:cNvPr>
          <p:cNvSpPr/>
          <p:nvPr/>
        </p:nvSpPr>
        <p:spPr>
          <a:xfrm>
            <a:off x="762000" y="5671674"/>
            <a:ext cx="3352800" cy="1986425"/>
          </a:xfrm>
          <a:prstGeom prst="diamond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DF42DDBA-B714-FE5C-50FE-7367C232A721}"/>
              </a:ext>
            </a:extLst>
          </p:cNvPr>
          <p:cNvSpPr/>
          <p:nvPr/>
        </p:nvSpPr>
        <p:spPr>
          <a:xfrm>
            <a:off x="239934" y="4088710"/>
            <a:ext cx="2350866" cy="718255"/>
          </a:xfrm>
          <a:prstGeom prst="parallelogram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EB49AEE6-38AC-E02D-27AB-2DB160F00337}"/>
              </a:ext>
            </a:extLst>
          </p:cNvPr>
          <p:cNvSpPr/>
          <p:nvPr/>
        </p:nvSpPr>
        <p:spPr>
          <a:xfrm>
            <a:off x="2602137" y="4111153"/>
            <a:ext cx="2350866" cy="718255"/>
          </a:xfrm>
          <a:prstGeom prst="parallelogram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6528FBCF-A75A-6E6B-B989-38DFC3EB5F65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9135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C192A-0EF9-CB38-346F-231A6B877A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8205" y="0"/>
            <a:ext cx="15711589" cy="103033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0D16AC-A700-10B3-5C80-52C6D42DC577}"/>
              </a:ext>
            </a:extLst>
          </p:cNvPr>
          <p:cNvSpPr/>
          <p:nvPr/>
        </p:nvSpPr>
        <p:spPr>
          <a:xfrm>
            <a:off x="1828800" y="1149493"/>
            <a:ext cx="13868400" cy="1479407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118B3E-7574-231A-8B44-AC213156934F}"/>
              </a:ext>
            </a:extLst>
          </p:cNvPr>
          <p:cNvSpPr/>
          <p:nvPr/>
        </p:nvSpPr>
        <p:spPr>
          <a:xfrm>
            <a:off x="1828800" y="2628901"/>
            <a:ext cx="11353800" cy="145981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90BD3-3DF8-3C20-B170-9FAFD4BA28B5}"/>
              </a:ext>
            </a:extLst>
          </p:cNvPr>
          <p:cNvSpPr/>
          <p:nvPr/>
        </p:nvSpPr>
        <p:spPr>
          <a:xfrm>
            <a:off x="2369394" y="3885666"/>
            <a:ext cx="14470805" cy="2172233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3563D9-5503-BF7D-BB70-1668EA237E0C}"/>
              </a:ext>
            </a:extLst>
          </p:cNvPr>
          <p:cNvSpPr/>
          <p:nvPr/>
        </p:nvSpPr>
        <p:spPr>
          <a:xfrm>
            <a:off x="2369395" y="6057900"/>
            <a:ext cx="10660806" cy="145981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7B5153-4090-AEBC-E391-763C3B3F59D3}"/>
              </a:ext>
            </a:extLst>
          </p:cNvPr>
          <p:cNvSpPr/>
          <p:nvPr/>
        </p:nvSpPr>
        <p:spPr>
          <a:xfrm>
            <a:off x="2369395" y="7548569"/>
            <a:ext cx="6622205" cy="1252531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F4397-55A8-096C-40F9-067936C38B40}"/>
              </a:ext>
            </a:extLst>
          </p:cNvPr>
          <p:cNvSpPr/>
          <p:nvPr/>
        </p:nvSpPr>
        <p:spPr>
          <a:xfrm>
            <a:off x="1920250" y="8810638"/>
            <a:ext cx="11262350" cy="1335971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EC7199AB-3EAA-1AAE-A640-952285C93DE3}"/>
              </a:ext>
            </a:extLst>
          </p:cNvPr>
          <p:cNvSpPr txBox="1"/>
          <p:nvPr/>
        </p:nvSpPr>
        <p:spPr>
          <a:xfrm>
            <a:off x="17350781" y="9687855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8040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3104353" y="2210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E02B1-0193-9118-F7D2-1AEBE4DDB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397933" cy="103927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940C90-D533-79C7-2FEB-D575F9E4620C}"/>
              </a:ext>
            </a:extLst>
          </p:cNvPr>
          <p:cNvSpPr/>
          <p:nvPr/>
        </p:nvSpPr>
        <p:spPr>
          <a:xfrm>
            <a:off x="636365" y="1033877"/>
            <a:ext cx="5867401" cy="1061623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596058-6336-DE7B-EB3C-D84269FF1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9200" y="4612463"/>
            <a:ext cx="9448800" cy="56554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C171CB-8929-9BAD-21FD-21969091926E}"/>
              </a:ext>
            </a:extLst>
          </p:cNvPr>
          <p:cNvSpPr/>
          <p:nvPr/>
        </p:nvSpPr>
        <p:spPr>
          <a:xfrm>
            <a:off x="636364" y="1996731"/>
            <a:ext cx="11125205" cy="2091979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BB408C-612F-E551-98A2-A82A314C9B24}"/>
              </a:ext>
            </a:extLst>
          </p:cNvPr>
          <p:cNvSpPr/>
          <p:nvPr/>
        </p:nvSpPr>
        <p:spPr>
          <a:xfrm>
            <a:off x="8839200" y="4612463"/>
            <a:ext cx="9448800" cy="5655487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A56CBF86-5C63-C531-0E79-A3053118364E}"/>
              </a:ext>
            </a:extLst>
          </p:cNvPr>
          <p:cNvSpPr txBox="1"/>
          <p:nvPr/>
        </p:nvSpPr>
        <p:spPr>
          <a:xfrm>
            <a:off x="17350781" y="9499997"/>
            <a:ext cx="937219" cy="58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00" dirty="0">
                <a:solidFill>
                  <a:srgbClr val="363636"/>
                </a:solidFill>
                <a:latin typeface="Montserrat Classic Bold" panose="020B060402020202020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3382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426</Words>
  <Application>Microsoft Office PowerPoint</Application>
  <PresentationFormat>Custom</PresentationFormat>
  <Paragraphs>134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Segoe UI Black</vt:lpstr>
      <vt:lpstr>Calibri</vt:lpstr>
      <vt:lpstr>Montserrat Classic Bold</vt:lpstr>
      <vt:lpstr>Oswald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cp:lastModifiedBy>Dương Phan Hiếu Nghĩa</cp:lastModifiedBy>
  <cp:revision>10</cp:revision>
  <dcterms:created xsi:type="dcterms:W3CDTF">2006-08-16T00:00:00Z</dcterms:created>
  <dcterms:modified xsi:type="dcterms:W3CDTF">2023-12-28T01:06:18Z</dcterms:modified>
  <dc:identifier>DAFzuaGoqEQ</dc:identifier>
</cp:coreProperties>
</file>