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9" r:id="rId3"/>
    <p:sldId id="257" r:id="rId4"/>
    <p:sldId id="302" r:id="rId5"/>
    <p:sldId id="307" r:id="rId6"/>
    <p:sldId id="317" r:id="rId7"/>
    <p:sldId id="318" r:id="rId8"/>
    <p:sldId id="319" r:id="rId9"/>
    <p:sldId id="320" r:id="rId10"/>
    <p:sldId id="311" r:id="rId11"/>
    <p:sldId id="321" r:id="rId12"/>
    <p:sldId id="327" r:id="rId13"/>
    <p:sldId id="329" r:id="rId14"/>
    <p:sldId id="328" r:id="rId15"/>
    <p:sldId id="330" r:id="rId16"/>
    <p:sldId id="331" r:id="rId17"/>
    <p:sldId id="335" r:id="rId18"/>
    <p:sldId id="334" r:id="rId19"/>
    <p:sldId id="346" r:id="rId20"/>
    <p:sldId id="312" r:id="rId21"/>
    <p:sldId id="337" r:id="rId22"/>
    <p:sldId id="338" r:id="rId23"/>
    <p:sldId id="340" r:id="rId24"/>
    <p:sldId id="341" r:id="rId25"/>
    <p:sldId id="336" r:id="rId26"/>
    <p:sldId id="342" r:id="rId27"/>
    <p:sldId id="313" r:id="rId28"/>
    <p:sldId id="348" r:id="rId29"/>
    <p:sldId id="347" r:id="rId30"/>
    <p:sldId id="345" r:id="rId31"/>
    <p:sldId id="349" r:id="rId32"/>
    <p:sldId id="316" r:id="rId33"/>
  </p:sldIdLst>
  <p:sldSz cx="18288000" cy="10287000"/>
  <p:notesSz cx="6858000" cy="9144000"/>
  <p:embeddedFontLst>
    <p:embeddedFont>
      <p:font typeface="Montserrat Classic Bold" panose="020B0604020202020204" charset="0"/>
      <p:regular r:id="rId36"/>
    </p:embeddedFont>
    <p:embeddedFont>
      <p:font typeface="Segoe UI Black" panose="020B0A02040204020203" pitchFamily="34" charset="0"/>
      <p:bold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2763" autoAdjust="0"/>
  </p:normalViewPr>
  <p:slideViewPr>
    <p:cSldViewPr>
      <p:cViewPr>
        <p:scale>
          <a:sx n="50" d="100"/>
          <a:sy n="50" d="100"/>
        </p:scale>
        <p:origin x="1872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43F3CC-CF2B-C4AB-1C3F-CB0EE64EBF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C6BFBC-3AE0-A210-5B56-87FA54DB72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ECC0B-24CA-4D22-AB59-AF0B70E3A43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E2241-729E-E98B-6EFD-7902930B5F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5F3A1-F1E8-8AB9-086F-49ED5C7A42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607E6-21EC-4D00-B75E-34AF0191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03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81807-DA61-4126-B044-723B3F635BE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5C0DB-8909-4B69-A375-190E5B2E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34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09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48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39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96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50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61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49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33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0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15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8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vi-VN" sz="1800" b="0" i="0" dirty="0">
                <a:solidFill>
                  <a:srgbClr val="231F20"/>
                </a:solidFill>
                <a:effectLst/>
                <a:latin typeface="NotoSansMono-Regular"/>
              </a:rPr>
              <a:t>Tội phạm mạng sử dụng thuật toán tạo miền (DGA) để ngăn chặn máy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vi-VN" sz="1800" b="0" i="0" dirty="0">
                <a:solidFill>
                  <a:srgbClr val="231F20"/>
                </a:solidFill>
                <a:effectLst/>
                <a:latin typeface="NotoSansMono-Regular"/>
              </a:rPr>
              <a:t>chủ của chúng có khả năng bị đưa vào danh sách đen hoặc bị tắt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Các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kỹ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thuật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đảo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ngược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hiện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tại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để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phát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hiện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DGA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tốn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nhiều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công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sức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,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cực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kỳ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tốn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thời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gian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,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dễ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xảy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ra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lỗi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do con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người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và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có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những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hạn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chế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đáng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kể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Kỹ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thuật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thời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gian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thực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được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ghép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nối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tự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động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với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tỷ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lệ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phát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hiện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cao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được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sử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dụng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Bài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báo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đề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xuất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kỹ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thuật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mới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để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phát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hiện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các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cuộc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tấn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công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1" i="0" dirty="0">
                <a:solidFill>
                  <a:srgbClr val="231F20"/>
                </a:solidFill>
                <a:effectLst/>
                <a:latin typeface="NotoSansMono-Regular"/>
              </a:rPr>
              <a:t>homograph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với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tên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miền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và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hệ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thống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tên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miền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DNS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được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tạo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ngẫu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nhiên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không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cần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kỹ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thuật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đảo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ngược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hoặc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kiểm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tra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tên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miền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không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tồn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tại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NXDomain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bằng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deep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learining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Kiểm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tra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trước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3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cuộc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tấn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đối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nghịch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: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DeepDGA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,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CharBot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,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MaskDGA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.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7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00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80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03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304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6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53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225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50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Internet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botnet.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C&amp;C, botmaster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và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Botnet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: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chối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(DDoS),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,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hù</a:t>
            </a:r>
            <a:r>
              <a:rPr lang="en-US" dirty="0"/>
              <a:t> </a:t>
            </a:r>
            <a:r>
              <a:rPr lang="en-US" dirty="0" err="1"/>
              <a:t>dọa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Quy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botnet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C&amp;C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sách </a:t>
            </a:r>
            <a:r>
              <a:rPr lang="en-US" dirty="0" err="1"/>
              <a:t>đen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Internet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botnet.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C&amp;C, botmaster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và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Botnet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: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chối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(DDoS),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,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hù</a:t>
            </a:r>
            <a:r>
              <a:rPr lang="en-US" dirty="0"/>
              <a:t> </a:t>
            </a:r>
            <a:r>
              <a:rPr lang="en-US" dirty="0" err="1"/>
              <a:t>dọa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Quy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botnet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C&amp;C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sách </a:t>
            </a:r>
            <a:r>
              <a:rPr lang="en-US" dirty="0" err="1"/>
              <a:t>đen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42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: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Internet IP,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tập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. -&gt; </a:t>
            </a:r>
            <a:r>
              <a:rPr lang="en-US" dirty="0" err="1"/>
              <a:t>Chọn</a:t>
            </a:r>
            <a:r>
              <a:rPr lang="en-US" dirty="0"/>
              <a:t> 1 tập </a:t>
            </a:r>
            <a:r>
              <a:rPr lang="en-US" dirty="0" err="1"/>
              <a:t>hợp</a:t>
            </a:r>
            <a:r>
              <a:rPr lang="en-US" dirty="0"/>
              <a:t> con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C&amp;C.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DGA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 err="1"/>
              <a:t>Torpig</a:t>
            </a:r>
            <a:r>
              <a:rPr lang="en-US" dirty="0"/>
              <a:t>, </a:t>
            </a:r>
            <a:r>
              <a:rPr lang="en-US" dirty="0" err="1"/>
              <a:t>Conficker</a:t>
            </a:r>
            <a:r>
              <a:rPr lang="en-US" dirty="0"/>
              <a:t>, Kraken, </a:t>
            </a:r>
            <a:r>
              <a:rPr lang="en-US" dirty="0" err="1"/>
              <a:t>Murofet</a:t>
            </a:r>
            <a:r>
              <a:rPr lang="en-US" dirty="0"/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42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1 số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giam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phầm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domain </a:t>
            </a:r>
            <a:r>
              <a:rPr lang="en-US" dirty="0" err="1"/>
              <a:t>cho</a:t>
            </a:r>
            <a:r>
              <a:rPr lang="en-US" dirty="0"/>
              <a:t> DGA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DNS và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do DGA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ML.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loại</a:t>
            </a:r>
            <a:r>
              <a:rPr lang="en-US" dirty="0"/>
              <a:t>: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Hồi</a:t>
            </a:r>
            <a:r>
              <a:rPr lang="en-US" dirty="0"/>
              <a:t> cứu: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loạt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tập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khổng</a:t>
            </a:r>
            <a:r>
              <a:rPr lang="en-US" dirty="0"/>
              <a:t> </a:t>
            </a:r>
            <a:r>
              <a:rPr lang="en-US" dirty="0" err="1"/>
              <a:t>lồ</a:t>
            </a:r>
            <a:r>
              <a:rPr lang="en-US" dirty="0"/>
              <a:t>.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HTTP, </a:t>
            </a:r>
            <a:r>
              <a:rPr lang="en-US" dirty="0" err="1"/>
              <a:t>NXDomain</a:t>
            </a:r>
            <a:r>
              <a:rPr lang="en-US" dirty="0"/>
              <a:t>, DNS </a:t>
            </a:r>
            <a:r>
              <a:rPr lang="en-US" dirty="0" err="1"/>
              <a:t>thụ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: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56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trông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cạo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mạo</a:t>
            </a:r>
            <a:r>
              <a:rPr lang="en-US" dirty="0"/>
              <a:t> </a:t>
            </a:r>
            <a:r>
              <a:rPr lang="en-US" dirty="0" err="1"/>
              <a:t>cẩn</a:t>
            </a:r>
            <a:r>
              <a:rPr lang="en-US" dirty="0"/>
              <a:t> </a:t>
            </a:r>
            <a:r>
              <a:rPr lang="en-US" dirty="0" err="1"/>
              <a:t>thận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lừa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bẳng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ký </a:t>
            </a:r>
            <a:r>
              <a:rPr lang="en-US" dirty="0" err="1"/>
              <a:t>tự</a:t>
            </a:r>
            <a:r>
              <a:rPr lang="en-US" dirty="0"/>
              <a:t> ASCII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ký </a:t>
            </a:r>
            <a:r>
              <a:rPr lang="en-US" dirty="0" err="1"/>
              <a:t>tự</a:t>
            </a:r>
            <a:r>
              <a:rPr lang="en-US" dirty="0"/>
              <a:t> UNICODE </a:t>
            </a:r>
            <a:r>
              <a:rPr lang="en-US" dirty="0" err="1"/>
              <a:t>trông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:</a:t>
            </a:r>
          </a:p>
          <a:p>
            <a:pPr marL="0" indent="0">
              <a:buFont typeface="Courier New" panose="02070309020205020404" pitchFamily="49" charset="0"/>
              <a:buNone/>
            </a:pPr>
            <a:r>
              <a:rPr lang="en-US" dirty="0"/>
              <a:t>         </a:t>
            </a:r>
            <a:r>
              <a:rPr lang="en-US" dirty="0" err="1"/>
              <a:t>Vd</a:t>
            </a:r>
            <a:r>
              <a:rPr lang="en-US" dirty="0"/>
              <a:t>: 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o</a:t>
            </a:r>
            <a:r>
              <a:rPr lang="en-US" dirty="0"/>
              <a:t> (Ascii) -&gt; 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o</a:t>
            </a:r>
            <a:r>
              <a:rPr lang="en-US" dirty="0"/>
              <a:t> (Unicode Cyrillic) </a:t>
            </a:r>
            <a:r>
              <a:rPr lang="en-US" dirty="0" err="1"/>
              <a:t>trong</a:t>
            </a:r>
            <a:r>
              <a:rPr lang="en-US" dirty="0"/>
              <a:t> “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google.com</a:t>
            </a:r>
            <a:r>
              <a:rPr lang="en-US" dirty="0"/>
              <a:t> 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3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DGA: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,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chi phí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và FP </a:t>
            </a:r>
            <a:r>
              <a:rPr lang="en-US" dirty="0" err="1"/>
              <a:t>cao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ký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số. -&gt;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và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ký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(NLP).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học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chi phí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3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chi phí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xu hướng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: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dirty="0"/>
              <a:t>+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và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91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B1A7-574B-4F33-A189-AA2699DBF0FA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477B-68A6-4EFC-AB4E-366C89A73368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8DBE-3E13-43D0-8F21-1EA5885D1E14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363E-C1C3-4051-AC7B-CD0D8E478467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2110-7AB2-4A92-A91B-FB52552A4088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2BDF-A6B9-4C34-95B7-E2002FCE4D7C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DFE2-36C3-46A9-A799-8B81C4D30D55}" type="datetime1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F77E-382C-4B56-ACEB-BFF840DAB7D4}" type="datetime1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0A15-9890-4BFA-8698-F2029C7F1294}" type="datetime1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3D1B-A74B-4CF1-94AF-CAA2B386D950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57A2-F523-475F-8285-679CC9F29138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16297-79C4-4314-A247-6F854812DA4B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7659121">
            <a:off x="16165553" y="-1109861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7707369" y="285750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660865" y="1562100"/>
            <a:ext cx="15353857" cy="3581400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660865" y="1513472"/>
            <a:ext cx="15353856" cy="2655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spc="692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Adversarial Defense: DGA-Based Botnets and DNS Homographs Detection Through </a:t>
            </a:r>
            <a:r>
              <a:rPr lang="en-US" sz="4000" spc="692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Integradted</a:t>
            </a:r>
            <a:r>
              <a:rPr lang="en-US" sz="4000" spc="692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Deep Learning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19595" y="4444242"/>
            <a:ext cx="12848809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3200" spc="140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NT330.O21.ATCL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24D9E710-A234-8C3A-28A8-32082F8BDF8D}"/>
              </a:ext>
            </a:extLst>
          </p:cNvPr>
          <p:cNvSpPr txBox="1"/>
          <p:nvPr/>
        </p:nvSpPr>
        <p:spPr>
          <a:xfrm>
            <a:off x="1928372" y="6279718"/>
            <a:ext cx="8768836" cy="3221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140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G14</a:t>
            </a:r>
            <a:br>
              <a:rPr lang="en-US" sz="3600" spc="140" dirty="0">
                <a:solidFill>
                  <a:srgbClr val="231F20"/>
                </a:solidFill>
                <a:latin typeface="Montserrat Classic Bold" panose="020B0604020202020204" charset="0"/>
              </a:rPr>
            </a:br>
            <a:r>
              <a:rPr lang="en-US" sz="3600" spc="140" dirty="0">
                <a:solidFill>
                  <a:srgbClr val="231F20"/>
                </a:solidFill>
                <a:latin typeface="Montserrat Classic Bold" panose="020B0604020202020204" charset="0"/>
              </a:rPr>
              <a:t>   </a:t>
            </a: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Dương Phan Hiếu Nghĩa – 21521179</a:t>
            </a:r>
            <a:b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</a:b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  Lê Thanh </a:t>
            </a:r>
            <a:r>
              <a:rPr lang="en-US" sz="36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Tuấn</a:t>
            </a: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– 21520518</a:t>
            </a:r>
          </a:p>
          <a:p>
            <a:pPr>
              <a:lnSpc>
                <a:spcPct val="150000"/>
              </a:lnSpc>
            </a:pP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  </a:t>
            </a:r>
            <a:r>
              <a:rPr lang="en-US" sz="36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Đào</a:t>
            </a: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6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Vĩnh</a:t>
            </a: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6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Thịnh</a:t>
            </a: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- 21522632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60DB32D2-BB0C-5621-DE18-B0F1FF71B2B3}"/>
              </a:ext>
            </a:extLst>
          </p:cNvPr>
          <p:cNvSpPr txBox="1"/>
          <p:nvPr/>
        </p:nvSpPr>
        <p:spPr>
          <a:xfrm>
            <a:off x="10543457" y="5585146"/>
            <a:ext cx="7323669" cy="4959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61"/>
              </a:lnSpc>
            </a:pPr>
            <a:r>
              <a:rPr lang="en-US" sz="4800" b="1" i="1" spc="140" dirty="0">
                <a:solidFill>
                  <a:srgbClr val="231F20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GVHD: Phan </a:t>
            </a:r>
            <a:r>
              <a:rPr lang="en-US" sz="4800" b="1" i="1" spc="140" dirty="0" err="1">
                <a:solidFill>
                  <a:srgbClr val="231F20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Thế</a:t>
            </a:r>
            <a:r>
              <a:rPr lang="en-US" sz="4800" b="1" i="1" spc="140" dirty="0">
                <a:solidFill>
                  <a:srgbClr val="231F20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Duy</a:t>
            </a:r>
          </a:p>
        </p:txBody>
      </p:sp>
      <p:pic>
        <p:nvPicPr>
          <p:cNvPr id="9" name="Picture 6" descr="Free Wifi Symbol Transparent, Download Free Wifi Symbol Transparent png  images, Free ClipArts on Clipart Library">
            <a:extLst>
              <a:ext uri="{FF2B5EF4-FFF2-40B4-BE49-F238E27FC236}">
                <a16:creationId xmlns:a16="http://schemas.microsoft.com/office/drawing/2014/main" id="{46F68CC2-2B83-A7B2-351E-394D5ADD5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87" y="3882340"/>
            <a:ext cx="1314661" cy="103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uthentication Icon - Free PNG &amp; SVG 708077 - Noun Project">
            <a:extLst>
              <a:ext uri="{FF2B5EF4-FFF2-40B4-BE49-F238E27FC236}">
                <a16:creationId xmlns:a16="http://schemas.microsoft.com/office/drawing/2014/main" id="{5EE48C24-6537-EA71-DC0C-D4C89F2BF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717" y="6173260"/>
            <a:ext cx="3645147" cy="36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606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Kiến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trúc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đề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xuất</a:t>
            </a:r>
            <a:endParaRPr lang="en-US" sz="96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2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763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/>
              <a:t>CNN, GRU, RNN, LSTM, CNN-LSTM.</a:t>
            </a:r>
          </a:p>
          <a:p>
            <a:pPr lvl="1"/>
            <a:r>
              <a:rPr lang="en-US" sz="4800" dirty="0"/>
              <a:t>	+ </a:t>
            </a:r>
            <a:r>
              <a:rPr lang="en-US" sz="4300" i="1" dirty="0"/>
              <a:t>LSTM, GRU học </a:t>
            </a:r>
            <a:r>
              <a:rPr lang="en-US" sz="4300" i="1" dirty="0" err="1"/>
              <a:t>các</a:t>
            </a:r>
            <a:r>
              <a:rPr lang="en-US" sz="4300" i="1" dirty="0"/>
              <a:t> </a:t>
            </a:r>
            <a:r>
              <a:rPr lang="en-US" sz="4300" i="1" dirty="0" err="1"/>
              <a:t>chuỗi</a:t>
            </a:r>
            <a:r>
              <a:rPr lang="en-US" sz="4300" i="1" dirty="0"/>
              <a:t> ký </a:t>
            </a:r>
            <a:r>
              <a:rPr lang="en-US" sz="4300" i="1" dirty="0" err="1"/>
              <a:t>tự</a:t>
            </a:r>
            <a:r>
              <a:rPr lang="en-US" sz="4300" i="1" dirty="0"/>
              <a:t> </a:t>
            </a:r>
            <a:r>
              <a:rPr lang="en-US" sz="4300" i="1" dirty="0" err="1"/>
              <a:t>tạo</a:t>
            </a:r>
            <a:r>
              <a:rPr lang="en-US" sz="4300" i="1" dirty="0"/>
              <a:t> domain.</a:t>
            </a:r>
          </a:p>
          <a:p>
            <a:pPr lvl="1"/>
            <a:endParaRPr lang="en-US" sz="500" i="1" dirty="0"/>
          </a:p>
          <a:p>
            <a:r>
              <a:rPr lang="en-US" sz="4300" dirty="0"/>
              <a:t>	+ RNN </a:t>
            </a:r>
            <a:r>
              <a:rPr lang="en-US" sz="4300" dirty="0" err="1"/>
              <a:t>là</a:t>
            </a:r>
            <a:r>
              <a:rPr lang="en-US" sz="4300" dirty="0"/>
              <a:t> 1 </a:t>
            </a:r>
            <a:r>
              <a:rPr lang="en-US" sz="4300" dirty="0" err="1"/>
              <a:t>mảng</a:t>
            </a:r>
            <a:r>
              <a:rPr lang="en-US" sz="4300" dirty="0"/>
              <a:t> </a:t>
            </a:r>
            <a:r>
              <a:rPr lang="en-US" sz="4300" dirty="0" err="1"/>
              <a:t>cải</a:t>
            </a:r>
            <a:r>
              <a:rPr lang="en-US" sz="4300" dirty="0"/>
              <a:t> </a:t>
            </a:r>
            <a:r>
              <a:rPr lang="en-US" sz="4300" dirty="0" err="1"/>
              <a:t>tiến</a:t>
            </a:r>
            <a:r>
              <a:rPr lang="en-US" sz="4300" dirty="0"/>
              <a:t> </a:t>
            </a:r>
            <a:r>
              <a:rPr lang="en-US" sz="4300" dirty="0" err="1"/>
              <a:t>của</a:t>
            </a:r>
            <a:r>
              <a:rPr lang="en-US" sz="4300" dirty="0"/>
              <a:t> </a:t>
            </a:r>
            <a:r>
              <a:rPr lang="en-US" sz="4300" dirty="0" err="1"/>
              <a:t>mạng</a:t>
            </a:r>
            <a:r>
              <a:rPr lang="en-US" sz="4300" dirty="0"/>
              <a:t> </a:t>
            </a:r>
            <a:r>
              <a:rPr lang="en-US" sz="4300" dirty="0" err="1"/>
              <a:t>truyền</a:t>
            </a:r>
            <a:r>
              <a:rPr lang="en-US" sz="4300" dirty="0"/>
              <a:t> </a:t>
            </a:r>
            <a:r>
              <a:rPr lang="en-US" sz="4300" dirty="0" err="1"/>
              <a:t>thẳng</a:t>
            </a:r>
            <a:r>
              <a:rPr lang="en-US" sz="4300" dirty="0"/>
              <a:t> </a:t>
            </a:r>
            <a:r>
              <a:rPr lang="en-US" sz="4300" dirty="0" err="1"/>
              <a:t>cổ</a:t>
            </a:r>
            <a:r>
              <a:rPr lang="en-US" sz="4300" dirty="0"/>
              <a:t> </a:t>
            </a:r>
            <a:r>
              <a:rPr lang="en-US" sz="4300" dirty="0" err="1"/>
              <a:t>điển</a:t>
            </a:r>
            <a:r>
              <a:rPr lang="en-US" sz="4300" dirty="0"/>
              <a:t>, </a:t>
            </a:r>
            <a:r>
              <a:rPr lang="en-US" sz="4300" dirty="0" err="1"/>
              <a:t>có</a:t>
            </a:r>
            <a:r>
              <a:rPr lang="en-US" sz="4300" dirty="0"/>
              <a:t> </a:t>
            </a:r>
            <a:r>
              <a:rPr lang="en-US" sz="4300" dirty="0" err="1"/>
              <a:t>kết</a:t>
            </a:r>
            <a:r>
              <a:rPr lang="en-US" sz="4300" dirty="0"/>
              <a:t> </a:t>
            </a:r>
            <a:r>
              <a:rPr lang="en-US" sz="4300" dirty="0" err="1"/>
              <a:t>nối</a:t>
            </a:r>
            <a:r>
              <a:rPr lang="en-US" sz="4300" dirty="0"/>
              <a:t> </a:t>
            </a:r>
            <a:r>
              <a:rPr lang="en-US" sz="4300" dirty="0" err="1"/>
              <a:t>tự</a:t>
            </a:r>
            <a:r>
              <a:rPr lang="en-US" sz="4300" dirty="0"/>
              <a:t> </a:t>
            </a:r>
            <a:r>
              <a:rPr lang="en-US" sz="4300" dirty="0" err="1"/>
              <a:t>lặp</a:t>
            </a:r>
            <a:r>
              <a:rPr lang="en-US" sz="4300" dirty="0"/>
              <a:t> lại </a:t>
            </a:r>
            <a:r>
              <a:rPr lang="en-US" sz="4300" dirty="0" err="1"/>
              <a:t>trong</a:t>
            </a:r>
            <a:r>
              <a:rPr lang="en-US" sz="4300" dirty="0"/>
              <a:t> </a:t>
            </a:r>
            <a:r>
              <a:rPr lang="en-US" sz="4300" dirty="0" err="1"/>
              <a:t>các</a:t>
            </a:r>
            <a:r>
              <a:rPr lang="en-US" sz="4300" dirty="0"/>
              <a:t> </a:t>
            </a:r>
            <a:r>
              <a:rPr lang="en-US" sz="4300" dirty="0" err="1"/>
              <a:t>đơn</a:t>
            </a:r>
            <a:r>
              <a:rPr lang="en-US" sz="4300" dirty="0"/>
              <a:t> </a:t>
            </a:r>
            <a:r>
              <a:rPr lang="en-US" sz="4300" dirty="0" err="1"/>
              <a:t>vị</a:t>
            </a:r>
            <a:r>
              <a:rPr lang="en-US" sz="4300" dirty="0"/>
              <a:t> </a:t>
            </a:r>
            <a:r>
              <a:rPr lang="en-US" sz="4300" dirty="0" err="1"/>
              <a:t>lớp</a:t>
            </a:r>
            <a:r>
              <a:rPr lang="en-US" sz="4300" dirty="0"/>
              <a:t> </a:t>
            </a:r>
            <a:r>
              <a:rPr lang="en-US" sz="4300" dirty="0" err="1"/>
              <a:t>ẩn</a:t>
            </a:r>
            <a:r>
              <a:rPr lang="en-US" sz="4300" dirty="0"/>
              <a:t> </a:t>
            </a:r>
            <a:r>
              <a:rPr lang="en-US" sz="4300" dirty="0" err="1"/>
              <a:t>giúp</a:t>
            </a:r>
            <a:r>
              <a:rPr lang="en-US" sz="4300" dirty="0"/>
              <a:t> </a:t>
            </a:r>
            <a:r>
              <a:rPr lang="en-US" sz="4300" dirty="0" err="1"/>
              <a:t>năm</a:t>
            </a:r>
            <a:r>
              <a:rPr lang="en-US" sz="4300" dirty="0"/>
              <a:t> </a:t>
            </a:r>
            <a:r>
              <a:rPr lang="en-US" sz="4300" dirty="0" err="1"/>
              <a:t>bắt</a:t>
            </a:r>
            <a:r>
              <a:rPr lang="en-US" sz="4300" dirty="0"/>
              <a:t> </a:t>
            </a:r>
            <a:r>
              <a:rPr lang="en-US" sz="4300" dirty="0" err="1"/>
              <a:t>thông</a:t>
            </a:r>
            <a:r>
              <a:rPr lang="en-US" sz="4300" dirty="0"/>
              <a:t> tin </a:t>
            </a:r>
            <a:r>
              <a:rPr lang="en-US" sz="4300" dirty="0" err="1"/>
              <a:t>trước</a:t>
            </a:r>
            <a:r>
              <a:rPr lang="en-US" sz="4300" dirty="0"/>
              <a:t> </a:t>
            </a:r>
            <a:r>
              <a:rPr lang="en-US" sz="4300" dirty="0" err="1"/>
              <a:t>đó</a:t>
            </a:r>
            <a:r>
              <a:rPr lang="en-US" sz="4300" dirty="0"/>
              <a:t> </a:t>
            </a:r>
            <a:r>
              <a:rPr lang="en-US" sz="4300" dirty="0" err="1"/>
              <a:t>trong</a:t>
            </a:r>
            <a:r>
              <a:rPr lang="en-US" sz="4300" dirty="0"/>
              <a:t> </a:t>
            </a:r>
            <a:r>
              <a:rPr lang="en-US" sz="4300" dirty="0" err="1"/>
              <a:t>chuỗi</a:t>
            </a:r>
            <a:r>
              <a:rPr lang="en-US" sz="4300" dirty="0"/>
              <a:t>.</a:t>
            </a:r>
          </a:p>
          <a:p>
            <a:endParaRPr lang="en-US" sz="500" dirty="0"/>
          </a:p>
          <a:p>
            <a:r>
              <a:rPr lang="en-US" sz="4300" dirty="0"/>
              <a:t>	+ CNN </a:t>
            </a:r>
            <a:r>
              <a:rPr lang="en-US" sz="4300" dirty="0" err="1"/>
              <a:t>là</a:t>
            </a:r>
            <a:r>
              <a:rPr lang="en-US" sz="4300" dirty="0"/>
              <a:t> </a:t>
            </a:r>
            <a:r>
              <a:rPr lang="en-US" sz="4300" dirty="0" err="1"/>
              <a:t>mô</a:t>
            </a:r>
            <a:r>
              <a:rPr lang="en-US" sz="4300" dirty="0"/>
              <a:t> </a:t>
            </a:r>
            <a:r>
              <a:rPr lang="en-US" sz="4300" dirty="0" err="1"/>
              <a:t>hình</a:t>
            </a:r>
            <a:r>
              <a:rPr lang="en-US" sz="4300" dirty="0"/>
              <a:t> neural network </a:t>
            </a:r>
            <a:r>
              <a:rPr lang="en-US" sz="4300" dirty="0" err="1"/>
              <a:t>phổ</a:t>
            </a:r>
            <a:r>
              <a:rPr lang="en-US" sz="4300" dirty="0"/>
              <a:t> </a:t>
            </a:r>
            <a:r>
              <a:rPr lang="en-US" sz="4300" dirty="0" err="1"/>
              <a:t>biến</a:t>
            </a:r>
            <a:r>
              <a:rPr lang="en-US" sz="4300" dirty="0"/>
              <a:t> </a:t>
            </a:r>
            <a:r>
              <a:rPr lang="en-US" sz="4300" dirty="0" err="1"/>
              <a:t>trong</a:t>
            </a:r>
            <a:r>
              <a:rPr lang="en-US" sz="4300" dirty="0"/>
              <a:t> </a:t>
            </a:r>
            <a:r>
              <a:rPr lang="en-US" sz="4300" dirty="0" err="1"/>
              <a:t>lĩnh</a:t>
            </a:r>
            <a:r>
              <a:rPr lang="en-US" sz="4300" dirty="0"/>
              <a:t> </a:t>
            </a:r>
            <a:r>
              <a:rPr lang="en-US" sz="4300" dirty="0" err="1"/>
              <a:t>vực</a:t>
            </a:r>
            <a:r>
              <a:rPr lang="en-US" sz="4300" dirty="0"/>
              <a:t> Computer Vision. </a:t>
            </a:r>
          </a:p>
          <a:p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Phương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 </a:t>
            </a:r>
            <a:r>
              <a:rPr lang="en-US" sz="4800" dirty="0" err="1"/>
              <a:t>tiếp</a:t>
            </a:r>
            <a:r>
              <a:rPr lang="en-US" sz="4800" dirty="0"/>
              <a:t> </a:t>
            </a:r>
            <a:r>
              <a:rPr lang="en-US" sz="4800" dirty="0" err="1"/>
              <a:t>cận</a:t>
            </a:r>
            <a:r>
              <a:rPr lang="en-US" sz="4800" dirty="0"/>
              <a:t> </a:t>
            </a:r>
            <a:r>
              <a:rPr lang="en-US" sz="4800" dirty="0" err="1"/>
              <a:t>nhạy</a:t>
            </a:r>
            <a:r>
              <a:rPr lang="en-US" sz="4800" dirty="0"/>
              <a:t> </a:t>
            </a:r>
            <a:r>
              <a:rPr lang="en-US" sz="4800" dirty="0" err="1"/>
              <a:t>cảm</a:t>
            </a:r>
            <a:r>
              <a:rPr lang="en-US" sz="4800" dirty="0"/>
              <a:t> </a:t>
            </a:r>
            <a:r>
              <a:rPr lang="en-US" sz="4800" dirty="0" err="1"/>
              <a:t>với</a:t>
            </a:r>
            <a:r>
              <a:rPr lang="en-US" sz="4800" dirty="0"/>
              <a:t> chi phí:</a:t>
            </a:r>
          </a:p>
          <a:p>
            <a:pPr lvl="1"/>
            <a:r>
              <a:rPr lang="en-US" sz="4800" dirty="0"/>
              <a:t>	+ </a:t>
            </a:r>
            <a:r>
              <a:rPr lang="en-US" sz="4300" dirty="0" err="1"/>
              <a:t>Phân</a:t>
            </a:r>
            <a:r>
              <a:rPr lang="en-US" sz="4300" dirty="0"/>
              <a:t> </a:t>
            </a:r>
            <a:r>
              <a:rPr lang="en-US" sz="4300" dirty="0" err="1"/>
              <a:t>phối</a:t>
            </a:r>
            <a:r>
              <a:rPr lang="en-US" sz="4300" dirty="0"/>
              <a:t> </a:t>
            </a:r>
            <a:r>
              <a:rPr lang="en-US" sz="4300" dirty="0" err="1"/>
              <a:t>lớp</a:t>
            </a:r>
            <a:r>
              <a:rPr lang="en-US" sz="4300" dirty="0"/>
              <a:t> </a:t>
            </a:r>
            <a:r>
              <a:rPr lang="en-US" sz="4300" dirty="0" err="1"/>
              <a:t>đóng</a:t>
            </a:r>
            <a:r>
              <a:rPr lang="en-US" sz="4300" dirty="0"/>
              <a:t> </a:t>
            </a:r>
            <a:r>
              <a:rPr lang="en-US" sz="4300" dirty="0" err="1"/>
              <a:t>vai</a:t>
            </a:r>
            <a:r>
              <a:rPr lang="en-US" sz="4300" dirty="0"/>
              <a:t> </a:t>
            </a:r>
            <a:r>
              <a:rPr lang="en-US" sz="4300" dirty="0" err="1"/>
              <a:t>trò</a:t>
            </a:r>
            <a:r>
              <a:rPr lang="en-US" sz="4300" dirty="0"/>
              <a:t> </a:t>
            </a:r>
            <a:r>
              <a:rPr lang="en-US" sz="4300" dirty="0" err="1"/>
              <a:t>quan</a:t>
            </a:r>
            <a:r>
              <a:rPr lang="en-US" sz="4300" dirty="0"/>
              <a:t> </a:t>
            </a:r>
            <a:r>
              <a:rPr lang="en-US" sz="4300" dirty="0" err="1"/>
              <a:t>trọng</a:t>
            </a:r>
            <a:r>
              <a:rPr lang="en-US" sz="4300" dirty="0"/>
              <a:t>.</a:t>
            </a:r>
          </a:p>
          <a:p>
            <a:pPr lvl="1"/>
            <a:endParaRPr lang="en-US" sz="500" dirty="0"/>
          </a:p>
          <a:p>
            <a:pPr lvl="1"/>
            <a:endParaRPr lang="en-US" sz="500" dirty="0"/>
          </a:p>
          <a:p>
            <a:r>
              <a:rPr lang="en-US" sz="4300" dirty="0"/>
              <a:t>	+ </a:t>
            </a:r>
            <a:r>
              <a:rPr lang="en-US" sz="4300" dirty="0" err="1"/>
              <a:t>Dữ</a:t>
            </a:r>
            <a:r>
              <a:rPr lang="en-US" sz="4300" dirty="0"/>
              <a:t> </a:t>
            </a:r>
            <a:r>
              <a:rPr lang="en-US" sz="4300" dirty="0" err="1"/>
              <a:t>liệu</a:t>
            </a:r>
            <a:r>
              <a:rPr lang="en-US" sz="4300" dirty="0"/>
              <a:t> </a:t>
            </a:r>
            <a:r>
              <a:rPr lang="en-US" sz="4300" dirty="0" err="1"/>
              <a:t>mất</a:t>
            </a:r>
            <a:r>
              <a:rPr lang="en-US" sz="4300" dirty="0"/>
              <a:t> </a:t>
            </a:r>
            <a:r>
              <a:rPr lang="en-US" sz="4300" dirty="0" err="1"/>
              <a:t>cân</a:t>
            </a:r>
            <a:r>
              <a:rPr lang="en-US" sz="4300" dirty="0"/>
              <a:t> </a:t>
            </a:r>
            <a:r>
              <a:rPr lang="en-US" sz="4300" dirty="0" err="1"/>
              <a:t>bằng</a:t>
            </a:r>
            <a:r>
              <a:rPr lang="en-US" sz="4300" dirty="0"/>
              <a:t> </a:t>
            </a:r>
            <a:r>
              <a:rPr lang="en-US" sz="4300" dirty="0" err="1"/>
              <a:t>cao</a:t>
            </a:r>
            <a:r>
              <a:rPr lang="en-US" sz="4300" dirty="0"/>
              <a:t>. –&gt; </a:t>
            </a:r>
            <a:r>
              <a:rPr lang="en-US" sz="4300" dirty="0" err="1"/>
              <a:t>Dự</a:t>
            </a:r>
            <a:r>
              <a:rPr lang="en-US" sz="4300" dirty="0"/>
              <a:t> </a:t>
            </a:r>
            <a:r>
              <a:rPr lang="en-US" sz="4300" dirty="0" err="1"/>
              <a:t>đoán</a:t>
            </a:r>
            <a:r>
              <a:rPr lang="en-US" sz="4300" dirty="0"/>
              <a:t> </a:t>
            </a:r>
            <a:r>
              <a:rPr lang="en-US" sz="4300" dirty="0" err="1"/>
              <a:t>không</a:t>
            </a:r>
            <a:r>
              <a:rPr lang="en-US" sz="4300" dirty="0"/>
              <a:t> </a:t>
            </a:r>
            <a:r>
              <a:rPr lang="en-US" sz="4300" dirty="0" err="1"/>
              <a:t>đáng</a:t>
            </a:r>
            <a:r>
              <a:rPr lang="en-US" sz="4300" dirty="0"/>
              <a:t> tin </a:t>
            </a:r>
            <a:r>
              <a:rPr lang="en-US" sz="4300" dirty="0" err="1"/>
              <a:t>cậy</a:t>
            </a:r>
            <a:r>
              <a:rPr lang="en-US" sz="4300" dirty="0"/>
              <a:t>, </a:t>
            </a:r>
            <a:r>
              <a:rPr lang="en-US" sz="4300" dirty="0" err="1"/>
              <a:t>thiên</a:t>
            </a:r>
            <a:r>
              <a:rPr lang="en-US" sz="4300" dirty="0"/>
              <a:t> </a:t>
            </a:r>
            <a:r>
              <a:rPr lang="en-US" sz="4300" dirty="0" err="1"/>
              <a:t>về</a:t>
            </a:r>
            <a:r>
              <a:rPr lang="en-US" sz="4300" dirty="0"/>
              <a:t> </a:t>
            </a:r>
            <a:r>
              <a:rPr lang="en-US" sz="4300" dirty="0" err="1"/>
              <a:t>các</a:t>
            </a:r>
            <a:r>
              <a:rPr lang="en-US" sz="4300" dirty="0"/>
              <a:t> </a:t>
            </a:r>
            <a:r>
              <a:rPr lang="en-US" sz="4300" dirty="0" err="1"/>
              <a:t>lớp</a:t>
            </a:r>
            <a:r>
              <a:rPr lang="en-US" sz="4300" dirty="0"/>
              <a:t> </a:t>
            </a:r>
            <a:r>
              <a:rPr lang="en-US" sz="4300" dirty="0" err="1"/>
              <a:t>phân</a:t>
            </a:r>
            <a:r>
              <a:rPr lang="en-US" sz="4300" dirty="0"/>
              <a:t> </a:t>
            </a:r>
            <a:r>
              <a:rPr lang="en-US" sz="4300" dirty="0" err="1"/>
              <a:t>phối</a:t>
            </a:r>
            <a:r>
              <a:rPr lang="en-US" sz="4300" dirty="0"/>
              <a:t> </a:t>
            </a:r>
            <a:r>
              <a:rPr lang="en-US" sz="4300" dirty="0" err="1"/>
              <a:t>nhiều</a:t>
            </a:r>
            <a:r>
              <a:rPr lang="en-US" sz="4300" dirty="0"/>
              <a:t> </a:t>
            </a:r>
            <a:r>
              <a:rPr lang="en-US" sz="4300" dirty="0" err="1"/>
              <a:t>hơn</a:t>
            </a:r>
            <a:r>
              <a:rPr lang="en-US" sz="4300" dirty="0"/>
              <a:t>.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E6D7D18-8922-067B-D5C3-94DD9F5DB373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37548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CNN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F3476E-C317-EC8C-EE60-67AEDB98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967" y="0"/>
            <a:ext cx="12668820" cy="10287000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B95A7D0A-E358-98E7-4A76-9C5BA13616C5}"/>
              </a:ext>
            </a:extLst>
          </p:cNvPr>
          <p:cNvSpPr txBox="1"/>
          <p:nvPr/>
        </p:nvSpPr>
        <p:spPr>
          <a:xfrm>
            <a:off x="17676101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2665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Siamese Neural 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/>
              <a:t>Tập </a:t>
            </a:r>
            <a:r>
              <a:rPr lang="en-US" sz="4800" dirty="0" err="1"/>
              <a:t>hợp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mạng</a:t>
            </a:r>
            <a:r>
              <a:rPr lang="en-US" sz="4800" dirty="0"/>
              <a:t> </a:t>
            </a:r>
            <a:r>
              <a:rPr lang="en-US" sz="4800" dirty="0" err="1"/>
              <a:t>giống</a:t>
            </a:r>
            <a:r>
              <a:rPr lang="en-US" sz="4800" dirty="0"/>
              <a:t> </a:t>
            </a:r>
            <a:r>
              <a:rPr lang="en-US" sz="4800" dirty="0" err="1"/>
              <a:t>hệt</a:t>
            </a:r>
            <a:r>
              <a:rPr lang="en-US" sz="4800" dirty="0"/>
              <a:t> </a:t>
            </a:r>
            <a:r>
              <a:rPr lang="en-US" sz="4800" dirty="0" err="1"/>
              <a:t>nhau</a:t>
            </a:r>
            <a:r>
              <a:rPr lang="en-US" sz="4800" dirty="0"/>
              <a:t> và chia </a:t>
            </a:r>
            <a:r>
              <a:rPr lang="en-US" sz="4800" dirty="0" err="1"/>
              <a:t>sẻ</a:t>
            </a:r>
            <a:r>
              <a:rPr lang="en-US" sz="4800" dirty="0"/>
              <a:t> </a:t>
            </a:r>
            <a:r>
              <a:rPr lang="en-US" sz="4800" dirty="0" err="1"/>
              <a:t>trọng</a:t>
            </a:r>
            <a:r>
              <a:rPr lang="en-US" sz="4800" dirty="0"/>
              <a:t> số.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Chấp</a:t>
            </a:r>
            <a:r>
              <a:rPr lang="en-US" sz="4800" dirty="0"/>
              <a:t> nhận </a:t>
            </a:r>
            <a:r>
              <a:rPr lang="en-US" sz="4800" dirty="0" err="1"/>
              <a:t>đầu</a:t>
            </a:r>
            <a:r>
              <a:rPr lang="en-US" sz="4800" dirty="0"/>
              <a:t> </a:t>
            </a:r>
            <a:r>
              <a:rPr lang="en-US" sz="4800" dirty="0" err="1"/>
              <a:t>vào</a:t>
            </a:r>
            <a:r>
              <a:rPr lang="en-US" sz="4800" dirty="0"/>
              <a:t> </a:t>
            </a:r>
            <a:r>
              <a:rPr lang="en-US" sz="4800" dirty="0" err="1"/>
              <a:t>riêng</a:t>
            </a:r>
            <a:r>
              <a:rPr lang="en-US" sz="4800" dirty="0"/>
              <a:t> </a:t>
            </a:r>
            <a:r>
              <a:rPr lang="en-US" sz="4800" dirty="0" err="1"/>
              <a:t>biệt</a:t>
            </a:r>
            <a:r>
              <a:rPr lang="en-US" sz="4800" dirty="0"/>
              <a:t> và </a:t>
            </a:r>
            <a:r>
              <a:rPr lang="en-US" sz="4800" dirty="0" err="1"/>
              <a:t>đầu</a:t>
            </a:r>
            <a:r>
              <a:rPr lang="en-US" sz="4800" dirty="0"/>
              <a:t> </a:t>
            </a:r>
            <a:r>
              <a:rPr lang="en-US" sz="4800" dirty="0" err="1"/>
              <a:t>ra</a:t>
            </a:r>
            <a:r>
              <a:rPr lang="en-US" sz="4800" dirty="0"/>
              <a:t> </a:t>
            </a:r>
            <a:r>
              <a:rPr lang="en-US" sz="4800" dirty="0" err="1"/>
              <a:t>được</a:t>
            </a:r>
            <a:r>
              <a:rPr lang="en-US" sz="4800" dirty="0"/>
              <a:t> </a:t>
            </a:r>
            <a:r>
              <a:rPr lang="en-US" sz="4800" dirty="0" err="1"/>
              <a:t>kết</a:t>
            </a:r>
            <a:r>
              <a:rPr lang="en-US" sz="4800" dirty="0"/>
              <a:t> </a:t>
            </a:r>
            <a:r>
              <a:rPr lang="en-US" sz="4800" dirty="0" err="1"/>
              <a:t>hợp</a:t>
            </a:r>
            <a:r>
              <a:rPr lang="en-US" sz="4800" dirty="0"/>
              <a:t> </a:t>
            </a:r>
            <a:r>
              <a:rPr lang="en-US" sz="4800" dirty="0" err="1"/>
              <a:t>bằng</a:t>
            </a:r>
            <a:r>
              <a:rPr lang="en-US" sz="4800" dirty="0"/>
              <a:t> hàm </a:t>
            </a:r>
            <a:r>
              <a:rPr lang="en-US" sz="4800" dirty="0" err="1"/>
              <a:t>năng</a:t>
            </a:r>
            <a:r>
              <a:rPr lang="en-US" sz="4800" dirty="0"/>
              <a:t> </a:t>
            </a:r>
            <a:r>
              <a:rPr lang="en-US" sz="4800" dirty="0" err="1"/>
              <a:t>lương</a:t>
            </a:r>
            <a:r>
              <a:rPr lang="en-US" sz="4800" dirty="0"/>
              <a:t> so </a:t>
            </a:r>
            <a:r>
              <a:rPr lang="en-US" sz="4800" dirty="0" err="1"/>
              <a:t>sánh</a:t>
            </a:r>
            <a:r>
              <a:rPr lang="en-US" sz="4800" dirty="0"/>
              <a:t> </a:t>
            </a:r>
            <a:r>
              <a:rPr lang="en-US" sz="4800" dirty="0" err="1"/>
              <a:t>đơn</a:t>
            </a:r>
            <a:r>
              <a:rPr lang="en-US" sz="4800" dirty="0"/>
              <a:t> </a:t>
            </a:r>
            <a:r>
              <a:rPr lang="en-US" sz="4800" dirty="0" err="1"/>
              <a:t>giản</a:t>
            </a:r>
            <a:r>
              <a:rPr lang="en-US" sz="4800" dirty="0"/>
              <a:t> (</a:t>
            </a:r>
            <a:r>
              <a:rPr lang="en-US" sz="4800" dirty="0" err="1"/>
              <a:t>khoảng</a:t>
            </a:r>
            <a:r>
              <a:rPr lang="en-US" sz="4800" dirty="0"/>
              <a:t> </a:t>
            </a:r>
            <a:r>
              <a:rPr lang="en-US" sz="4800" dirty="0" err="1"/>
              <a:t>cách</a:t>
            </a:r>
            <a:r>
              <a:rPr lang="en-US" sz="4800" dirty="0"/>
              <a:t> </a:t>
            </a:r>
            <a:r>
              <a:rPr lang="en-US" sz="4800" dirty="0" err="1"/>
              <a:t>Eculidean</a:t>
            </a:r>
            <a:r>
              <a:rPr lang="en-US" sz="4800" dirty="0"/>
              <a:t>).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Ánh</a:t>
            </a:r>
            <a:r>
              <a:rPr lang="en-US" sz="4800" dirty="0"/>
              <a:t> </a:t>
            </a:r>
            <a:r>
              <a:rPr lang="en-US" sz="4800" dirty="0" err="1"/>
              <a:t>xạ</a:t>
            </a:r>
            <a:r>
              <a:rPr lang="en-US" sz="4800" dirty="0"/>
              <a:t> </a:t>
            </a:r>
            <a:r>
              <a:rPr lang="en-US" sz="4800" dirty="0" err="1"/>
              <a:t>đầu</a:t>
            </a:r>
            <a:r>
              <a:rPr lang="en-US" sz="4800" dirty="0"/>
              <a:t> </a:t>
            </a:r>
            <a:r>
              <a:rPr lang="en-US" sz="4800" dirty="0" err="1"/>
              <a:t>vào</a:t>
            </a:r>
            <a:r>
              <a:rPr lang="en-US" sz="4800" dirty="0"/>
              <a:t> </a:t>
            </a:r>
            <a:r>
              <a:rPr lang="en-US" sz="4800" dirty="0" err="1"/>
              <a:t>nhiều</a:t>
            </a:r>
            <a:r>
              <a:rPr lang="en-US" sz="4800" dirty="0"/>
              <a:t> </a:t>
            </a:r>
            <a:r>
              <a:rPr lang="en-US" sz="4800" dirty="0" err="1"/>
              <a:t>chiều</a:t>
            </a:r>
            <a:r>
              <a:rPr lang="en-US" sz="4800" dirty="0"/>
              <a:t> </a:t>
            </a:r>
            <a:r>
              <a:rPr lang="en-US" sz="4800" dirty="0" err="1"/>
              <a:t>vào</a:t>
            </a:r>
            <a:r>
              <a:rPr lang="en-US" sz="4800" dirty="0"/>
              <a:t> </a:t>
            </a:r>
            <a:r>
              <a:rPr lang="en-US" sz="4800" dirty="0" err="1"/>
              <a:t>không</a:t>
            </a:r>
            <a:r>
              <a:rPr lang="en-US" sz="4800" dirty="0"/>
              <a:t> </a:t>
            </a:r>
            <a:r>
              <a:rPr lang="en-US" sz="4800" dirty="0" err="1"/>
              <a:t>gian</a:t>
            </a:r>
            <a:r>
              <a:rPr lang="en-US" sz="4800" dirty="0"/>
              <a:t> </a:t>
            </a:r>
            <a:r>
              <a:rPr lang="en-US" sz="4800" dirty="0" err="1"/>
              <a:t>mục</a:t>
            </a:r>
            <a:r>
              <a:rPr lang="en-US" sz="4800" dirty="0"/>
              <a:t> </a:t>
            </a:r>
            <a:r>
              <a:rPr lang="en-US" sz="4800" dirty="0" err="1"/>
              <a:t>tiêu</a:t>
            </a:r>
            <a:r>
              <a:rPr lang="en-US" sz="4800" dirty="0"/>
              <a:t> </a:t>
            </a:r>
            <a:r>
              <a:rPr lang="en-US" sz="4800" dirty="0" err="1"/>
              <a:t>để</a:t>
            </a:r>
            <a:r>
              <a:rPr lang="en-US" sz="4800" dirty="0"/>
              <a:t> </a:t>
            </a:r>
            <a:r>
              <a:rPr lang="en-US" sz="4800" dirty="0" err="1"/>
              <a:t>sự</a:t>
            </a:r>
            <a:r>
              <a:rPr lang="en-US" sz="4800" dirty="0"/>
              <a:t> </a:t>
            </a:r>
            <a:r>
              <a:rPr lang="en-US" sz="4800" dirty="0" err="1"/>
              <a:t>dụng</a:t>
            </a:r>
            <a:r>
              <a:rPr lang="en-US" sz="4800" dirty="0"/>
              <a:t> hàm </a:t>
            </a:r>
            <a:r>
              <a:rPr lang="en-US" sz="4800" dirty="0" err="1"/>
              <a:t>năng</a:t>
            </a:r>
            <a:r>
              <a:rPr lang="en-US" sz="4800" dirty="0"/>
              <a:t> </a:t>
            </a:r>
            <a:r>
              <a:rPr lang="en-US" sz="4800" dirty="0" err="1"/>
              <a:t>lượng</a:t>
            </a:r>
            <a:r>
              <a:rPr lang="en-US" sz="4800" dirty="0"/>
              <a:t> </a:t>
            </a:r>
            <a:r>
              <a:rPr lang="en-US" sz="4800" dirty="0" err="1"/>
              <a:t>để</a:t>
            </a:r>
            <a:r>
              <a:rPr lang="en-US" sz="4800" dirty="0"/>
              <a:t> so </a:t>
            </a:r>
            <a:r>
              <a:rPr lang="en-US" sz="4800" dirty="0" err="1"/>
              <a:t>sánh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đặc</a:t>
            </a:r>
            <a:r>
              <a:rPr lang="en-US" sz="4800" dirty="0"/>
              <a:t> </a:t>
            </a:r>
            <a:r>
              <a:rPr lang="en-US" sz="4800" dirty="0" err="1"/>
              <a:t>điểm</a:t>
            </a:r>
            <a:r>
              <a:rPr lang="en-US" sz="4800" dirty="0"/>
              <a:t> </a:t>
            </a:r>
            <a:r>
              <a:rPr lang="en-US" sz="4800" dirty="0" err="1"/>
              <a:t>ngữ</a:t>
            </a:r>
            <a:r>
              <a:rPr lang="en-US" sz="4800" dirty="0"/>
              <a:t> </a:t>
            </a:r>
            <a:r>
              <a:rPr lang="en-US" sz="4800" dirty="0" err="1"/>
              <a:t>nghĩa</a:t>
            </a:r>
            <a:r>
              <a:rPr lang="en-US" sz="4800" dirty="0"/>
              <a:t> khó </a:t>
            </a:r>
            <a:r>
              <a:rPr lang="en-US" sz="4800" dirty="0" err="1"/>
              <a:t>xác</a:t>
            </a:r>
            <a:r>
              <a:rPr lang="en-US" sz="4800" dirty="0"/>
              <a:t> </a:t>
            </a:r>
            <a:r>
              <a:rPr lang="en-US" sz="4800" dirty="0" err="1"/>
              <a:t>định</a:t>
            </a:r>
            <a:r>
              <a:rPr lang="en-US" sz="4800" dirty="0"/>
              <a:t> </a:t>
            </a:r>
            <a:r>
              <a:rPr lang="en-US" sz="4800" dirty="0" err="1"/>
              <a:t>của</a:t>
            </a:r>
            <a:r>
              <a:rPr lang="en-US" sz="4800" dirty="0"/>
              <a:t> </a:t>
            </a:r>
            <a:r>
              <a:rPr lang="en-US" sz="4800" dirty="0" err="1"/>
              <a:t>không</a:t>
            </a:r>
            <a:r>
              <a:rPr lang="en-US" sz="4800" dirty="0"/>
              <a:t> </a:t>
            </a:r>
            <a:r>
              <a:rPr lang="en-US" sz="4800" dirty="0" err="1"/>
              <a:t>gian</a:t>
            </a:r>
            <a:r>
              <a:rPr lang="en-US" sz="4800" dirty="0"/>
              <a:t> </a:t>
            </a:r>
            <a:r>
              <a:rPr lang="en-US" sz="4800" dirty="0" err="1"/>
              <a:t>đầu</a:t>
            </a:r>
            <a:r>
              <a:rPr lang="en-US" sz="4800" dirty="0"/>
              <a:t> </a:t>
            </a:r>
            <a:r>
              <a:rPr lang="en-US" sz="4800" dirty="0" err="1"/>
              <a:t>ra</a:t>
            </a:r>
            <a:endParaRPr lang="en-US" sz="4800" dirty="0"/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287A377-94E7-C770-CD91-C192395AB8F7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5144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4157D-4FF2-7D3F-FE7E-C54EF63D1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8" y="3108723"/>
            <a:ext cx="18273292" cy="4320777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F5B810D1-ECE8-1F22-6387-E1DAD5EFD755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9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49693E36-4ED6-6D26-0E65-E7ADBD76F3B8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Siamese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662956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Nhúng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ký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tự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tên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miền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774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5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Domain </a:t>
            </a:r>
            <a:r>
              <a:rPr lang="en-US" sz="4800" dirty="0" err="1"/>
              <a:t>được</a:t>
            </a:r>
            <a:r>
              <a:rPr lang="en-US" sz="4800" dirty="0"/>
              <a:t> </a:t>
            </a:r>
            <a:r>
              <a:rPr lang="en-US" sz="4800" dirty="0" err="1"/>
              <a:t>trích</a:t>
            </a:r>
            <a:r>
              <a:rPr lang="en-US" sz="4800" dirty="0"/>
              <a:t> </a:t>
            </a:r>
            <a:r>
              <a:rPr lang="en-US" sz="4800" dirty="0" err="1"/>
              <a:t>xuất</a:t>
            </a:r>
            <a:r>
              <a:rPr lang="en-US" sz="4800" dirty="0"/>
              <a:t> </a:t>
            </a:r>
            <a:r>
              <a:rPr lang="en-US" sz="4800" dirty="0" err="1"/>
              <a:t>từ</a:t>
            </a:r>
            <a:r>
              <a:rPr lang="en-US" sz="4800" dirty="0"/>
              <a:t> nhật ký DNS, </a:t>
            </a:r>
            <a:r>
              <a:rPr lang="en-US" sz="4800" dirty="0" err="1"/>
              <a:t>sau</a:t>
            </a:r>
            <a:r>
              <a:rPr lang="en-US" sz="4800" dirty="0"/>
              <a:t> </a:t>
            </a:r>
            <a:r>
              <a:rPr lang="en-US" sz="4800" dirty="0" err="1"/>
              <a:t>đó</a:t>
            </a:r>
            <a:r>
              <a:rPr lang="en-US" sz="4800" dirty="0"/>
              <a:t> </a:t>
            </a:r>
            <a:r>
              <a:rPr lang="en-US" sz="4800" dirty="0" err="1"/>
              <a:t>trích</a:t>
            </a:r>
            <a:r>
              <a:rPr lang="en-US" sz="4800" dirty="0"/>
              <a:t> </a:t>
            </a:r>
            <a:r>
              <a:rPr lang="en-US" sz="4800" dirty="0" err="1"/>
              <a:t>xuất</a:t>
            </a:r>
            <a:r>
              <a:rPr lang="en-US" sz="4800" dirty="0"/>
              <a:t> </a:t>
            </a:r>
            <a:r>
              <a:rPr lang="en-US" sz="4800" dirty="0" err="1"/>
              <a:t>tên</a:t>
            </a:r>
            <a:r>
              <a:rPr lang="en-US" sz="4800" dirty="0"/>
              <a:t> </a:t>
            </a:r>
            <a:r>
              <a:rPr lang="en-US" sz="4800" dirty="0" err="1"/>
              <a:t>miền</a:t>
            </a:r>
            <a:r>
              <a:rPr lang="en-US" sz="4800" dirty="0"/>
              <a:t> </a:t>
            </a:r>
            <a:r>
              <a:rPr lang="en-US" sz="4800" dirty="0" err="1"/>
              <a:t>cấp</a:t>
            </a:r>
            <a:r>
              <a:rPr lang="en-US" sz="4800" dirty="0"/>
              <a:t> 2.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Tạo</a:t>
            </a:r>
            <a:r>
              <a:rPr lang="en-US" sz="4800" dirty="0"/>
              <a:t> 1 </a:t>
            </a:r>
            <a:r>
              <a:rPr lang="en-US" sz="4800" dirty="0" err="1"/>
              <a:t>từ</a:t>
            </a:r>
            <a:r>
              <a:rPr lang="en-US" sz="4800" dirty="0"/>
              <a:t> </a:t>
            </a:r>
            <a:r>
              <a:rPr lang="en-US" sz="4800" dirty="0" err="1"/>
              <a:t>điển</a:t>
            </a:r>
            <a:r>
              <a:rPr lang="en-US" sz="4800" dirty="0"/>
              <a:t> </a:t>
            </a:r>
            <a:r>
              <a:rPr lang="en-US" sz="4800" dirty="0" err="1"/>
              <a:t>từ</a:t>
            </a:r>
            <a:r>
              <a:rPr lang="en-US" sz="4800" dirty="0"/>
              <a:t> </a:t>
            </a:r>
            <a:r>
              <a:rPr lang="en-US" sz="4800" dirty="0" err="1"/>
              <a:t>dữ</a:t>
            </a:r>
            <a:r>
              <a:rPr lang="en-US" sz="4800" dirty="0"/>
              <a:t> </a:t>
            </a:r>
            <a:r>
              <a:rPr lang="en-US" sz="4800" dirty="0" err="1"/>
              <a:t>liệu</a:t>
            </a:r>
            <a:r>
              <a:rPr lang="en-US" sz="4800" dirty="0"/>
              <a:t> domain.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Mỗi</a:t>
            </a:r>
            <a:r>
              <a:rPr lang="en-US" sz="4800" dirty="0"/>
              <a:t> ký </a:t>
            </a:r>
            <a:r>
              <a:rPr lang="en-US" sz="4800" dirty="0" err="1"/>
              <a:t>tự</a:t>
            </a:r>
            <a:r>
              <a:rPr lang="en-US" sz="4800" dirty="0"/>
              <a:t> </a:t>
            </a:r>
            <a:r>
              <a:rPr lang="en-US" sz="4800" dirty="0" err="1"/>
              <a:t>được</a:t>
            </a:r>
            <a:r>
              <a:rPr lang="en-US" sz="4800" dirty="0"/>
              <a:t> </a:t>
            </a:r>
            <a:r>
              <a:rPr lang="en-US" sz="4800" dirty="0" err="1"/>
              <a:t>thay</a:t>
            </a:r>
            <a:r>
              <a:rPr lang="en-US" sz="4800" dirty="0"/>
              <a:t> </a:t>
            </a:r>
            <a:r>
              <a:rPr lang="en-US" sz="4800" dirty="0" err="1"/>
              <a:t>thế</a:t>
            </a:r>
            <a:r>
              <a:rPr lang="en-US" sz="4800" dirty="0"/>
              <a:t> </a:t>
            </a:r>
            <a:r>
              <a:rPr lang="en-US" sz="4800" dirty="0" err="1"/>
              <a:t>bằng</a:t>
            </a:r>
            <a:r>
              <a:rPr lang="en-US" sz="4800" dirty="0"/>
              <a:t> 1 </a:t>
            </a:r>
            <a:r>
              <a:rPr lang="en-US" sz="4800" dirty="0" err="1"/>
              <a:t>chỉ</a:t>
            </a:r>
            <a:r>
              <a:rPr lang="en-US" sz="4800" dirty="0"/>
              <a:t> </a:t>
            </a:r>
            <a:r>
              <a:rPr lang="en-US" sz="4800" dirty="0" err="1"/>
              <a:t>mục</a:t>
            </a:r>
            <a:r>
              <a:rPr lang="en-US" sz="4800" dirty="0"/>
              <a:t> </a:t>
            </a:r>
            <a:r>
              <a:rPr lang="en-US" sz="4800" dirty="0" err="1"/>
              <a:t>tương</a:t>
            </a:r>
            <a:r>
              <a:rPr lang="en-US" sz="4800" dirty="0"/>
              <a:t> </a:t>
            </a:r>
            <a:r>
              <a:rPr lang="en-US" sz="4800" dirty="0" err="1"/>
              <a:t>ứng</a:t>
            </a:r>
            <a:r>
              <a:rPr lang="en-US" sz="4800" dirty="0"/>
              <a:t> </a:t>
            </a:r>
            <a:r>
              <a:rPr lang="en-US" sz="4800" dirty="0" err="1"/>
              <a:t>trong</a:t>
            </a:r>
            <a:r>
              <a:rPr lang="en-US" sz="4800" dirty="0"/>
              <a:t> </a:t>
            </a:r>
            <a:r>
              <a:rPr lang="en-US" sz="4800" dirty="0" err="1"/>
              <a:t>từ</a:t>
            </a:r>
            <a:r>
              <a:rPr lang="en-US" sz="4800" dirty="0"/>
              <a:t> </a:t>
            </a:r>
            <a:r>
              <a:rPr lang="en-US" sz="4800" dirty="0" err="1"/>
              <a:t>điển</a:t>
            </a:r>
            <a:r>
              <a:rPr lang="en-US" sz="4800" dirty="0"/>
              <a:t>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Chuyển</a:t>
            </a:r>
            <a:r>
              <a:rPr lang="en-US" sz="4800" dirty="0"/>
              <a:t> </a:t>
            </a:r>
            <a:r>
              <a:rPr lang="en-US" sz="4800" dirty="0" err="1"/>
              <a:t>đổi</a:t>
            </a:r>
            <a:r>
              <a:rPr lang="en-US" sz="4800" dirty="0"/>
              <a:t> </a:t>
            </a:r>
            <a:r>
              <a:rPr lang="en-US" sz="4800" dirty="0" err="1"/>
              <a:t>thành</a:t>
            </a:r>
            <a:r>
              <a:rPr lang="en-US" sz="4800" dirty="0"/>
              <a:t> vector </a:t>
            </a:r>
            <a:r>
              <a:rPr lang="en-US" sz="4800" dirty="0" err="1"/>
              <a:t>dự</a:t>
            </a:r>
            <a:r>
              <a:rPr lang="en-US" sz="4800" dirty="0"/>
              <a:t> </a:t>
            </a:r>
            <a:r>
              <a:rPr lang="en-US" sz="4800" dirty="0" err="1"/>
              <a:t>trên</a:t>
            </a:r>
            <a:r>
              <a:rPr lang="en-US" sz="4800" dirty="0"/>
              <a:t> </a:t>
            </a:r>
            <a:r>
              <a:rPr lang="en-US" sz="4800" dirty="0" err="1"/>
              <a:t>độ</a:t>
            </a:r>
            <a:r>
              <a:rPr lang="en-US" sz="4800" dirty="0"/>
              <a:t> </a:t>
            </a:r>
            <a:r>
              <a:rPr lang="en-US" sz="4800" dirty="0" err="1"/>
              <a:t>dài</a:t>
            </a:r>
            <a:r>
              <a:rPr lang="en-US" sz="4800" dirty="0"/>
              <a:t> </a:t>
            </a:r>
            <a:r>
              <a:rPr lang="en-US" sz="4800" dirty="0" err="1"/>
              <a:t>tối</a:t>
            </a:r>
            <a:r>
              <a:rPr lang="en-US" sz="4800" dirty="0"/>
              <a:t> </a:t>
            </a:r>
            <a:r>
              <a:rPr lang="en-US" sz="4800" dirty="0" err="1"/>
              <a:t>đa</a:t>
            </a:r>
            <a:r>
              <a:rPr lang="en-US" sz="4800" dirty="0"/>
              <a:t> </a:t>
            </a:r>
            <a:r>
              <a:rPr lang="en-US" sz="4800" dirty="0" err="1"/>
              <a:t>của</a:t>
            </a:r>
            <a:r>
              <a:rPr lang="en-US" sz="4800" dirty="0"/>
              <a:t> </a:t>
            </a:r>
            <a:r>
              <a:rPr lang="en-US" sz="4800" dirty="0" err="1"/>
              <a:t>từ</a:t>
            </a:r>
            <a:r>
              <a:rPr lang="en-US" sz="4800" dirty="0"/>
              <a:t> </a:t>
            </a:r>
            <a:r>
              <a:rPr lang="en-US" sz="4800" dirty="0" err="1"/>
              <a:t>điển</a:t>
            </a:r>
            <a:r>
              <a:rPr lang="en-US" sz="4800" dirty="0"/>
              <a:t>:</a:t>
            </a:r>
          </a:p>
          <a:p>
            <a:pPr lvl="1"/>
            <a:r>
              <a:rPr lang="en-US" sz="4800" dirty="0"/>
              <a:t>	+ </a:t>
            </a:r>
            <a:r>
              <a:rPr lang="en-US" sz="4800" dirty="0" err="1"/>
              <a:t>Độ</a:t>
            </a:r>
            <a:r>
              <a:rPr lang="en-US" sz="4800" dirty="0"/>
              <a:t> </a:t>
            </a:r>
            <a:r>
              <a:rPr lang="en-US" sz="4800" dirty="0" err="1"/>
              <a:t>dài</a:t>
            </a:r>
            <a:r>
              <a:rPr lang="en-US" sz="4800" dirty="0"/>
              <a:t> </a:t>
            </a:r>
            <a:r>
              <a:rPr lang="en-US" sz="4800" dirty="0" err="1"/>
              <a:t>nhỏ</a:t>
            </a:r>
            <a:r>
              <a:rPr lang="en-US" sz="4800" dirty="0"/>
              <a:t> </a:t>
            </a:r>
            <a:r>
              <a:rPr lang="en-US" sz="4800" dirty="0" err="1"/>
              <a:t>hơn</a:t>
            </a:r>
            <a:r>
              <a:rPr lang="en-US" sz="4800" dirty="0"/>
              <a:t>. -&gt; </a:t>
            </a:r>
            <a:r>
              <a:rPr lang="en-US" sz="4800" dirty="0" err="1"/>
              <a:t>Đệm</a:t>
            </a:r>
            <a:r>
              <a:rPr lang="en-US" sz="4800" dirty="0"/>
              <a:t> </a:t>
            </a:r>
            <a:r>
              <a:rPr lang="en-US" sz="4800" dirty="0" err="1"/>
              <a:t>bằng</a:t>
            </a:r>
            <a:r>
              <a:rPr lang="en-US" sz="4800" dirty="0"/>
              <a:t> 0.</a:t>
            </a:r>
          </a:p>
          <a:p>
            <a:pPr lvl="1"/>
            <a:r>
              <a:rPr lang="en-US" sz="4800" dirty="0"/>
              <a:t>	+ </a:t>
            </a:r>
            <a:r>
              <a:rPr lang="en-US" sz="4800" dirty="0" err="1"/>
              <a:t>Độ</a:t>
            </a:r>
            <a:r>
              <a:rPr lang="en-US" sz="4800" dirty="0"/>
              <a:t> </a:t>
            </a:r>
            <a:r>
              <a:rPr lang="en-US" sz="4800" dirty="0" err="1"/>
              <a:t>dài</a:t>
            </a:r>
            <a:r>
              <a:rPr lang="en-US" sz="4800" dirty="0"/>
              <a:t> </a:t>
            </a:r>
            <a:r>
              <a:rPr lang="en-US" sz="4800" dirty="0" err="1"/>
              <a:t>lớn</a:t>
            </a:r>
            <a:r>
              <a:rPr lang="en-US" sz="4800" dirty="0"/>
              <a:t> </a:t>
            </a:r>
            <a:r>
              <a:rPr lang="en-US" sz="4800" dirty="0" err="1"/>
              <a:t>hơn</a:t>
            </a:r>
            <a:r>
              <a:rPr lang="en-US" sz="4800" dirty="0"/>
              <a:t>. -&gt; </a:t>
            </a:r>
            <a:r>
              <a:rPr lang="en-US" sz="4800" dirty="0" err="1"/>
              <a:t>Loại</a:t>
            </a:r>
            <a:r>
              <a:rPr lang="en-US" sz="4800" dirty="0"/>
              <a:t> </a:t>
            </a:r>
            <a:r>
              <a:rPr lang="en-US" sz="4800" dirty="0" err="1"/>
              <a:t>bỏ</a:t>
            </a:r>
            <a:r>
              <a:rPr lang="en-US" sz="4800" dirty="0"/>
              <a:t>.</a:t>
            </a:r>
          </a:p>
          <a:p>
            <a:pPr lvl="1"/>
            <a:endParaRPr lang="en-US" sz="4800" dirty="0"/>
          </a:p>
          <a:p>
            <a:pPr lvl="1"/>
            <a:r>
              <a:rPr lang="en-US" sz="4800" i="1" dirty="0"/>
              <a:t>-&gt; </a:t>
            </a:r>
            <a:r>
              <a:rPr lang="en-US" sz="4800" i="1" dirty="0" err="1"/>
              <a:t>Thể</a:t>
            </a:r>
            <a:r>
              <a:rPr lang="en-US" sz="4800" i="1" dirty="0"/>
              <a:t> </a:t>
            </a:r>
            <a:r>
              <a:rPr lang="en-US" sz="4800" i="1" dirty="0" err="1"/>
              <a:t>hiện</a:t>
            </a:r>
            <a:r>
              <a:rPr lang="en-US" sz="4800" i="1" dirty="0"/>
              <a:t> </a:t>
            </a:r>
            <a:r>
              <a:rPr lang="en-US" sz="4800" i="1" dirty="0" err="1"/>
              <a:t>sự</a:t>
            </a:r>
            <a:r>
              <a:rPr lang="en-US" sz="4800" i="1" dirty="0"/>
              <a:t> </a:t>
            </a:r>
            <a:r>
              <a:rPr lang="en-US" sz="4800" i="1" dirty="0" err="1"/>
              <a:t>tương</a:t>
            </a:r>
            <a:r>
              <a:rPr lang="en-US" sz="4800" i="1" dirty="0"/>
              <a:t> </a:t>
            </a:r>
            <a:r>
              <a:rPr lang="en-US" sz="4800" i="1" dirty="0" err="1"/>
              <a:t>đồng</a:t>
            </a:r>
            <a:r>
              <a:rPr lang="en-US" sz="4800" i="1" dirty="0"/>
              <a:t> </a:t>
            </a:r>
            <a:r>
              <a:rPr lang="en-US" sz="4800" i="1" dirty="0" err="1"/>
              <a:t>giữa</a:t>
            </a:r>
            <a:r>
              <a:rPr lang="en-US" sz="4800" i="1" dirty="0"/>
              <a:t> </a:t>
            </a:r>
            <a:r>
              <a:rPr lang="en-US" sz="4800" i="1" dirty="0" err="1"/>
              <a:t>các</a:t>
            </a:r>
            <a:r>
              <a:rPr lang="en-US" sz="4800" i="1" dirty="0"/>
              <a:t> ký </a:t>
            </a:r>
            <a:r>
              <a:rPr lang="en-US" sz="4800" i="1" dirty="0" err="1"/>
              <a:t>tự</a:t>
            </a:r>
            <a:r>
              <a:rPr lang="en-US" sz="4800" i="1" dirty="0"/>
              <a:t>.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01D1C629-63B0-1A95-B473-DEEF6A210698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4616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Nhúng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ký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tự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tên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miền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21CCA-A1A6-01B8-ACBF-A5286BB1F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41779"/>
            <a:ext cx="18288000" cy="1241366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4E9B314C-A878-D3D7-EA95-8E4262B7DD02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816848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Phân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loại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638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5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Phân</a:t>
            </a:r>
            <a:r>
              <a:rPr lang="en-US" sz="4800" dirty="0"/>
              <a:t> </a:t>
            </a:r>
            <a:r>
              <a:rPr lang="en-US" sz="4800" dirty="0" err="1"/>
              <a:t>loại</a:t>
            </a:r>
            <a:r>
              <a:rPr lang="en-US" sz="4800" dirty="0"/>
              <a:t> </a:t>
            </a:r>
            <a:r>
              <a:rPr lang="en-US" sz="4800" dirty="0" err="1"/>
              <a:t>nhị</a:t>
            </a:r>
            <a:r>
              <a:rPr lang="en-US" sz="4800" dirty="0"/>
              <a:t> </a:t>
            </a:r>
            <a:r>
              <a:rPr lang="en-US" sz="4800" dirty="0" err="1"/>
              <a:t>phân</a:t>
            </a:r>
            <a:r>
              <a:rPr lang="en-US" sz="4800" dirty="0"/>
              <a:t>.</a:t>
            </a:r>
          </a:p>
          <a:p>
            <a:pPr lvl="1"/>
            <a:r>
              <a:rPr lang="en-US" sz="4800" dirty="0"/>
              <a:t>	 </a:t>
            </a:r>
            <a:r>
              <a:rPr lang="en-US" sz="4800" i="1" dirty="0"/>
              <a:t>benign và malicious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Phân</a:t>
            </a:r>
            <a:r>
              <a:rPr lang="en-US" sz="4800" dirty="0"/>
              <a:t> </a:t>
            </a:r>
            <a:r>
              <a:rPr lang="en-US" sz="4800" dirty="0" err="1"/>
              <a:t>loại</a:t>
            </a:r>
            <a:r>
              <a:rPr lang="en-US" sz="4800" dirty="0"/>
              <a:t> </a:t>
            </a:r>
            <a:r>
              <a:rPr lang="en-US" sz="4800" dirty="0" err="1"/>
              <a:t>đa</a:t>
            </a:r>
            <a:r>
              <a:rPr lang="en-US" sz="4800" dirty="0"/>
              <a:t> </a:t>
            </a:r>
            <a:r>
              <a:rPr lang="en-US" sz="4800" dirty="0" err="1"/>
              <a:t>lớp</a:t>
            </a:r>
            <a:r>
              <a:rPr lang="en-US" sz="4800" dirty="0"/>
              <a:t>: 21 </a:t>
            </a:r>
            <a:r>
              <a:rPr lang="en-US" sz="4800" dirty="0" err="1"/>
              <a:t>lớp</a:t>
            </a:r>
            <a:endParaRPr lang="en-US" sz="4800" dirty="0"/>
          </a:p>
          <a:p>
            <a:pPr lvl="1"/>
            <a:r>
              <a:rPr lang="en-US" sz="4800" i="1" dirty="0"/>
              <a:t>	benign, </a:t>
            </a:r>
            <a:r>
              <a:rPr lang="en-US" sz="4800" i="1" dirty="0" err="1"/>
              <a:t>banjori</a:t>
            </a:r>
            <a:r>
              <a:rPr lang="en-US" sz="4800" i="1" dirty="0"/>
              <a:t>, </a:t>
            </a:r>
            <a:r>
              <a:rPr lang="en-US" sz="4800" i="1" dirty="0" err="1"/>
              <a:t>corebot</a:t>
            </a:r>
            <a:r>
              <a:rPr lang="en-US" sz="4800" i="1" dirty="0"/>
              <a:t>, </a:t>
            </a:r>
            <a:r>
              <a:rPr lang="en-US" sz="4800" i="1" dirty="0" err="1"/>
              <a:t>dircrypt</a:t>
            </a:r>
            <a:r>
              <a:rPr lang="en-US" sz="4800" i="1" dirty="0"/>
              <a:t>, </a:t>
            </a:r>
            <a:r>
              <a:rPr lang="en-US" sz="4800" i="1" dirty="0" err="1"/>
              <a:t>dnschanger</a:t>
            </a:r>
            <a:r>
              <a:rPr lang="en-US" sz="4800" i="1" dirty="0"/>
              <a:t>, </a:t>
            </a:r>
            <a:r>
              <a:rPr lang="en-US" sz="4800" i="1" dirty="0" err="1"/>
              <a:t>fobber</a:t>
            </a:r>
            <a:r>
              <a:rPr lang="en-US" sz="4800" i="1" dirty="0"/>
              <a:t>, </a:t>
            </a:r>
            <a:r>
              <a:rPr lang="en-US" sz="4800" i="1" dirty="0" err="1"/>
              <a:t>murofet</a:t>
            </a:r>
            <a:r>
              <a:rPr lang="en-US" sz="4800" i="1" dirty="0"/>
              <a:t>, </a:t>
            </a:r>
            <a:r>
              <a:rPr lang="en-US" sz="4800" i="1" dirty="0" err="1"/>
              <a:t>necurs</a:t>
            </a:r>
            <a:r>
              <a:rPr lang="en-US" sz="4800" i="1" dirty="0"/>
              <a:t>, </a:t>
            </a:r>
            <a:r>
              <a:rPr lang="en-US" sz="4800" i="1" dirty="0" err="1"/>
              <a:t>newgoz</a:t>
            </a:r>
            <a:r>
              <a:rPr lang="en-US" sz="4800" i="1" dirty="0"/>
              <a:t>, </a:t>
            </a:r>
            <a:r>
              <a:rPr lang="en-US" sz="4800" i="1" dirty="0" err="1"/>
              <a:t>padcrypt</a:t>
            </a:r>
            <a:r>
              <a:rPr lang="en-US" sz="4800" i="1" dirty="0"/>
              <a:t>, </a:t>
            </a:r>
            <a:r>
              <a:rPr lang="en-US" sz="4800" i="1" dirty="0" err="1"/>
              <a:t>proslikefan</a:t>
            </a:r>
            <a:r>
              <a:rPr lang="en-US" sz="4800" i="1" dirty="0"/>
              <a:t>, </a:t>
            </a:r>
            <a:r>
              <a:rPr lang="en-US" sz="4800" i="1" dirty="0" err="1"/>
              <a:t>pykspa</a:t>
            </a:r>
            <a:r>
              <a:rPr lang="en-US" sz="4800" i="1" dirty="0"/>
              <a:t>, </a:t>
            </a:r>
            <a:r>
              <a:rPr lang="en-US" sz="4800" i="1" dirty="0" err="1"/>
              <a:t>qadars</a:t>
            </a:r>
            <a:r>
              <a:rPr lang="en-US" sz="4800" i="1" dirty="0"/>
              <a:t>, </a:t>
            </a:r>
            <a:r>
              <a:rPr lang="en-US" sz="4800" i="1" dirty="0" err="1"/>
              <a:t>qakbot</a:t>
            </a:r>
            <a:r>
              <a:rPr lang="en-US" sz="4800" i="1" dirty="0"/>
              <a:t>, </a:t>
            </a:r>
            <a:r>
              <a:rPr lang="en-US" sz="4800" i="1" dirty="0" err="1"/>
              <a:t>ramdo</a:t>
            </a:r>
            <a:r>
              <a:rPr lang="en-US" sz="4800" i="1" dirty="0"/>
              <a:t>, </a:t>
            </a:r>
            <a:r>
              <a:rPr lang="en-US" sz="4800" i="1" dirty="0" err="1"/>
              <a:t>ranbyus</a:t>
            </a:r>
            <a:r>
              <a:rPr lang="en-US" sz="4800" i="1" dirty="0"/>
              <a:t>, </a:t>
            </a:r>
            <a:r>
              <a:rPr lang="en-US" sz="4800" i="1" dirty="0" err="1"/>
              <a:t>simda</a:t>
            </a:r>
            <a:r>
              <a:rPr lang="en-US" sz="4800" i="1" dirty="0"/>
              <a:t>, </a:t>
            </a:r>
            <a:r>
              <a:rPr lang="en-US" sz="4800" i="1" dirty="0" err="1"/>
              <a:t>suppobox</a:t>
            </a:r>
            <a:r>
              <a:rPr lang="en-US" sz="4800" i="1" dirty="0"/>
              <a:t>, </a:t>
            </a:r>
            <a:r>
              <a:rPr lang="en-US" sz="4800" i="1" dirty="0" err="1"/>
              <a:t>symmi</a:t>
            </a:r>
            <a:r>
              <a:rPr lang="en-US" sz="4800" i="1" dirty="0"/>
              <a:t>, </a:t>
            </a:r>
            <a:r>
              <a:rPr lang="en-US" sz="4800" i="1" dirty="0" err="1"/>
              <a:t>tempedreve</a:t>
            </a:r>
            <a:r>
              <a:rPr lang="en-US" sz="4800" i="1" dirty="0"/>
              <a:t>, </a:t>
            </a:r>
            <a:r>
              <a:rPr lang="en-US" sz="4800" i="1" dirty="0" err="1"/>
              <a:t>tinba</a:t>
            </a:r>
            <a:endParaRPr lang="en-US" sz="4800" i="1" dirty="0"/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800" i="1" dirty="0"/>
          </a:p>
          <a:p>
            <a:endParaRPr lang="en-US" sz="4800" i="1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3B1EA-2156-DCA9-C92D-36E1D9F0D2B1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57591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Kiến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trúc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67EEE-55C5-70B1-4090-0F3735B47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682" y="255955"/>
            <a:ext cx="5131435" cy="9775089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690AB942-02DA-60BC-8517-487BABBA0A35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578414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Các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lớp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4D334B9-4C1A-43A1-6C59-46354D0A1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500117"/>
            <a:ext cx="5257800" cy="9286766"/>
          </a:xfrm>
          <a:prstGeom prst="rect">
            <a:avLst/>
          </a:prstGeom>
        </p:spPr>
      </p:pic>
      <p:sp>
        <p:nvSpPr>
          <p:cNvPr id="69" name="TextBox 8">
            <a:extLst>
              <a:ext uri="{FF2B5EF4-FFF2-40B4-BE49-F238E27FC236}">
                <a16:creationId xmlns:a16="http://schemas.microsoft.com/office/drawing/2014/main" id="{3D43BE6E-2C7F-FF9E-CE04-2184E0F1EF36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55138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1905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0" y="342900"/>
            <a:ext cx="18288000" cy="5877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6600" spc="924" dirty="0">
                <a:solidFill>
                  <a:srgbClr val="231F20"/>
                </a:solidFill>
                <a:latin typeface="Montserrat Classic Bold" panose="020B0604020202020204" charset="0"/>
              </a:rPr>
              <a:t>Adversarial Defense: DGA-Based Botnets and DNS Homographs Detection Through Integrated Deep Learning</a:t>
            </a:r>
          </a:p>
        </p:txBody>
      </p:sp>
      <p:pic>
        <p:nvPicPr>
          <p:cNvPr id="1028" name="Picture 4" descr="Eye icons for free download | Freepik">
            <a:extLst>
              <a:ext uri="{FF2B5EF4-FFF2-40B4-BE49-F238E27FC236}">
                <a16:creationId xmlns:a16="http://schemas.microsoft.com/office/drawing/2014/main" id="{B9F55B99-FC53-7251-E58D-19F298E7A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773" y="6531358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ns - Free computer icons">
            <a:extLst>
              <a:ext uri="{FF2B5EF4-FFF2-40B4-BE49-F238E27FC236}">
                <a16:creationId xmlns:a16="http://schemas.microsoft.com/office/drawing/2014/main" id="{E199E754-E240-99AB-1E74-50638A8FC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62" y="6100957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ep learning Becris Lineal icon">
            <a:extLst>
              <a:ext uri="{FF2B5EF4-FFF2-40B4-BE49-F238E27FC236}">
                <a16:creationId xmlns:a16="http://schemas.microsoft.com/office/drawing/2014/main" id="{9527C829-BCB9-C993-4D0D-D6A17BAB8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2200" y="5822957"/>
            <a:ext cx="3985001" cy="398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139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606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Dataset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4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Nhúng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ký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tự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tên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miền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663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5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4 </a:t>
            </a:r>
            <a:r>
              <a:rPr lang="en-US" sz="4800" dirty="0" err="1"/>
              <a:t>bộ</a:t>
            </a:r>
            <a:r>
              <a:rPr lang="en-US" sz="4800" dirty="0"/>
              <a:t> </a:t>
            </a:r>
            <a:r>
              <a:rPr lang="en-US" sz="4800" dirty="0" err="1"/>
              <a:t>dữ</a:t>
            </a:r>
            <a:r>
              <a:rPr lang="en-US" sz="4800" dirty="0"/>
              <a:t> </a:t>
            </a:r>
            <a:r>
              <a:rPr lang="en-US" sz="4800" dirty="0" err="1"/>
              <a:t>liệu</a:t>
            </a:r>
            <a:r>
              <a:rPr lang="en-US" sz="4800" dirty="0"/>
              <a:t> </a:t>
            </a:r>
            <a:r>
              <a:rPr lang="en-US" sz="4800" dirty="0" err="1"/>
              <a:t>tiêu</a:t>
            </a:r>
            <a:r>
              <a:rPr lang="en-US" sz="4800" dirty="0"/>
              <a:t> </a:t>
            </a:r>
            <a:r>
              <a:rPr lang="en-US" sz="4800" dirty="0" err="1"/>
              <a:t>chuẩn</a:t>
            </a:r>
            <a:r>
              <a:rPr lang="en-US" sz="4800" dirty="0"/>
              <a:t> và </a:t>
            </a:r>
            <a:r>
              <a:rPr lang="en-US" sz="4800" dirty="0" err="1"/>
              <a:t>nổi</a:t>
            </a:r>
            <a:r>
              <a:rPr lang="en-US" sz="4800" dirty="0"/>
              <a:t> </a:t>
            </a:r>
            <a:r>
              <a:rPr lang="en-US" sz="4800" dirty="0" err="1"/>
              <a:t>tiếng</a:t>
            </a:r>
            <a:r>
              <a:rPr lang="en-US" sz="4800" dirty="0"/>
              <a:t>:</a:t>
            </a:r>
          </a:p>
          <a:p>
            <a:pPr lvl="1"/>
            <a:r>
              <a:rPr lang="en-US" sz="4800" dirty="0"/>
              <a:t>	</a:t>
            </a:r>
            <a:r>
              <a:rPr lang="en-US" sz="4400" i="1" dirty="0"/>
              <a:t>Homoglyph Domain Name (HDN).</a:t>
            </a:r>
          </a:p>
          <a:p>
            <a:r>
              <a:rPr lang="en-US" sz="4400" i="1" dirty="0"/>
              <a:t>	Homoglyph Process Name (HPN).</a:t>
            </a:r>
          </a:p>
          <a:p>
            <a:pPr lvl="1"/>
            <a:r>
              <a:rPr lang="en-US" sz="4400" i="1" dirty="0"/>
              <a:t>	Imbalanced DGA Family Classification (IDFC).</a:t>
            </a:r>
          </a:p>
          <a:p>
            <a:pPr lvl="1"/>
            <a:r>
              <a:rPr lang="en-US" sz="4400" i="1" dirty="0"/>
              <a:t>	Amrita DGA Family Classification (ADFC).</a:t>
            </a:r>
          </a:p>
          <a:p>
            <a:endParaRPr lang="en-US" sz="48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/>
              <a:t>Train: 790 739 samples (dataset)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/>
              <a:t>Test1: 2 457 407 samples (dataset)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/>
              <a:t>Test2: 110 816 samples (</a:t>
            </a:r>
            <a:r>
              <a:rPr lang="en-US" sz="4800" dirty="0" err="1"/>
              <a:t>thực</a:t>
            </a:r>
            <a:r>
              <a:rPr lang="en-US" sz="4800" dirty="0"/>
              <a:t> </a:t>
            </a:r>
            <a:r>
              <a:rPr lang="en-US" sz="4800" dirty="0" err="1"/>
              <a:t>tế</a:t>
            </a:r>
            <a:r>
              <a:rPr lang="en-US" sz="4800" dirty="0"/>
              <a:t>)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7A9B9AC-857C-6876-483F-2C6B15998F48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205283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685800" y="-122431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HDN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F9A2267-8245-2CB3-B30D-5B38EF4791DB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16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C543DD-105C-7C05-CC9F-3CDE6603E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264408"/>
              </p:ext>
            </p:extLst>
          </p:nvPr>
        </p:nvGraphicFramePr>
        <p:xfrm>
          <a:off x="4229013" y="500386"/>
          <a:ext cx="1221108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360">
                  <a:extLst>
                    <a:ext uri="{9D8B030D-6E8A-4147-A177-3AD203B41FA5}">
                      <a16:colId xmlns:a16="http://schemas.microsoft.com/office/drawing/2014/main" val="1152357697"/>
                    </a:ext>
                  </a:extLst>
                </a:gridCol>
                <a:gridCol w="4070360">
                  <a:extLst>
                    <a:ext uri="{9D8B030D-6E8A-4147-A177-3AD203B41FA5}">
                      <a16:colId xmlns:a16="http://schemas.microsoft.com/office/drawing/2014/main" val="897277216"/>
                    </a:ext>
                  </a:extLst>
                </a:gridCol>
                <a:gridCol w="4070360">
                  <a:extLst>
                    <a:ext uri="{9D8B030D-6E8A-4147-A177-3AD203B41FA5}">
                      <a16:colId xmlns:a16="http://schemas.microsoft.com/office/drawing/2014/main" val="2352139579"/>
                    </a:ext>
                  </a:extLst>
                </a:gridCol>
              </a:tblGrid>
              <a:tr h="808700">
                <a:tc rowSpan="2">
                  <a:txBody>
                    <a:bodyPr/>
                    <a:lstStyle/>
                    <a:p>
                      <a:pPr algn="ctr"/>
                      <a:r>
                        <a:rPr lang="en-US" sz="5000" b="1" dirty="0"/>
                        <a:t>Type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5000" b="1" dirty="0"/>
                        <a:t>Sample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161078"/>
                  </a:ext>
                </a:extLst>
              </a:tr>
              <a:tr h="8087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b="1" dirty="0"/>
                        <a:t>Similar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b="1" dirty="0"/>
                        <a:t>Dissimilar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857295"/>
                  </a:ext>
                </a:extLst>
              </a:tr>
              <a:tr h="808700"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348 615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627 507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600921"/>
                  </a:ext>
                </a:extLst>
              </a:tr>
              <a:tr h="808700"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18 350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33 030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942714"/>
                  </a:ext>
                </a:extLst>
              </a:tr>
              <a:tr h="808700"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91 745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165 144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946558"/>
                  </a:ext>
                </a:extLst>
              </a:tr>
            </a:tbl>
          </a:graphicData>
        </a:graphic>
      </p:graphicFrame>
      <p:sp>
        <p:nvSpPr>
          <p:cNvPr id="6" name="TextBox 6">
            <a:extLst>
              <a:ext uri="{FF2B5EF4-FFF2-40B4-BE49-F238E27FC236}">
                <a16:creationId xmlns:a16="http://schemas.microsoft.com/office/drawing/2014/main" id="{4544DA6E-83EB-A9D4-3A3B-920117E9EA10}"/>
              </a:ext>
            </a:extLst>
          </p:cNvPr>
          <p:cNvSpPr txBox="1"/>
          <p:nvPr/>
        </p:nvSpPr>
        <p:spPr>
          <a:xfrm>
            <a:off x="685800" y="5180542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HPN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E2C9563-CF3F-7BFB-5BDF-0DD3943D2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732681"/>
              </p:ext>
            </p:extLst>
          </p:nvPr>
        </p:nvGraphicFramePr>
        <p:xfrm>
          <a:off x="4229013" y="5905628"/>
          <a:ext cx="1221108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360">
                  <a:extLst>
                    <a:ext uri="{9D8B030D-6E8A-4147-A177-3AD203B41FA5}">
                      <a16:colId xmlns:a16="http://schemas.microsoft.com/office/drawing/2014/main" val="1152357697"/>
                    </a:ext>
                  </a:extLst>
                </a:gridCol>
                <a:gridCol w="4070360">
                  <a:extLst>
                    <a:ext uri="{9D8B030D-6E8A-4147-A177-3AD203B41FA5}">
                      <a16:colId xmlns:a16="http://schemas.microsoft.com/office/drawing/2014/main" val="897277216"/>
                    </a:ext>
                  </a:extLst>
                </a:gridCol>
                <a:gridCol w="4070360">
                  <a:extLst>
                    <a:ext uri="{9D8B030D-6E8A-4147-A177-3AD203B41FA5}">
                      <a16:colId xmlns:a16="http://schemas.microsoft.com/office/drawing/2014/main" val="2352139579"/>
                    </a:ext>
                  </a:extLst>
                </a:gridCol>
              </a:tblGrid>
              <a:tr h="808700">
                <a:tc rowSpan="2">
                  <a:txBody>
                    <a:bodyPr/>
                    <a:lstStyle/>
                    <a:p>
                      <a:pPr algn="ctr"/>
                      <a:r>
                        <a:rPr lang="en-US" sz="5000" b="1" dirty="0"/>
                        <a:t>Type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5000" b="1" dirty="0"/>
                        <a:t>Sample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161078"/>
                  </a:ext>
                </a:extLst>
              </a:tr>
              <a:tr h="8087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b="1" dirty="0"/>
                        <a:t>Similar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b="1" dirty="0"/>
                        <a:t>Dissimilar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857295"/>
                  </a:ext>
                </a:extLst>
              </a:tr>
              <a:tr h="808700"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413 124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677 864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600921"/>
                  </a:ext>
                </a:extLst>
              </a:tr>
              <a:tr h="808700"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103 281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35 669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942714"/>
                  </a:ext>
                </a:extLst>
              </a:tr>
              <a:tr h="808700"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129 102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178 419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946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380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2009CC-153F-0B4A-5E26-EA3A81361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19604"/>
              </p:ext>
            </p:extLst>
          </p:nvPr>
        </p:nvGraphicFramePr>
        <p:xfrm>
          <a:off x="66675" y="930001"/>
          <a:ext cx="17849850" cy="9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975">
                  <a:extLst>
                    <a:ext uri="{9D8B030D-6E8A-4147-A177-3AD203B41FA5}">
                      <a16:colId xmlns:a16="http://schemas.microsoft.com/office/drawing/2014/main" val="4244222185"/>
                    </a:ext>
                  </a:extLst>
                </a:gridCol>
                <a:gridCol w="2974975">
                  <a:extLst>
                    <a:ext uri="{9D8B030D-6E8A-4147-A177-3AD203B41FA5}">
                      <a16:colId xmlns:a16="http://schemas.microsoft.com/office/drawing/2014/main" val="3675658710"/>
                    </a:ext>
                  </a:extLst>
                </a:gridCol>
                <a:gridCol w="2974975">
                  <a:extLst>
                    <a:ext uri="{9D8B030D-6E8A-4147-A177-3AD203B41FA5}">
                      <a16:colId xmlns:a16="http://schemas.microsoft.com/office/drawing/2014/main" val="2398168527"/>
                    </a:ext>
                  </a:extLst>
                </a:gridCol>
                <a:gridCol w="2974975">
                  <a:extLst>
                    <a:ext uri="{9D8B030D-6E8A-4147-A177-3AD203B41FA5}">
                      <a16:colId xmlns:a16="http://schemas.microsoft.com/office/drawing/2014/main" val="2700660201"/>
                    </a:ext>
                  </a:extLst>
                </a:gridCol>
                <a:gridCol w="2974975">
                  <a:extLst>
                    <a:ext uri="{9D8B030D-6E8A-4147-A177-3AD203B41FA5}">
                      <a16:colId xmlns:a16="http://schemas.microsoft.com/office/drawing/2014/main" val="1592609773"/>
                    </a:ext>
                  </a:extLst>
                </a:gridCol>
                <a:gridCol w="2974975">
                  <a:extLst>
                    <a:ext uri="{9D8B030D-6E8A-4147-A177-3AD203B41FA5}">
                      <a16:colId xmlns:a16="http://schemas.microsoft.com/office/drawing/2014/main" val="2594887667"/>
                    </a:ext>
                  </a:extLst>
                </a:gridCol>
              </a:tblGrid>
              <a:tr h="5858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DGA 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DGA 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DGA 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461845"/>
                  </a:ext>
                </a:extLst>
              </a:tr>
              <a:tr h="585832">
                <a:tc>
                  <a:txBody>
                    <a:bodyPr/>
                    <a:lstStyle/>
                    <a:p>
                      <a:r>
                        <a:rPr lang="en-US" sz="3800" dirty="0" err="1"/>
                        <a:t>geodo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suppobox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pushdo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547912"/>
                  </a:ext>
                </a:extLst>
              </a:tr>
              <a:tr h="585832">
                <a:tc>
                  <a:txBody>
                    <a:bodyPr/>
                    <a:lstStyle/>
                    <a:p>
                      <a:r>
                        <a:rPr lang="en-US" sz="3800" dirty="0" err="1"/>
                        <a:t>alexa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88 347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bedep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118400"/>
                  </a:ext>
                </a:extLst>
              </a:tr>
              <a:tr h="585832">
                <a:tc>
                  <a:txBody>
                    <a:bodyPr/>
                    <a:lstStyle/>
                    <a:p>
                      <a:r>
                        <a:rPr lang="en-US" sz="3800" dirty="0" err="1"/>
                        <a:t>beebone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locky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cryptolocker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28246"/>
                  </a:ext>
                </a:extLst>
              </a:tr>
              <a:tr h="585832">
                <a:tc>
                  <a:txBody>
                    <a:bodyPr/>
                    <a:lstStyle/>
                    <a:p>
                      <a:r>
                        <a:rPr lang="en-US" sz="3800" dirty="0" err="1"/>
                        <a:t>murofet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tempedreve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discrypt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633063"/>
                  </a:ext>
                </a:extLst>
              </a:tr>
              <a:tr h="585832">
                <a:tc>
                  <a:txBody>
                    <a:bodyPr/>
                    <a:lstStyle/>
                    <a:p>
                      <a:r>
                        <a:rPr lang="en-US" sz="3800" dirty="0" err="1"/>
                        <a:t>pykspa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1 422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qadars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shifu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271777"/>
                  </a:ext>
                </a:extLst>
              </a:tr>
              <a:tr h="585832">
                <a:tc>
                  <a:txBody>
                    <a:bodyPr/>
                    <a:lstStyle/>
                    <a:p>
                      <a:r>
                        <a:rPr lang="en-US" sz="3800" dirty="0" err="1"/>
                        <a:t>padcrypt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symmi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bamital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421914"/>
                  </a:ext>
                </a:extLst>
              </a:tr>
              <a:tr h="585832">
                <a:tc>
                  <a:txBody>
                    <a:bodyPr/>
                    <a:lstStyle/>
                    <a:p>
                      <a:r>
                        <a:rPr lang="en-US" sz="3800" dirty="0" err="1"/>
                        <a:t>rammit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9 158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banjori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42 166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corebot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01252"/>
                  </a:ext>
                </a:extLst>
              </a:tr>
              <a:tr h="585832">
                <a:tc>
                  <a:txBody>
                    <a:bodyPr/>
                    <a:lstStyle/>
                    <a:p>
                      <a:r>
                        <a:rPr lang="en-US" sz="3800" dirty="0" err="1"/>
                        <a:t>cryptowall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tinba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6 385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kraken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9563"/>
                  </a:ext>
                </a:extLst>
              </a:tr>
              <a:tr h="585832">
                <a:tc>
                  <a:txBody>
                    <a:bodyPr/>
                    <a:lstStyle/>
                    <a:p>
                      <a:r>
                        <a:rPr lang="en-US" sz="3800" dirty="0"/>
                        <a:t>Volatile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hesperbot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nymaim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75980"/>
                  </a:ext>
                </a:extLst>
              </a:tr>
              <a:tr h="585832">
                <a:tc>
                  <a:txBody>
                    <a:bodyPr/>
                    <a:lstStyle/>
                    <a:p>
                      <a:r>
                        <a:rPr lang="en-US" sz="3800" dirty="0" err="1"/>
                        <a:t>ranbyus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1 232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fobber</a:t>
                      </a:r>
                      <a:r>
                        <a:rPr lang="en-US" sz="3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shitob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1 253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489391"/>
                  </a:ext>
                </a:extLst>
              </a:tr>
              <a:tr h="585832">
                <a:tc>
                  <a:txBody>
                    <a:bodyPr/>
                    <a:lstStyle/>
                    <a:p>
                      <a:r>
                        <a:rPr lang="en-US" sz="3800" dirty="0" err="1"/>
                        <a:t>qakbot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4 000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matsnu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virut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5470"/>
                  </a:ext>
                </a:extLst>
              </a:tr>
              <a:tr h="585832">
                <a:tc>
                  <a:txBody>
                    <a:bodyPr/>
                    <a:lstStyle/>
                    <a:p>
                      <a:r>
                        <a:rPr lang="en-US" sz="3800" dirty="0" err="1"/>
                        <a:t>simda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1 365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ptgoz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6 600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dyre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091020"/>
                  </a:ext>
                </a:extLst>
              </a:tr>
              <a:tr h="585832">
                <a:tc>
                  <a:txBody>
                    <a:bodyPr/>
                    <a:lstStyle/>
                    <a:p>
                      <a:r>
                        <a:rPr lang="en-US" sz="3800" dirty="0" err="1"/>
                        <a:t>ramdo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necurs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 2 398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b="1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b="1" dirty="0"/>
                        <a:t>169 847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285407"/>
                  </a:ext>
                </a:extLst>
              </a:tr>
            </a:tbl>
          </a:graphicData>
        </a:graphic>
      </p:graphicFrame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32084" y="-57150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IDFC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5B091EAF-12DC-1FEB-5726-F4981B311DAF}"/>
              </a:ext>
            </a:extLst>
          </p:cNvPr>
          <p:cNvSpPr txBox="1"/>
          <p:nvPr/>
        </p:nvSpPr>
        <p:spPr>
          <a:xfrm>
            <a:off x="17607922" y="9702353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981417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ADFC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5801A26D-9FE6-BE03-9CEB-BB3FC9C3DFB3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18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FA7E33-E73F-C33D-BA52-EB002EF0C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210451"/>
              </p:ext>
            </p:extLst>
          </p:nvPr>
        </p:nvGraphicFramePr>
        <p:xfrm>
          <a:off x="418096" y="1523558"/>
          <a:ext cx="17641300" cy="765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904">
                  <a:extLst>
                    <a:ext uri="{9D8B030D-6E8A-4147-A177-3AD203B41FA5}">
                      <a16:colId xmlns:a16="http://schemas.microsoft.com/office/drawing/2014/main" val="392401062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72879555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5432489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94987635"/>
                    </a:ext>
                  </a:extLst>
                </a:gridCol>
                <a:gridCol w="1618746">
                  <a:extLst>
                    <a:ext uri="{9D8B030D-6E8A-4147-A177-3AD203B41FA5}">
                      <a16:colId xmlns:a16="http://schemas.microsoft.com/office/drawing/2014/main" val="1160271614"/>
                    </a:ext>
                  </a:extLst>
                </a:gridCol>
                <a:gridCol w="2267454">
                  <a:extLst>
                    <a:ext uri="{9D8B030D-6E8A-4147-A177-3AD203B41FA5}">
                      <a16:colId xmlns:a16="http://schemas.microsoft.com/office/drawing/2014/main" val="164321304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64040058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3182572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67404027"/>
                    </a:ext>
                  </a:extLst>
                </a:gridCol>
                <a:gridCol w="1447796">
                  <a:extLst>
                    <a:ext uri="{9D8B030D-6E8A-4147-A177-3AD203B41FA5}">
                      <a16:colId xmlns:a16="http://schemas.microsoft.com/office/drawing/2014/main" val="3011630381"/>
                    </a:ext>
                  </a:extLst>
                </a:gridCol>
              </a:tblGrid>
              <a:tr h="63821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Train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Test set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Test set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Train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Test set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Test set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368253"/>
                  </a:ext>
                </a:extLst>
              </a:tr>
              <a:tr h="638212">
                <a:tc>
                  <a:txBody>
                    <a:bodyPr/>
                    <a:lstStyle/>
                    <a:p>
                      <a:r>
                        <a:rPr lang="en-US" sz="3200" dirty="0" err="1"/>
                        <a:t>legitmate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120K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260K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symmi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40.5K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23970"/>
                  </a:ext>
                </a:extLst>
              </a:tr>
              <a:tr h="638212">
                <a:tc>
                  <a:txBody>
                    <a:bodyPr/>
                    <a:lstStyle/>
                    <a:p>
                      <a:r>
                        <a:rPr lang="en-US" sz="3200" dirty="0" err="1"/>
                        <a:t>corebot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ranbyus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40.5K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224197"/>
                  </a:ext>
                </a:extLst>
              </a:tr>
              <a:tr h="638212">
                <a:tc>
                  <a:txBody>
                    <a:bodyPr/>
                    <a:lstStyle/>
                    <a:p>
                      <a:r>
                        <a:rPr lang="en-US" sz="3200" dirty="0" err="1"/>
                        <a:t>dnschanger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dircrypt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40.3K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094399"/>
                  </a:ext>
                </a:extLst>
              </a:tr>
              <a:tr h="638212">
                <a:tc>
                  <a:txBody>
                    <a:bodyPr/>
                    <a:lstStyle/>
                    <a:p>
                      <a:r>
                        <a:rPr lang="en-US" sz="3200" dirty="0" err="1"/>
                        <a:t>banjori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tempedreve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40.1K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488863"/>
                  </a:ext>
                </a:extLst>
              </a:tr>
              <a:tr h="638212">
                <a:tc>
                  <a:txBody>
                    <a:bodyPr/>
                    <a:lstStyle/>
                    <a:p>
                      <a:r>
                        <a:rPr lang="en-US" sz="3200" dirty="0" err="1"/>
                        <a:t>simda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43K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necurs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12.7K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20.4K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6.2K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39.4K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674180"/>
                  </a:ext>
                </a:extLst>
              </a:tr>
              <a:tr h="638212">
                <a:tc>
                  <a:txBody>
                    <a:bodyPr/>
                    <a:lstStyle/>
                    <a:p>
                      <a:r>
                        <a:rPr lang="en-US" sz="3200" dirty="0" err="1"/>
                        <a:t>qadars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42.3K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newgoz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38K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865159"/>
                  </a:ext>
                </a:extLst>
              </a:tr>
              <a:tr h="638212">
                <a:tc>
                  <a:txBody>
                    <a:bodyPr/>
                    <a:lstStyle/>
                    <a:p>
                      <a:r>
                        <a:rPr lang="en-US" sz="3200" dirty="0" err="1"/>
                        <a:t>pykspa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42K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padcrypt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38K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427368"/>
                  </a:ext>
                </a:extLst>
              </a:tr>
              <a:tr h="638212">
                <a:tc>
                  <a:txBody>
                    <a:bodyPr/>
                    <a:lstStyle/>
                    <a:p>
                      <a:r>
                        <a:rPr lang="en-US" sz="3200" dirty="0" err="1"/>
                        <a:t>qakbot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41K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proslikefan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38K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15966"/>
                  </a:ext>
                </a:extLst>
              </a:tr>
              <a:tr h="638212">
                <a:tc>
                  <a:txBody>
                    <a:bodyPr/>
                    <a:lstStyle/>
                    <a:p>
                      <a:r>
                        <a:rPr lang="en-US" sz="3200" dirty="0" err="1"/>
                        <a:t>ramdo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40.8K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murofet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16.6K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36.6K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506675"/>
                  </a:ext>
                </a:extLst>
              </a:tr>
              <a:tr h="638212">
                <a:tc>
                  <a:txBody>
                    <a:bodyPr/>
                    <a:lstStyle/>
                    <a:p>
                      <a:r>
                        <a:rPr lang="en-US" sz="3200" dirty="0" err="1"/>
                        <a:t>fobber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40.8K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suppobox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36K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050414"/>
                  </a:ext>
                </a:extLst>
              </a:tr>
              <a:tr h="638212">
                <a:tc>
                  <a:txBody>
                    <a:bodyPr/>
                    <a:lstStyle/>
                    <a:p>
                      <a:r>
                        <a:rPr lang="en-US" sz="3200" dirty="0" err="1"/>
                        <a:t>tinba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40.7K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397.7K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587.1K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103.2K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1.088K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505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771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606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Đánh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giá</a:t>
            </a:r>
            <a:endParaRPr lang="en-US" sz="96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12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Tiêu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chi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đánh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giá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933962"/>
            <a:ext cx="17068743" cy="724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5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Accuracy.</a:t>
            </a:r>
          </a:p>
          <a:p>
            <a:r>
              <a:rPr lang="en-US" sz="4800" dirty="0"/>
              <a:t>	</a:t>
            </a:r>
            <a:r>
              <a:rPr lang="en-US" sz="4400" i="1" dirty="0" err="1"/>
              <a:t>Chỉ</a:t>
            </a:r>
            <a:r>
              <a:rPr lang="en-US" sz="4400" i="1" dirty="0"/>
              <a:t> số </a:t>
            </a:r>
            <a:r>
              <a:rPr lang="en-US" sz="4400" i="1" dirty="0" err="1"/>
              <a:t>hiệu</a:t>
            </a:r>
            <a:r>
              <a:rPr lang="en-US" sz="4400" i="1" dirty="0"/>
              <a:t> </a:t>
            </a:r>
            <a:r>
              <a:rPr lang="en-US" sz="4400" i="1" dirty="0" err="1"/>
              <a:t>suất</a:t>
            </a:r>
            <a:r>
              <a:rPr lang="en-US" sz="4400" i="1" dirty="0"/>
              <a:t> </a:t>
            </a:r>
            <a:r>
              <a:rPr lang="en-US" sz="4400" i="1" dirty="0" err="1"/>
              <a:t>phổ</a:t>
            </a:r>
            <a:r>
              <a:rPr lang="en-US" sz="4400" i="1" dirty="0"/>
              <a:t> </a:t>
            </a:r>
            <a:r>
              <a:rPr lang="en-US" sz="4400" i="1" dirty="0" err="1"/>
              <a:t>biến</a:t>
            </a:r>
            <a:r>
              <a:rPr lang="en-US" sz="4400" i="1" dirty="0"/>
              <a:t>, </a:t>
            </a:r>
            <a:r>
              <a:rPr lang="en-US" sz="4400" i="1" dirty="0" err="1"/>
              <a:t>không</a:t>
            </a:r>
            <a:r>
              <a:rPr lang="en-US" sz="4400" i="1" dirty="0"/>
              <a:t> </a:t>
            </a:r>
            <a:r>
              <a:rPr lang="en-US" sz="4400" i="1" dirty="0" err="1"/>
              <a:t>phù</a:t>
            </a:r>
            <a:r>
              <a:rPr lang="en-US" sz="4400" i="1" dirty="0"/>
              <a:t> </a:t>
            </a:r>
            <a:r>
              <a:rPr lang="en-US" sz="4400" i="1" dirty="0" err="1"/>
              <a:t>hợp</a:t>
            </a:r>
            <a:r>
              <a:rPr lang="en-US" sz="4400" i="1" dirty="0"/>
              <a:t> </a:t>
            </a:r>
            <a:r>
              <a:rPr lang="en-US" sz="4400" i="1" dirty="0" err="1"/>
              <a:t>khi</a:t>
            </a:r>
            <a:r>
              <a:rPr lang="en-US" sz="4400" i="1" dirty="0"/>
              <a:t> tập </a:t>
            </a:r>
            <a:r>
              <a:rPr lang="en-US" sz="4400" i="1" dirty="0" err="1"/>
              <a:t>dữ</a:t>
            </a:r>
            <a:r>
              <a:rPr lang="en-US" sz="4400" i="1" dirty="0"/>
              <a:t> </a:t>
            </a:r>
            <a:r>
              <a:rPr lang="en-US" sz="4400" i="1" dirty="0" err="1"/>
              <a:t>liệu</a:t>
            </a:r>
            <a:r>
              <a:rPr lang="en-US" sz="4400" i="1" dirty="0"/>
              <a:t> </a:t>
            </a:r>
            <a:r>
              <a:rPr lang="en-US" sz="4400" i="1" dirty="0" err="1"/>
              <a:t>mất</a:t>
            </a:r>
            <a:r>
              <a:rPr lang="en-US" sz="4400" i="1" dirty="0"/>
              <a:t> </a:t>
            </a:r>
            <a:r>
              <a:rPr lang="en-US" sz="4400" i="1" dirty="0" err="1"/>
              <a:t>cân</a:t>
            </a:r>
            <a:r>
              <a:rPr lang="en-US" sz="4400" i="1" dirty="0"/>
              <a:t> </a:t>
            </a:r>
            <a:r>
              <a:rPr lang="en-US" sz="4400" i="1" dirty="0" err="1"/>
              <a:t>bằng</a:t>
            </a:r>
            <a:r>
              <a:rPr lang="en-US" sz="4400" i="1" dirty="0"/>
              <a:t> </a:t>
            </a:r>
            <a:r>
              <a:rPr lang="en-US" sz="4400" i="1" dirty="0" err="1"/>
              <a:t>cao</a:t>
            </a:r>
            <a:r>
              <a:rPr lang="en-US" sz="4400" i="1" dirty="0"/>
              <a:t>.</a:t>
            </a:r>
          </a:p>
          <a:p>
            <a:endParaRPr lang="en-US" sz="2000" i="1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Precision.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Recall.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F1.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Phương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 </a:t>
            </a:r>
            <a:r>
              <a:rPr lang="en-US" sz="4800" dirty="0" err="1"/>
              <a:t>macroaverageing</a:t>
            </a:r>
            <a:r>
              <a:rPr lang="en-US" sz="4800" dirty="0"/>
              <a:t>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800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E34B7693-40C1-23C4-42F8-616869F8E540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05238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606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Kết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quả</a:t>
            </a:r>
            <a:endParaRPr lang="en-US" sz="96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77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Binary Classification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82C324-403F-36F1-CE9C-D94C8931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84790"/>
              </p:ext>
            </p:extLst>
          </p:nvPr>
        </p:nvGraphicFramePr>
        <p:xfrm>
          <a:off x="438150" y="1465529"/>
          <a:ext cx="17392650" cy="851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4558">
                  <a:extLst>
                    <a:ext uri="{9D8B030D-6E8A-4147-A177-3AD203B41FA5}">
                      <a16:colId xmlns:a16="http://schemas.microsoft.com/office/drawing/2014/main" val="1424870320"/>
                    </a:ext>
                  </a:extLst>
                </a:gridCol>
                <a:gridCol w="3006892">
                  <a:extLst>
                    <a:ext uri="{9D8B030D-6E8A-4147-A177-3AD203B41FA5}">
                      <a16:colId xmlns:a16="http://schemas.microsoft.com/office/drawing/2014/main" val="15030846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38569022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344049137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583687222"/>
                    </a:ext>
                  </a:extLst>
                </a:gridCol>
              </a:tblGrid>
              <a:tr h="775291">
                <a:tc>
                  <a:txBody>
                    <a:bodyPr/>
                    <a:lstStyle/>
                    <a:p>
                      <a:pPr algn="ctr"/>
                      <a:endParaRPr lang="en-US" sz="4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F1Score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804981"/>
                  </a:ext>
                </a:extLst>
              </a:tr>
              <a:tr h="748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CNN – test1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0.905 -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0.752 -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0.822 -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607805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CNN – test2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0.839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062663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LSTM – test1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0.956 -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0.753 -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0.842 -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364647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LSTM – test2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0.702 -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0.999 -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0.825 -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226792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GRU – test1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0.92 -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0.841 -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0.879 -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86709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GRU – test2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0.696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0.676 -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0.999 -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0.807 -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963347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algn="l"/>
                      <a:r>
                        <a:rPr lang="en-US" sz="4400" b="1" dirty="0"/>
                        <a:t>RNN – test1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0.983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0.911 -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0.756 -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0.826 -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823631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algn="l"/>
                      <a:r>
                        <a:rPr lang="en-US" sz="4400" b="1" dirty="0"/>
                        <a:t>RNN – test2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0.828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257186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algn="l"/>
                      <a:r>
                        <a:rPr lang="en-US" sz="4400" b="1" dirty="0"/>
                        <a:t>CNN-LSTM – test1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0.927 -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0.91</a:t>
                      </a:r>
                      <a:endParaRPr lang="en-US" sz="4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0.777 -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0.91</a:t>
                      </a:r>
                      <a:endParaRPr lang="en-US" sz="4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0.845 -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  <a:endParaRPr lang="en-US" sz="4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9461594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CNN-LSTM – test2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0.733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0.716</a:t>
                      </a:r>
                      <a:endParaRPr lang="en-US" sz="4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0.999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0.834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875704"/>
                  </a:ext>
                </a:extLst>
              </a:tr>
            </a:tbl>
          </a:graphicData>
        </a:graphic>
      </p:graphicFrame>
      <p:sp>
        <p:nvSpPr>
          <p:cNvPr id="8" name="TextBox 8">
            <a:extLst>
              <a:ext uri="{FF2B5EF4-FFF2-40B4-BE49-F238E27FC236}">
                <a16:creationId xmlns:a16="http://schemas.microsoft.com/office/drawing/2014/main" id="{3E991110-6368-82AC-AE9F-70435D2F93B5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526624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Multiple Classification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82C324-403F-36F1-CE9C-D94C8931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67989"/>
              </p:ext>
            </p:extLst>
          </p:nvPr>
        </p:nvGraphicFramePr>
        <p:xfrm>
          <a:off x="438150" y="1465529"/>
          <a:ext cx="17392650" cy="851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4558">
                  <a:extLst>
                    <a:ext uri="{9D8B030D-6E8A-4147-A177-3AD203B41FA5}">
                      <a16:colId xmlns:a16="http://schemas.microsoft.com/office/drawing/2014/main" val="1424870320"/>
                    </a:ext>
                  </a:extLst>
                </a:gridCol>
                <a:gridCol w="3006892">
                  <a:extLst>
                    <a:ext uri="{9D8B030D-6E8A-4147-A177-3AD203B41FA5}">
                      <a16:colId xmlns:a16="http://schemas.microsoft.com/office/drawing/2014/main" val="15030846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38569022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344049137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583687222"/>
                    </a:ext>
                  </a:extLst>
                </a:gridCol>
              </a:tblGrid>
              <a:tr h="775291">
                <a:tc>
                  <a:txBody>
                    <a:bodyPr/>
                    <a:lstStyle/>
                    <a:p>
                      <a:pPr algn="ctr"/>
                      <a:endParaRPr lang="en-US" sz="4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F1Score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804981"/>
                  </a:ext>
                </a:extLst>
              </a:tr>
              <a:tr h="748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CNN – test1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0.887 -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0.896 -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0.887 -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607805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CNN – test2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062663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LSTM – test1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0.946 -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0.948 -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0.946 -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364647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LSTM – test2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0.894 -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0.907 -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0.893 -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226792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GRU – test1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0.942 -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0.943 -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0.941 -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86709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GRU – test2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0.889 -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0.906 -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0.891 -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963347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algn="l"/>
                      <a:r>
                        <a:rPr lang="en-US" sz="4400" b="1" dirty="0"/>
                        <a:t>RNN – test1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0.91 -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0.911 -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0.908 -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823631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algn="l"/>
                      <a:r>
                        <a:rPr lang="en-US" sz="4400" b="1" dirty="0"/>
                        <a:t>RNN – test2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257186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algn="l"/>
                      <a:r>
                        <a:rPr lang="en-US" sz="4400" b="1" dirty="0"/>
                        <a:t>CNN-LSTM – test1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0.907 -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0.909 -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0.903 -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9461594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CNN-LSTM – test2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875704"/>
                  </a:ext>
                </a:extLst>
              </a:tr>
            </a:tbl>
          </a:graphicData>
        </a:graphic>
      </p:graphicFrame>
      <p:sp>
        <p:nvSpPr>
          <p:cNvPr id="8" name="TextBox 8">
            <a:extLst>
              <a:ext uri="{FF2B5EF4-FFF2-40B4-BE49-F238E27FC236}">
                <a16:creationId xmlns:a16="http://schemas.microsoft.com/office/drawing/2014/main" id="{3E991110-6368-82AC-AE9F-70435D2F93B5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66544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194488" y="7250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591339" y="190500"/>
            <a:ext cx="9105321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12000" b="1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Mục</a:t>
            </a:r>
            <a:r>
              <a:rPr lang="en-US" sz="12000" b="1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12000" b="1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lục</a:t>
            </a:r>
            <a:endParaRPr lang="en-US" sz="12000" b="1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1511679" y="597926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045701" y="3543041"/>
            <a:ext cx="937219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142336" y="4624357"/>
            <a:ext cx="3681168" cy="499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Giới</a:t>
            </a: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thiệu</a:t>
            </a:r>
            <a:endParaRPr lang="en-US" sz="4800" spc="247" dirty="0">
              <a:solidFill>
                <a:srgbClr val="231F20"/>
              </a:solidFill>
              <a:latin typeface="+mj-lt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0E1B7423-1F75-8E8C-9BBA-781B5528C7D2}"/>
              </a:ext>
            </a:extLst>
          </p:cNvPr>
          <p:cNvSpPr txBox="1"/>
          <p:nvPr/>
        </p:nvSpPr>
        <p:spPr>
          <a:xfrm>
            <a:off x="8354204" y="3537332"/>
            <a:ext cx="937219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2C37B81C-7B04-128B-E532-7EB174945B7E}"/>
              </a:ext>
            </a:extLst>
          </p:cNvPr>
          <p:cNvSpPr txBox="1"/>
          <p:nvPr/>
        </p:nvSpPr>
        <p:spPr>
          <a:xfrm>
            <a:off x="7984956" y="4690561"/>
            <a:ext cx="3681168" cy="499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Đề</a:t>
            </a: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xuất</a:t>
            </a:r>
            <a:endParaRPr lang="en-US" sz="4800" spc="247" dirty="0">
              <a:solidFill>
                <a:srgbClr val="231F20"/>
              </a:solidFill>
              <a:latin typeface="+mj-lt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25DE8CC4-348B-4B9F-0867-36D067E2D78A}"/>
              </a:ext>
            </a:extLst>
          </p:cNvPr>
          <p:cNvSpPr txBox="1"/>
          <p:nvPr/>
        </p:nvSpPr>
        <p:spPr>
          <a:xfrm>
            <a:off x="3045701" y="6721160"/>
            <a:ext cx="937219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67D4E414-95C5-92B7-A909-01125BCD07CC}"/>
              </a:ext>
            </a:extLst>
          </p:cNvPr>
          <p:cNvSpPr txBox="1"/>
          <p:nvPr/>
        </p:nvSpPr>
        <p:spPr>
          <a:xfrm>
            <a:off x="2442921" y="7781593"/>
            <a:ext cx="3681168" cy="499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Đánh</a:t>
            </a: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giá</a:t>
            </a:r>
            <a:endParaRPr lang="en-US" sz="4800" spc="247" dirty="0">
              <a:solidFill>
                <a:srgbClr val="231F20"/>
              </a:solidFill>
              <a:latin typeface="+mj-lt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1A09AB18-0556-E7E6-55F4-FEF0A7E3B6BA}"/>
              </a:ext>
            </a:extLst>
          </p:cNvPr>
          <p:cNvSpPr txBox="1"/>
          <p:nvPr/>
        </p:nvSpPr>
        <p:spPr>
          <a:xfrm>
            <a:off x="13639799" y="3537332"/>
            <a:ext cx="937219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E6708256-4492-2687-1A15-FEBA28A88902}"/>
              </a:ext>
            </a:extLst>
          </p:cNvPr>
          <p:cNvSpPr txBox="1"/>
          <p:nvPr/>
        </p:nvSpPr>
        <p:spPr>
          <a:xfrm>
            <a:off x="13083011" y="4690560"/>
            <a:ext cx="3681168" cy="499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C6B5BB85-47A0-BAF1-B8C7-2FA663256CEF}"/>
              </a:ext>
            </a:extLst>
          </p:cNvPr>
          <p:cNvSpPr txBox="1"/>
          <p:nvPr/>
        </p:nvSpPr>
        <p:spPr>
          <a:xfrm>
            <a:off x="8354204" y="6721160"/>
            <a:ext cx="937219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</a:t>
            </a:r>
          </a:p>
        </p:txBody>
      </p:sp>
      <p:sp>
        <p:nvSpPr>
          <p:cNvPr id="26" name="TextBox 15">
            <a:extLst>
              <a:ext uri="{FF2B5EF4-FFF2-40B4-BE49-F238E27FC236}">
                <a16:creationId xmlns:a16="http://schemas.microsoft.com/office/drawing/2014/main" id="{38373540-44E2-37A6-55A7-0FDAA92D1B4C}"/>
              </a:ext>
            </a:extLst>
          </p:cNvPr>
          <p:cNvSpPr txBox="1"/>
          <p:nvPr/>
        </p:nvSpPr>
        <p:spPr>
          <a:xfrm>
            <a:off x="7984956" y="7754948"/>
            <a:ext cx="6077920" cy="499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Kết</a:t>
            </a: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quả</a:t>
            </a:r>
            <a:endParaRPr lang="en-US" sz="4800" spc="247" dirty="0">
              <a:solidFill>
                <a:srgbClr val="231F20"/>
              </a:solidFill>
              <a:latin typeface="+mj-lt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BFAF9304-7A0F-50B7-4A20-6C40D50CFA7C}"/>
              </a:ext>
            </a:extLst>
          </p:cNvPr>
          <p:cNvSpPr txBox="1"/>
          <p:nvPr/>
        </p:nvSpPr>
        <p:spPr>
          <a:xfrm>
            <a:off x="13696660" y="6721160"/>
            <a:ext cx="937219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6</a:t>
            </a:r>
          </a:p>
        </p:txBody>
      </p:sp>
      <p:sp>
        <p:nvSpPr>
          <p:cNvPr id="28" name="TextBox 15">
            <a:extLst>
              <a:ext uri="{FF2B5EF4-FFF2-40B4-BE49-F238E27FC236}">
                <a16:creationId xmlns:a16="http://schemas.microsoft.com/office/drawing/2014/main" id="{620A539E-30FE-0515-19A6-B646310CB1F2}"/>
              </a:ext>
            </a:extLst>
          </p:cNvPr>
          <p:cNvSpPr txBox="1"/>
          <p:nvPr/>
        </p:nvSpPr>
        <p:spPr>
          <a:xfrm>
            <a:off x="13639799" y="7754948"/>
            <a:ext cx="3681168" cy="499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Demo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Triển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khai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6571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5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Giao </a:t>
            </a:r>
            <a:r>
              <a:rPr lang="en-US" sz="4800" dirty="0" err="1"/>
              <a:t>diện</a:t>
            </a:r>
            <a:r>
              <a:rPr lang="en-US" sz="4800" dirty="0"/>
              <a:t> web.</a:t>
            </a:r>
            <a:endParaRPr lang="en-US" sz="4400" i="1" dirty="0"/>
          </a:p>
          <a:p>
            <a:endParaRPr lang="en-US" sz="2000" i="1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Người</a:t>
            </a:r>
            <a:r>
              <a:rPr lang="en-US" sz="4800" dirty="0"/>
              <a:t> </a:t>
            </a:r>
            <a:r>
              <a:rPr lang="en-US" sz="4800" dirty="0" err="1"/>
              <a:t>dùng</a:t>
            </a:r>
            <a:r>
              <a:rPr lang="en-US" sz="4800" dirty="0"/>
              <a:t> </a:t>
            </a:r>
            <a:r>
              <a:rPr lang="en-US" sz="4800" dirty="0" err="1"/>
              <a:t>nhập</a:t>
            </a:r>
            <a:r>
              <a:rPr lang="en-US" sz="4800" dirty="0"/>
              <a:t> domain </a:t>
            </a:r>
            <a:r>
              <a:rPr lang="en-US" sz="4800" dirty="0" err="1"/>
              <a:t>cần</a:t>
            </a:r>
            <a:r>
              <a:rPr lang="en-US" sz="4800" dirty="0"/>
              <a:t> </a:t>
            </a:r>
            <a:r>
              <a:rPr lang="en-US" sz="4800" dirty="0" err="1"/>
              <a:t>kiểm</a:t>
            </a:r>
            <a:r>
              <a:rPr lang="en-US" sz="4800" dirty="0"/>
              <a:t> </a:t>
            </a:r>
            <a:r>
              <a:rPr lang="en-US" sz="4800" dirty="0" err="1"/>
              <a:t>tra</a:t>
            </a:r>
            <a:r>
              <a:rPr lang="en-US" sz="4800" dirty="0"/>
              <a:t>. -&gt; </a:t>
            </a:r>
            <a:r>
              <a:rPr lang="en-US" sz="4800" dirty="0" err="1"/>
              <a:t>Trả</a:t>
            </a:r>
            <a:r>
              <a:rPr lang="en-US" sz="4800" dirty="0"/>
              <a:t> </a:t>
            </a:r>
            <a:r>
              <a:rPr lang="en-US" sz="4800" dirty="0" err="1"/>
              <a:t>về</a:t>
            </a:r>
            <a:r>
              <a:rPr lang="en-US" sz="4800" dirty="0"/>
              <a:t> </a:t>
            </a:r>
            <a:r>
              <a:rPr lang="en-US" sz="4800" dirty="0" err="1"/>
              <a:t>kết</a:t>
            </a:r>
            <a:r>
              <a:rPr lang="en-US" sz="4800" dirty="0"/>
              <a:t> </a:t>
            </a:r>
            <a:r>
              <a:rPr lang="en-US" sz="4800" dirty="0" err="1"/>
              <a:t>quả</a:t>
            </a:r>
            <a:r>
              <a:rPr lang="en-US" sz="4800" dirty="0"/>
              <a:t> </a:t>
            </a:r>
            <a:r>
              <a:rPr lang="en-US" sz="4800" dirty="0" err="1"/>
              <a:t>phân</a:t>
            </a:r>
            <a:r>
              <a:rPr lang="en-US" sz="4800" dirty="0"/>
              <a:t> </a:t>
            </a:r>
            <a:r>
              <a:rPr lang="en-US" sz="4800" dirty="0" err="1"/>
              <a:t>loại</a:t>
            </a:r>
            <a:r>
              <a:rPr lang="en-US" sz="4800" dirty="0"/>
              <a:t>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Backend: Python API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Fontend</a:t>
            </a:r>
            <a:r>
              <a:rPr lang="en-US" sz="4800" dirty="0"/>
              <a:t>: HTML CSS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Framework: Ruby on Rail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800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9C52D-8874-6B07-DCBE-96FEC59D83E0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86513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Hạn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chế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và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thách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thức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6140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5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bộ</a:t>
            </a:r>
            <a:r>
              <a:rPr lang="en-US" sz="4800" dirty="0"/>
              <a:t> </a:t>
            </a:r>
            <a:r>
              <a:rPr lang="en-US" sz="4800" dirty="0" err="1"/>
              <a:t>dữ</a:t>
            </a:r>
            <a:r>
              <a:rPr lang="en-US" sz="4800" dirty="0"/>
              <a:t> </a:t>
            </a:r>
            <a:r>
              <a:rPr lang="en-US" sz="4800" dirty="0" err="1"/>
              <a:t>liệu</a:t>
            </a:r>
            <a:r>
              <a:rPr lang="en-US" sz="4800" dirty="0"/>
              <a:t> </a:t>
            </a:r>
            <a:r>
              <a:rPr lang="en-US" sz="4800" dirty="0" err="1"/>
              <a:t>chỉ</a:t>
            </a:r>
            <a:r>
              <a:rPr lang="en-US" sz="4800" dirty="0"/>
              <a:t> </a:t>
            </a:r>
            <a:r>
              <a:rPr lang="en-US" sz="4800" dirty="0" err="1"/>
              <a:t>chứa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kí</a:t>
            </a:r>
            <a:r>
              <a:rPr lang="en-US" sz="4800" dirty="0"/>
              <a:t> </a:t>
            </a:r>
            <a:r>
              <a:rPr lang="en-US" sz="4800" dirty="0" err="1"/>
              <a:t>tự</a:t>
            </a:r>
            <a:r>
              <a:rPr lang="en-US" sz="4800" dirty="0"/>
              <a:t> </a:t>
            </a:r>
            <a:r>
              <a:rPr lang="en-US" sz="4800" dirty="0" err="1"/>
              <a:t>tên</a:t>
            </a:r>
            <a:r>
              <a:rPr lang="en-US" sz="4800" dirty="0"/>
              <a:t> </a:t>
            </a:r>
            <a:r>
              <a:rPr lang="en-US" sz="4800" dirty="0" err="1"/>
              <a:t>miền</a:t>
            </a:r>
            <a:r>
              <a:rPr lang="en-US" sz="4800" dirty="0"/>
              <a:t> </a:t>
            </a:r>
            <a:r>
              <a:rPr lang="en-US" sz="4800" dirty="0" err="1"/>
              <a:t>hợp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 </a:t>
            </a:r>
            <a:r>
              <a:rPr lang="en-US" sz="4800" dirty="0" err="1"/>
              <a:t>bằng</a:t>
            </a:r>
            <a:r>
              <a:rPr lang="en-US" sz="4800" dirty="0"/>
              <a:t> </a:t>
            </a:r>
            <a:r>
              <a:rPr lang="en-US" sz="4800" dirty="0" err="1"/>
              <a:t>tiếng</a:t>
            </a:r>
            <a:r>
              <a:rPr lang="en-US" sz="4800" dirty="0"/>
              <a:t> Anh, </a:t>
            </a:r>
            <a:r>
              <a:rPr lang="en-US" sz="4800" dirty="0" err="1"/>
              <a:t>không</a:t>
            </a:r>
            <a:r>
              <a:rPr lang="en-US" sz="4800" dirty="0"/>
              <a:t> </a:t>
            </a:r>
            <a:r>
              <a:rPr lang="en-US" sz="4800" dirty="0" err="1"/>
              <a:t>thể</a:t>
            </a:r>
            <a:r>
              <a:rPr lang="en-US" sz="4800" dirty="0"/>
              <a:t> </a:t>
            </a:r>
            <a:r>
              <a:rPr lang="en-US" sz="4800" dirty="0" err="1"/>
              <a:t>áp</a:t>
            </a:r>
            <a:r>
              <a:rPr lang="en-US" sz="4800" dirty="0"/>
              <a:t> </a:t>
            </a:r>
            <a:r>
              <a:rPr lang="en-US" sz="4800" dirty="0" err="1"/>
              <a:t>dụng</a:t>
            </a:r>
            <a:r>
              <a:rPr lang="en-US" sz="4800" dirty="0"/>
              <a:t> ở </a:t>
            </a: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quốc</a:t>
            </a:r>
            <a:r>
              <a:rPr lang="en-US" sz="4800" dirty="0"/>
              <a:t> </a:t>
            </a:r>
            <a:r>
              <a:rPr lang="en-US" sz="4800" dirty="0" err="1"/>
              <a:t>gia</a:t>
            </a:r>
            <a:r>
              <a:rPr lang="en-US" sz="4800" dirty="0"/>
              <a:t> </a:t>
            </a:r>
            <a:r>
              <a:rPr lang="en-US" sz="4800" dirty="0" err="1"/>
              <a:t>không</a:t>
            </a:r>
            <a:r>
              <a:rPr lang="en-US" sz="4800" dirty="0"/>
              <a:t> </a:t>
            </a:r>
            <a:r>
              <a:rPr lang="en-US" sz="4800" dirty="0" err="1"/>
              <a:t>nói</a:t>
            </a:r>
            <a:r>
              <a:rPr lang="en-US" sz="4800" dirty="0"/>
              <a:t> </a:t>
            </a:r>
            <a:r>
              <a:rPr lang="en-US" sz="4800" dirty="0" err="1"/>
              <a:t>tiếng</a:t>
            </a:r>
            <a:r>
              <a:rPr lang="en-US" sz="4800" dirty="0"/>
              <a:t> </a:t>
            </a:r>
            <a:r>
              <a:rPr lang="en-US" sz="4800" dirty="0" err="1"/>
              <a:t>anh</a:t>
            </a:r>
            <a:r>
              <a:rPr lang="en-US" sz="4800" dirty="0"/>
              <a:t>.</a:t>
            </a:r>
            <a:endParaRPr lang="en-US" sz="4400" i="1" dirty="0"/>
          </a:p>
          <a:p>
            <a:endParaRPr lang="en-US" sz="2000" i="1" dirty="0"/>
          </a:p>
          <a:p>
            <a:endParaRPr lang="en-US" sz="2000" i="1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Siamese Neural Network </a:t>
            </a:r>
            <a:r>
              <a:rPr lang="en-US" sz="4800" dirty="0" err="1"/>
              <a:t>yêu</a:t>
            </a:r>
            <a:r>
              <a:rPr lang="en-US" sz="4800" dirty="0"/>
              <a:t> </a:t>
            </a:r>
            <a:r>
              <a:rPr lang="en-US" sz="4800" dirty="0" err="1"/>
              <a:t>cầu</a:t>
            </a:r>
            <a:r>
              <a:rPr lang="en-US" sz="4800" dirty="0"/>
              <a:t> chi phí </a:t>
            </a:r>
            <a:r>
              <a:rPr lang="en-US" sz="4800" dirty="0" err="1"/>
              <a:t>tính</a:t>
            </a:r>
            <a:r>
              <a:rPr lang="en-US" sz="4800" dirty="0"/>
              <a:t> </a:t>
            </a:r>
            <a:r>
              <a:rPr lang="en-US" sz="4800" dirty="0" err="1"/>
              <a:t>toán</a:t>
            </a:r>
            <a:r>
              <a:rPr lang="en-US" sz="4800" dirty="0"/>
              <a:t> </a:t>
            </a:r>
            <a:r>
              <a:rPr lang="en-US" sz="4800" dirty="0" err="1"/>
              <a:t>cao</a:t>
            </a:r>
            <a:r>
              <a:rPr lang="en-US" sz="48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Mất</a:t>
            </a:r>
            <a:r>
              <a:rPr lang="en-US" sz="4800" dirty="0"/>
              <a:t> </a:t>
            </a:r>
            <a:r>
              <a:rPr lang="en-US" sz="4800" dirty="0" err="1"/>
              <a:t>cân</a:t>
            </a:r>
            <a:r>
              <a:rPr lang="en-US" sz="4800" dirty="0"/>
              <a:t> </a:t>
            </a:r>
            <a:r>
              <a:rPr lang="en-US" sz="4800" dirty="0" err="1"/>
              <a:t>bằng</a:t>
            </a:r>
            <a:r>
              <a:rPr lang="en-US" sz="4800" dirty="0"/>
              <a:t> </a:t>
            </a:r>
            <a:r>
              <a:rPr lang="en-US" sz="4800" dirty="0" err="1"/>
              <a:t>lớp</a:t>
            </a:r>
            <a:r>
              <a:rPr lang="en-US" sz="4800" dirty="0"/>
              <a:t> </a:t>
            </a:r>
            <a:r>
              <a:rPr lang="en-US" sz="4800" dirty="0" err="1"/>
              <a:t>trong</a:t>
            </a:r>
            <a:r>
              <a:rPr lang="en-US" sz="4800" dirty="0"/>
              <a:t> </a:t>
            </a:r>
            <a:r>
              <a:rPr lang="en-US" sz="4800" dirty="0" err="1"/>
              <a:t>dữ</a:t>
            </a:r>
            <a:r>
              <a:rPr lang="en-US" sz="4800" dirty="0"/>
              <a:t> </a:t>
            </a:r>
            <a:r>
              <a:rPr lang="en-US" sz="4800" dirty="0" err="1"/>
              <a:t>liệu</a:t>
            </a:r>
            <a:r>
              <a:rPr lang="en-US" sz="4800" dirty="0"/>
              <a:t> DNS </a:t>
            </a:r>
            <a:r>
              <a:rPr lang="en-US" sz="4800" dirty="0" err="1"/>
              <a:t>giảm</a:t>
            </a:r>
            <a:r>
              <a:rPr lang="en-US" sz="4800" dirty="0"/>
              <a:t> </a:t>
            </a:r>
            <a:r>
              <a:rPr lang="en-US" sz="4800" dirty="0" err="1"/>
              <a:t>hiệu</a:t>
            </a:r>
            <a:r>
              <a:rPr lang="en-US" sz="4800" dirty="0"/>
              <a:t> </a:t>
            </a:r>
            <a:r>
              <a:rPr lang="en-US" sz="4800" dirty="0" err="1"/>
              <a:t>suất</a:t>
            </a:r>
            <a:r>
              <a:rPr lang="en-US" sz="4800" dirty="0"/>
              <a:t> </a:t>
            </a:r>
            <a:r>
              <a:rPr lang="en-US" sz="4800" dirty="0" err="1"/>
              <a:t>mô</a:t>
            </a:r>
            <a:r>
              <a:rPr lang="en-US" sz="4800" dirty="0"/>
              <a:t> </a:t>
            </a:r>
            <a:r>
              <a:rPr lang="en-US" sz="4800" dirty="0" err="1"/>
              <a:t>hình</a:t>
            </a:r>
            <a:r>
              <a:rPr lang="en-US" sz="4800" dirty="0"/>
              <a:t> học </a:t>
            </a:r>
            <a:r>
              <a:rPr lang="en-US" sz="4800" dirty="0" err="1"/>
              <a:t>sâu</a:t>
            </a:r>
            <a:r>
              <a:rPr lang="en-US" sz="4800" dirty="0"/>
              <a:t>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800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9C52D-8874-6B07-DCBE-96FEC59D83E0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057431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1905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 rot="-10580377">
            <a:off x="9373393" y="-10065129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561733" y="2105045"/>
            <a:ext cx="8097687" cy="4819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Montserrat Classic Bold" panose="020B0604020202020204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77497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606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Giới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thiệu</a:t>
            </a:r>
            <a:endParaRPr lang="en-US" sz="96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9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Động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lực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800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Sự</a:t>
            </a:r>
            <a:r>
              <a:rPr lang="en-US" sz="4800" dirty="0"/>
              <a:t> </a:t>
            </a:r>
            <a:r>
              <a:rPr lang="en-US" sz="4800" dirty="0" err="1"/>
              <a:t>gia</a:t>
            </a:r>
            <a:r>
              <a:rPr lang="en-US" sz="4800" dirty="0"/>
              <a:t> tang </a:t>
            </a:r>
            <a:r>
              <a:rPr lang="en-US" sz="4800" dirty="0" err="1"/>
              <a:t>hoạt</a:t>
            </a:r>
            <a:r>
              <a:rPr lang="en-US" sz="4800" dirty="0"/>
              <a:t> </a:t>
            </a:r>
            <a:r>
              <a:rPr lang="en-US" sz="4800" dirty="0" err="1"/>
              <a:t>động</a:t>
            </a:r>
            <a:r>
              <a:rPr lang="en-US" sz="4800" dirty="0"/>
              <a:t> Internet </a:t>
            </a:r>
            <a:r>
              <a:rPr lang="en-US" sz="4800" dirty="0" err="1"/>
              <a:t>độc</a:t>
            </a:r>
            <a:r>
              <a:rPr lang="en-US" sz="4800" dirty="0"/>
              <a:t> </a:t>
            </a:r>
            <a:r>
              <a:rPr lang="en-US" sz="4800" dirty="0" err="1"/>
              <a:t>hại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Nhiều</a:t>
            </a:r>
            <a:r>
              <a:rPr lang="en-US" sz="4800" dirty="0"/>
              <a:t> </a:t>
            </a:r>
            <a:r>
              <a:rPr lang="en-US" sz="4800" dirty="0" err="1"/>
              <a:t>chương</a:t>
            </a:r>
            <a:r>
              <a:rPr lang="en-US" sz="4800" dirty="0"/>
              <a:t> </a:t>
            </a:r>
            <a:r>
              <a:rPr lang="en-US" sz="4800" dirty="0" err="1"/>
              <a:t>trình</a:t>
            </a:r>
            <a:r>
              <a:rPr lang="en-US" sz="4800" dirty="0"/>
              <a:t> </a:t>
            </a:r>
            <a:r>
              <a:rPr lang="en-US" sz="4800" dirty="0" err="1"/>
              <a:t>phần</a:t>
            </a:r>
            <a:r>
              <a:rPr lang="en-US" sz="4800" dirty="0"/>
              <a:t> </a:t>
            </a:r>
            <a:r>
              <a:rPr lang="en-US" sz="4800" dirty="0" err="1"/>
              <a:t>mềm</a:t>
            </a:r>
            <a:r>
              <a:rPr lang="en-US" sz="4800" dirty="0"/>
              <a:t> </a:t>
            </a:r>
            <a:r>
              <a:rPr lang="en-US" sz="4800" dirty="0" err="1"/>
              <a:t>độc</a:t>
            </a:r>
            <a:r>
              <a:rPr lang="en-US" sz="4800" dirty="0"/>
              <a:t> </a:t>
            </a:r>
            <a:r>
              <a:rPr lang="en-US" sz="4800" dirty="0" err="1"/>
              <a:t>hại</a:t>
            </a:r>
            <a:r>
              <a:rPr lang="en-US" sz="4800" dirty="0"/>
              <a:t> </a:t>
            </a:r>
            <a:r>
              <a:rPr lang="en-US" sz="4800" dirty="0" err="1"/>
              <a:t>được</a:t>
            </a:r>
            <a:r>
              <a:rPr lang="en-US" sz="4800" dirty="0"/>
              <a:t> </a:t>
            </a:r>
            <a:r>
              <a:rPr lang="en-US" sz="4800" dirty="0" err="1"/>
              <a:t>sử</a:t>
            </a:r>
            <a:r>
              <a:rPr lang="en-US" sz="4800" dirty="0"/>
              <a:t> </a:t>
            </a:r>
            <a:r>
              <a:rPr lang="en-US" sz="4800" dirty="0" err="1"/>
              <a:t>dụng</a:t>
            </a:r>
            <a:r>
              <a:rPr lang="en-US" sz="4800" dirty="0"/>
              <a:t>  </a:t>
            </a:r>
            <a:r>
              <a:rPr lang="en-US" sz="4800" dirty="0" err="1"/>
              <a:t>để</a:t>
            </a:r>
            <a:r>
              <a:rPr lang="en-US" sz="4800" dirty="0"/>
              <a:t> </a:t>
            </a:r>
            <a:r>
              <a:rPr lang="en-US" sz="4800" dirty="0" err="1"/>
              <a:t>thiết</a:t>
            </a:r>
            <a:r>
              <a:rPr lang="en-US" sz="4800" dirty="0"/>
              <a:t> </a:t>
            </a:r>
            <a:r>
              <a:rPr lang="en-US" sz="4800" dirty="0" err="1"/>
              <a:t>lập</a:t>
            </a:r>
            <a:r>
              <a:rPr lang="en-US" sz="4800" dirty="0"/>
              <a:t> </a:t>
            </a:r>
            <a:r>
              <a:rPr lang="en-US" sz="4800" dirty="0" err="1"/>
              <a:t>mạng</a:t>
            </a:r>
            <a:r>
              <a:rPr lang="en-US" sz="4800" dirty="0"/>
              <a:t> </a:t>
            </a:r>
            <a:r>
              <a:rPr lang="en-US" sz="4800" dirty="0" err="1"/>
              <a:t>lưới</a:t>
            </a:r>
            <a:r>
              <a:rPr lang="en-US" sz="4800" dirty="0"/>
              <a:t> </a:t>
            </a:r>
            <a:r>
              <a:rPr lang="en-US" sz="4800" b="1" dirty="0"/>
              <a:t>Botnet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/>
              <a:t>Botmaster </a:t>
            </a:r>
            <a:r>
              <a:rPr lang="en-US" sz="4800" dirty="0" err="1"/>
              <a:t>thông</a:t>
            </a:r>
            <a:r>
              <a:rPr lang="en-US" sz="4800" dirty="0"/>
              <a:t> qua C&amp;C Server </a:t>
            </a:r>
            <a:r>
              <a:rPr lang="en-US" sz="4800" dirty="0" err="1"/>
              <a:t>điều</a:t>
            </a:r>
            <a:r>
              <a:rPr lang="en-US" sz="4800" dirty="0"/>
              <a:t> </a:t>
            </a:r>
            <a:r>
              <a:rPr lang="en-US" sz="4800" dirty="0" err="1"/>
              <a:t>phối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cuộc</a:t>
            </a:r>
            <a:r>
              <a:rPr lang="en-US" sz="4800" dirty="0"/>
              <a:t> </a:t>
            </a:r>
            <a:r>
              <a:rPr lang="en-US" sz="4800" dirty="0" err="1"/>
              <a:t>tấn</a:t>
            </a:r>
            <a:r>
              <a:rPr lang="en-US" sz="4800" dirty="0"/>
              <a:t> </a:t>
            </a:r>
            <a:r>
              <a:rPr lang="en-US" sz="4800" dirty="0" err="1"/>
              <a:t>công</a:t>
            </a:r>
            <a:r>
              <a:rPr lang="en-US" sz="4800" dirty="0"/>
              <a:t>:</a:t>
            </a:r>
            <a:br>
              <a:rPr lang="en-US" sz="4800" dirty="0"/>
            </a:br>
            <a:r>
              <a:rPr lang="en-US" sz="4800" dirty="0"/>
              <a:t>		+ DDoS.</a:t>
            </a:r>
          </a:p>
          <a:p>
            <a:r>
              <a:rPr lang="en-US" sz="4800" dirty="0"/>
              <a:t>		+ </a:t>
            </a:r>
            <a:r>
              <a:rPr lang="en-US" sz="4800" dirty="0" err="1"/>
              <a:t>Phần</a:t>
            </a:r>
            <a:r>
              <a:rPr lang="en-US" sz="4800" dirty="0"/>
              <a:t> </a:t>
            </a:r>
            <a:r>
              <a:rPr lang="en-US" sz="4800" dirty="0" err="1"/>
              <a:t>mềm</a:t>
            </a:r>
            <a:r>
              <a:rPr lang="en-US" sz="4800" dirty="0"/>
              <a:t> </a:t>
            </a:r>
            <a:r>
              <a:rPr lang="en-US" sz="4800" dirty="0" err="1"/>
              <a:t>gián</a:t>
            </a:r>
            <a:r>
              <a:rPr lang="en-US" sz="4800" dirty="0"/>
              <a:t> </a:t>
            </a:r>
            <a:r>
              <a:rPr lang="en-US" sz="4800" dirty="0" err="1"/>
              <a:t>điệp</a:t>
            </a:r>
            <a:r>
              <a:rPr lang="en-US" sz="4800" dirty="0"/>
              <a:t>.</a:t>
            </a:r>
          </a:p>
          <a:p>
            <a:r>
              <a:rPr lang="en-US" sz="4800" dirty="0"/>
              <a:t>		+ </a:t>
            </a:r>
            <a:r>
              <a:rPr lang="en-US" sz="4800" dirty="0" err="1"/>
              <a:t>Gửi</a:t>
            </a:r>
            <a:r>
              <a:rPr lang="en-US" sz="4800" dirty="0"/>
              <a:t> </a:t>
            </a:r>
            <a:r>
              <a:rPr lang="en-US" sz="4800" dirty="0" err="1"/>
              <a:t>thư</a:t>
            </a:r>
            <a:r>
              <a:rPr lang="en-US" sz="4800" dirty="0"/>
              <a:t> </a:t>
            </a:r>
            <a:r>
              <a:rPr lang="en-US" sz="4800" dirty="0" err="1"/>
              <a:t>rác</a:t>
            </a:r>
            <a:r>
              <a:rPr lang="en-US" sz="4800" dirty="0"/>
              <a:t>.</a:t>
            </a:r>
          </a:p>
          <a:p>
            <a:r>
              <a:rPr lang="en-US" sz="4800" dirty="0"/>
              <a:t>		+ </a:t>
            </a:r>
            <a:r>
              <a:rPr lang="en-US" sz="4800" dirty="0" err="1"/>
              <a:t>Phần</a:t>
            </a:r>
            <a:r>
              <a:rPr lang="en-US" sz="4800" dirty="0"/>
              <a:t> </a:t>
            </a:r>
            <a:r>
              <a:rPr lang="en-US" sz="4800" dirty="0" err="1"/>
              <a:t>mềm</a:t>
            </a:r>
            <a:r>
              <a:rPr lang="en-US" sz="4800" dirty="0"/>
              <a:t> </a:t>
            </a:r>
            <a:r>
              <a:rPr lang="en-US" sz="4800" dirty="0" err="1"/>
              <a:t>hù</a:t>
            </a:r>
            <a:r>
              <a:rPr lang="en-US" sz="4800" dirty="0"/>
              <a:t> </a:t>
            </a:r>
            <a:r>
              <a:rPr lang="en-US" sz="4800" dirty="0" err="1"/>
              <a:t>dọa</a:t>
            </a:r>
            <a:r>
              <a:rPr lang="en-US" sz="4800" dirty="0"/>
              <a:t>.</a:t>
            </a:r>
            <a:endParaRPr lang="vi-VN" sz="4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156F34-45D9-5FD5-F892-097EE3C04269}"/>
              </a:ext>
            </a:extLst>
          </p:cNvPr>
          <p:cNvSpPr txBox="1"/>
          <p:nvPr/>
        </p:nvSpPr>
        <p:spPr>
          <a:xfrm>
            <a:off x="3048000" y="8699837"/>
            <a:ext cx="8763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Black List</a:t>
            </a:r>
            <a:r>
              <a:rPr lang="en-US" sz="6000" dirty="0"/>
              <a:t>.</a:t>
            </a:r>
            <a:endParaRPr lang="vi-VN" sz="36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469CF0C-E69D-2163-7747-754A2DDACDF0}"/>
              </a:ext>
            </a:extLst>
          </p:cNvPr>
          <p:cNvSpPr/>
          <p:nvPr/>
        </p:nvSpPr>
        <p:spPr>
          <a:xfrm>
            <a:off x="1905057" y="9138355"/>
            <a:ext cx="838200" cy="2723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lacklist, invalidate, stoplist, stop list, blacklisting icon - Download on  Iconfinder">
            <a:extLst>
              <a:ext uri="{FF2B5EF4-FFF2-40B4-BE49-F238E27FC236}">
                <a16:creationId xmlns:a16="http://schemas.microsoft.com/office/drawing/2014/main" id="{79E357A1-A72D-B5CF-3496-A07851F5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343" y="5905500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9FD899C2-B8DC-8193-C428-13EB34A3B1C5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7336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Động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lực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Kẻ</a:t>
            </a:r>
            <a:r>
              <a:rPr lang="en-US" sz="4800" dirty="0"/>
              <a:t> </a:t>
            </a:r>
            <a:r>
              <a:rPr lang="en-US" sz="4800" dirty="0" err="1"/>
              <a:t>tấn</a:t>
            </a:r>
            <a:r>
              <a:rPr lang="en-US" sz="4800" dirty="0"/>
              <a:t> </a:t>
            </a:r>
            <a:r>
              <a:rPr lang="en-US" sz="4800" dirty="0" err="1"/>
              <a:t>công</a:t>
            </a:r>
            <a:r>
              <a:rPr lang="en-US" sz="4800" dirty="0"/>
              <a:t> </a:t>
            </a:r>
            <a:r>
              <a:rPr lang="en-US" sz="4800" dirty="0" err="1"/>
              <a:t>thường</a:t>
            </a:r>
            <a:r>
              <a:rPr lang="en-US" sz="4800" dirty="0"/>
              <a:t> </a:t>
            </a:r>
            <a:r>
              <a:rPr lang="en-US" sz="4800" dirty="0" err="1"/>
              <a:t>xuyên</a:t>
            </a:r>
            <a:r>
              <a:rPr lang="en-US" sz="4800" dirty="0"/>
              <a:t> </a:t>
            </a:r>
            <a:r>
              <a:rPr lang="en-US" sz="4800" dirty="0" err="1"/>
              <a:t>thay</a:t>
            </a:r>
            <a:r>
              <a:rPr lang="en-US" sz="4800" dirty="0"/>
              <a:t> </a:t>
            </a:r>
            <a:r>
              <a:rPr lang="en-US" sz="4800" dirty="0" err="1"/>
              <a:t>đổi</a:t>
            </a:r>
            <a:r>
              <a:rPr lang="en-US" sz="4800" dirty="0"/>
              <a:t>:</a:t>
            </a:r>
          </a:p>
          <a:p>
            <a:pPr lvl="2"/>
            <a:r>
              <a:rPr lang="en-US" sz="4800" dirty="0"/>
              <a:t>	+ IP.</a:t>
            </a:r>
          </a:p>
          <a:p>
            <a:pPr lvl="2"/>
            <a:r>
              <a:rPr lang="en-US" sz="4800" dirty="0"/>
              <a:t>	+ Domain. 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Tạo</a:t>
            </a:r>
            <a:r>
              <a:rPr lang="en-US" sz="4800" dirty="0"/>
              <a:t> </a:t>
            </a:r>
            <a:r>
              <a:rPr lang="en-US" sz="4800" dirty="0" err="1"/>
              <a:t>ra</a:t>
            </a:r>
            <a:r>
              <a:rPr lang="en-US" sz="4800" dirty="0"/>
              <a:t> tập </a:t>
            </a:r>
            <a:r>
              <a:rPr lang="en-US" sz="4800" dirty="0" err="1"/>
              <a:t>hợp</a:t>
            </a:r>
            <a:r>
              <a:rPr lang="en-US" sz="4800" dirty="0"/>
              <a:t> </a:t>
            </a:r>
            <a:r>
              <a:rPr lang="en-US" sz="4800" dirty="0" err="1"/>
              <a:t>lớn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domain </a:t>
            </a:r>
            <a:r>
              <a:rPr lang="en-US" sz="4800" dirty="0" err="1"/>
              <a:t>ngẫu</a:t>
            </a:r>
            <a:r>
              <a:rPr lang="en-US" sz="4800" dirty="0"/>
              <a:t> </a:t>
            </a:r>
            <a:r>
              <a:rPr lang="en-US" sz="4800" dirty="0" err="1"/>
              <a:t>nhiên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Chọn</a:t>
            </a:r>
            <a:r>
              <a:rPr lang="en-US" sz="4800" dirty="0"/>
              <a:t> </a:t>
            </a:r>
            <a:r>
              <a:rPr lang="en-US" sz="4800" dirty="0" err="1"/>
              <a:t>ra</a:t>
            </a:r>
            <a:r>
              <a:rPr lang="en-US" sz="4800" dirty="0"/>
              <a:t> 1  tập </a:t>
            </a:r>
            <a:r>
              <a:rPr lang="en-US" sz="4800" dirty="0" err="1"/>
              <a:t>hợp</a:t>
            </a:r>
            <a:r>
              <a:rPr lang="en-US" sz="4800" dirty="0"/>
              <a:t> con </a:t>
            </a:r>
            <a:r>
              <a:rPr lang="en-US" sz="4800" dirty="0" err="1"/>
              <a:t>nhỏ</a:t>
            </a:r>
            <a:r>
              <a:rPr lang="en-US" sz="4800" dirty="0"/>
              <a:t> </a:t>
            </a:r>
            <a:r>
              <a:rPr lang="en-US" sz="4800" dirty="0" err="1"/>
              <a:t>để</a:t>
            </a:r>
            <a:r>
              <a:rPr lang="en-US" sz="4800" dirty="0"/>
              <a:t> </a:t>
            </a:r>
            <a:r>
              <a:rPr lang="en-US" sz="4800" dirty="0" err="1"/>
              <a:t>kết</a:t>
            </a:r>
            <a:r>
              <a:rPr lang="en-US" sz="4800" dirty="0"/>
              <a:t> </a:t>
            </a:r>
            <a:r>
              <a:rPr lang="en-US" sz="4800" dirty="0" err="1"/>
              <a:t>nối</a:t>
            </a:r>
            <a:r>
              <a:rPr lang="en-US" sz="4800" dirty="0"/>
              <a:t> C&amp;C Server.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Thuật</a:t>
            </a:r>
            <a:r>
              <a:rPr lang="en-US" sz="4800" dirty="0"/>
              <a:t> </a:t>
            </a:r>
            <a:r>
              <a:rPr lang="en-US" sz="4800" dirty="0" err="1"/>
              <a:t>toán</a:t>
            </a:r>
            <a:r>
              <a:rPr lang="en-US" sz="4800" dirty="0"/>
              <a:t> DGA </a:t>
            </a:r>
            <a:r>
              <a:rPr lang="en-US" sz="4800" dirty="0" err="1"/>
              <a:t>tạo</a:t>
            </a:r>
            <a:r>
              <a:rPr lang="en-US" sz="4800" dirty="0"/>
              <a:t> domain </a:t>
            </a:r>
            <a:r>
              <a:rPr lang="en-US" sz="4800" dirty="0" err="1"/>
              <a:t>ngẫu</a:t>
            </a:r>
            <a:r>
              <a:rPr lang="en-US" sz="4800" dirty="0"/>
              <a:t> </a:t>
            </a:r>
            <a:r>
              <a:rPr lang="en-US" sz="4800" dirty="0" err="1"/>
              <a:t>nhiên</a:t>
            </a:r>
            <a:r>
              <a:rPr lang="en-US" sz="4800" dirty="0"/>
              <a:t>: </a:t>
            </a:r>
            <a:r>
              <a:rPr lang="en-US" sz="4800" dirty="0" err="1"/>
              <a:t>Torpig</a:t>
            </a:r>
            <a:r>
              <a:rPr lang="en-US" sz="4800" dirty="0"/>
              <a:t>, </a:t>
            </a:r>
            <a:r>
              <a:rPr lang="en-US" sz="4800" dirty="0" err="1"/>
              <a:t>Conficker</a:t>
            </a:r>
            <a:r>
              <a:rPr lang="en-US" sz="4800" dirty="0"/>
              <a:t>, Karen, </a:t>
            </a:r>
            <a:r>
              <a:rPr lang="en-US" sz="4800" dirty="0" err="1"/>
              <a:t>Murofet</a:t>
            </a:r>
            <a:r>
              <a:rPr lang="en-US" sz="4800" dirty="0"/>
              <a:t>,…</a:t>
            </a:r>
            <a:endParaRPr lang="vi-VN" sz="4800" dirty="0"/>
          </a:p>
        </p:txBody>
      </p:sp>
      <p:pic>
        <p:nvPicPr>
          <p:cNvPr id="3074" name="Picture 2" descr="Attack Icons &amp; Symbols">
            <a:extLst>
              <a:ext uri="{FF2B5EF4-FFF2-40B4-BE49-F238E27FC236}">
                <a16:creationId xmlns:a16="http://schemas.microsoft.com/office/drawing/2014/main" id="{F45BB60B-D428-C8AE-75DC-9B0A141CD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1480" y="75075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246C83BE-DC4A-4DB3-1434-BA93D05B4703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5540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Động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lực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/>
              <a:t>Theo </a:t>
            </a:r>
            <a:r>
              <a:rPr lang="en-US" sz="4800" dirty="0" err="1"/>
              <a:t>dõi</a:t>
            </a:r>
            <a:r>
              <a:rPr lang="en-US" sz="4800" dirty="0"/>
              <a:t> </a:t>
            </a:r>
            <a:r>
              <a:rPr lang="en-US" sz="4800" dirty="0" err="1"/>
              <a:t>tất</a:t>
            </a:r>
            <a:r>
              <a:rPr lang="en-US" sz="4800" dirty="0"/>
              <a:t> </a:t>
            </a:r>
            <a:r>
              <a:rPr lang="en-US" sz="4800" dirty="0" err="1"/>
              <a:t>cả</a:t>
            </a:r>
            <a:r>
              <a:rPr lang="en-US" sz="4800" dirty="0"/>
              <a:t>  </a:t>
            </a:r>
            <a:r>
              <a:rPr lang="en-US" sz="4800" dirty="0" err="1"/>
              <a:t>yêu</a:t>
            </a:r>
            <a:r>
              <a:rPr lang="en-US" sz="4800" dirty="0"/>
              <a:t> </a:t>
            </a:r>
            <a:r>
              <a:rPr lang="en-US" sz="4800" dirty="0" err="1"/>
              <a:t>cầu</a:t>
            </a:r>
            <a:r>
              <a:rPr lang="en-US" sz="4800" dirty="0"/>
              <a:t> </a:t>
            </a:r>
            <a:r>
              <a:rPr lang="en-US" sz="4800" dirty="0" err="1"/>
              <a:t>của</a:t>
            </a:r>
            <a:r>
              <a:rPr lang="en-US" sz="4800" dirty="0"/>
              <a:t> </a:t>
            </a:r>
            <a:r>
              <a:rPr lang="en-US" sz="4800" dirty="0" err="1"/>
              <a:t>hệ</a:t>
            </a:r>
            <a:r>
              <a:rPr lang="en-US" sz="4800" dirty="0"/>
              <a:t> </a:t>
            </a:r>
            <a:r>
              <a:rPr lang="en-US" sz="4800" dirty="0" err="1"/>
              <a:t>thống</a:t>
            </a:r>
            <a:r>
              <a:rPr lang="en-US" sz="4800" dirty="0"/>
              <a:t> DNS.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Phân</a:t>
            </a:r>
            <a:r>
              <a:rPr lang="en-US" sz="4800" dirty="0"/>
              <a:t> </a:t>
            </a:r>
            <a:r>
              <a:rPr lang="en-US" sz="4800" dirty="0" err="1"/>
              <a:t>loại</a:t>
            </a:r>
            <a:r>
              <a:rPr lang="en-US" sz="4800" dirty="0"/>
              <a:t> </a:t>
            </a:r>
            <a:r>
              <a:rPr lang="en-US" sz="4800" dirty="0" err="1"/>
              <a:t>tên</a:t>
            </a:r>
            <a:r>
              <a:rPr lang="en-US" sz="4800" dirty="0"/>
              <a:t> </a:t>
            </a:r>
            <a:r>
              <a:rPr lang="en-US" sz="4800" dirty="0" err="1"/>
              <a:t>miền</a:t>
            </a:r>
            <a:r>
              <a:rPr lang="en-US" sz="4800" dirty="0"/>
              <a:t> </a:t>
            </a:r>
            <a:r>
              <a:rPr lang="en-US" sz="4800" dirty="0" err="1"/>
              <a:t>hợp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 và do DGA </a:t>
            </a:r>
            <a:r>
              <a:rPr lang="en-US" sz="4800" dirty="0" err="1"/>
              <a:t>tạo</a:t>
            </a:r>
            <a:r>
              <a:rPr lang="en-US" sz="4800" dirty="0"/>
              <a:t> </a:t>
            </a:r>
            <a:r>
              <a:rPr lang="en-US" sz="4800" dirty="0" err="1"/>
              <a:t>bằng</a:t>
            </a:r>
            <a:r>
              <a:rPr lang="en-US" sz="4800" dirty="0"/>
              <a:t> Machine Learning.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Có</a:t>
            </a:r>
            <a:r>
              <a:rPr lang="en-US" sz="4800" dirty="0"/>
              <a:t> 2 </a:t>
            </a:r>
            <a:r>
              <a:rPr lang="en-US" sz="4800" dirty="0" err="1"/>
              <a:t>phương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: </a:t>
            </a:r>
            <a:r>
              <a:rPr lang="en-US" sz="4800" dirty="0" err="1"/>
              <a:t>hồi</a:t>
            </a:r>
            <a:r>
              <a:rPr lang="en-US" sz="4800" dirty="0"/>
              <a:t> cứu và </a:t>
            </a:r>
            <a:r>
              <a:rPr lang="en-US" sz="4800" dirty="0" err="1"/>
              <a:t>thời</a:t>
            </a:r>
            <a:r>
              <a:rPr lang="en-US" sz="4800" dirty="0"/>
              <a:t> </a:t>
            </a:r>
            <a:r>
              <a:rPr lang="en-US" sz="4800" dirty="0" err="1"/>
              <a:t>gian</a:t>
            </a:r>
            <a:r>
              <a:rPr lang="en-US" sz="4800" dirty="0"/>
              <a:t> </a:t>
            </a:r>
            <a:r>
              <a:rPr lang="en-US" sz="4800" dirty="0" err="1"/>
              <a:t>thực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Phương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 </a:t>
            </a:r>
            <a:r>
              <a:rPr lang="en-US" sz="4800" dirty="0" err="1"/>
              <a:t>hồi</a:t>
            </a:r>
            <a:r>
              <a:rPr lang="en-US" sz="4800" dirty="0"/>
              <a:t> cứu </a:t>
            </a:r>
            <a:r>
              <a:rPr lang="en-US" sz="4800" dirty="0" err="1"/>
              <a:t>quá</a:t>
            </a:r>
            <a:r>
              <a:rPr lang="en-US" sz="4800" dirty="0"/>
              <a:t> </a:t>
            </a:r>
            <a:r>
              <a:rPr lang="en-US" sz="4800" dirty="0" err="1"/>
              <a:t>chậm</a:t>
            </a:r>
            <a:r>
              <a:rPr lang="en-US" sz="4800" dirty="0"/>
              <a:t> </a:t>
            </a:r>
            <a:r>
              <a:rPr lang="en-US" sz="4800" dirty="0" err="1"/>
              <a:t>vì</a:t>
            </a:r>
            <a:r>
              <a:rPr lang="en-US" sz="4800" dirty="0"/>
              <a:t> </a:t>
            </a:r>
            <a:r>
              <a:rPr lang="en-US" sz="4800" dirty="0" err="1"/>
              <a:t>dự</a:t>
            </a:r>
            <a:r>
              <a:rPr lang="en-US" sz="4800" dirty="0"/>
              <a:t> </a:t>
            </a:r>
            <a:r>
              <a:rPr lang="en-US" sz="4800" dirty="0" err="1"/>
              <a:t>đoán</a:t>
            </a:r>
            <a:r>
              <a:rPr lang="en-US" sz="4800" dirty="0"/>
              <a:t> </a:t>
            </a:r>
            <a:r>
              <a:rPr lang="en-US" sz="4800" dirty="0" err="1"/>
              <a:t>hàng</a:t>
            </a:r>
            <a:r>
              <a:rPr lang="en-US" sz="4800" dirty="0"/>
              <a:t> </a:t>
            </a:r>
            <a:r>
              <a:rPr lang="en-US" sz="4800" dirty="0" err="1"/>
              <a:t>loạt</a:t>
            </a:r>
            <a:r>
              <a:rPr lang="en-US" sz="4800" dirty="0"/>
              <a:t> </a:t>
            </a:r>
            <a:r>
              <a:rPr lang="en-US" sz="4800" dirty="0" err="1"/>
              <a:t>bằng</a:t>
            </a:r>
            <a:r>
              <a:rPr lang="en-US" sz="4800" dirty="0"/>
              <a:t> </a:t>
            </a:r>
            <a:r>
              <a:rPr lang="en-US" sz="4800" dirty="0" err="1"/>
              <a:t>cách</a:t>
            </a:r>
            <a:r>
              <a:rPr lang="en-US" sz="4800" dirty="0"/>
              <a:t> </a:t>
            </a:r>
            <a:r>
              <a:rPr lang="en-US" sz="4800" dirty="0" err="1"/>
              <a:t>tạo</a:t>
            </a:r>
            <a:r>
              <a:rPr lang="en-US" sz="4800" dirty="0"/>
              <a:t> </a:t>
            </a:r>
            <a:r>
              <a:rPr lang="en-US" sz="4800" dirty="0" err="1"/>
              <a:t>ra</a:t>
            </a:r>
            <a:r>
              <a:rPr lang="en-US" sz="4800" dirty="0"/>
              <a:t> 1 tập </a:t>
            </a:r>
            <a:r>
              <a:rPr lang="en-US" sz="4800" dirty="0" err="1"/>
              <a:t>hợp</a:t>
            </a:r>
            <a:r>
              <a:rPr lang="en-US" sz="4800" dirty="0"/>
              <a:t> domain </a:t>
            </a:r>
            <a:r>
              <a:rPr lang="en-US" sz="4800" dirty="0" err="1"/>
              <a:t>khổng</a:t>
            </a:r>
            <a:r>
              <a:rPr lang="en-US" sz="4800" dirty="0"/>
              <a:t> </a:t>
            </a:r>
            <a:r>
              <a:rPr lang="en-US" sz="4800" dirty="0" err="1"/>
              <a:t>lồ</a:t>
            </a:r>
            <a:r>
              <a:rPr lang="en-US" sz="4800" dirty="0"/>
              <a:t>. </a:t>
            </a:r>
            <a:r>
              <a:rPr lang="en-US" sz="4800" dirty="0" err="1"/>
              <a:t>Độ</a:t>
            </a:r>
            <a:r>
              <a:rPr lang="en-US" sz="4800" dirty="0"/>
              <a:t> </a:t>
            </a:r>
            <a:r>
              <a:rPr lang="en-US" sz="4800" dirty="0" err="1"/>
              <a:t>chính</a:t>
            </a:r>
            <a:r>
              <a:rPr lang="en-US" sz="4800" dirty="0"/>
              <a:t> </a:t>
            </a:r>
            <a:r>
              <a:rPr lang="en-US" sz="4800" dirty="0" err="1"/>
              <a:t>xác</a:t>
            </a:r>
            <a:r>
              <a:rPr lang="en-US" sz="4800" dirty="0"/>
              <a:t> </a:t>
            </a:r>
            <a:r>
              <a:rPr lang="en-US" sz="4800" dirty="0" err="1"/>
              <a:t>phụ</a:t>
            </a:r>
            <a:r>
              <a:rPr lang="en-US" sz="4800" dirty="0"/>
              <a:t> </a:t>
            </a:r>
            <a:r>
              <a:rPr lang="en-US" sz="4800" dirty="0" err="1"/>
              <a:t>thuộc</a:t>
            </a:r>
            <a:r>
              <a:rPr lang="en-US" sz="4800" dirty="0"/>
              <a:t> </a:t>
            </a:r>
            <a:r>
              <a:rPr lang="en-US" sz="4800" dirty="0" err="1"/>
              <a:t>vào</a:t>
            </a:r>
            <a:r>
              <a:rPr lang="en-US" sz="4800" dirty="0"/>
              <a:t>: </a:t>
            </a:r>
            <a:r>
              <a:rPr lang="en-US" sz="4800" dirty="0" err="1"/>
              <a:t>tiêu</a:t>
            </a:r>
            <a:r>
              <a:rPr lang="en-US" sz="4800" dirty="0"/>
              <a:t> </a:t>
            </a:r>
            <a:r>
              <a:rPr lang="en-US" sz="4800" dirty="0" err="1"/>
              <a:t>đề</a:t>
            </a:r>
            <a:r>
              <a:rPr lang="en-US" sz="4800" dirty="0"/>
              <a:t> HTTP, </a:t>
            </a:r>
            <a:r>
              <a:rPr lang="en-US" sz="4800" dirty="0" err="1"/>
              <a:t>NXDomain</a:t>
            </a:r>
            <a:r>
              <a:rPr lang="en-US" sz="4800" dirty="0"/>
              <a:t>, DNS </a:t>
            </a:r>
            <a:r>
              <a:rPr lang="en-US" sz="4800" dirty="0" err="1"/>
              <a:t>thụ</a:t>
            </a:r>
            <a:r>
              <a:rPr lang="en-US" sz="4800" dirty="0"/>
              <a:t> </a:t>
            </a:r>
            <a:r>
              <a:rPr lang="en-US" sz="4800" dirty="0" err="1"/>
              <a:t>động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6" name="Picture 10" descr="Comparison - Free seo and web icons">
            <a:extLst>
              <a:ext uri="{FF2B5EF4-FFF2-40B4-BE49-F238E27FC236}">
                <a16:creationId xmlns:a16="http://schemas.microsoft.com/office/drawing/2014/main" id="{6C0BA84A-2528-AF63-D1B5-B432BF0B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743" y="206101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5FBF46EF-BBCA-2F2D-6175-FC789117B2D5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3230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DNS Homographs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Giả</a:t>
            </a:r>
            <a:r>
              <a:rPr lang="en-US" sz="4800" dirty="0"/>
              <a:t> </a:t>
            </a:r>
            <a:r>
              <a:rPr lang="en-US" sz="4800" dirty="0" err="1"/>
              <a:t>mạo</a:t>
            </a:r>
            <a:r>
              <a:rPr lang="en-US" sz="4800" dirty="0"/>
              <a:t> </a:t>
            </a:r>
            <a:r>
              <a:rPr lang="en-US" sz="4800" dirty="0" err="1"/>
              <a:t>tên</a:t>
            </a:r>
            <a:r>
              <a:rPr lang="en-US" sz="4800" dirty="0"/>
              <a:t> </a:t>
            </a:r>
            <a:r>
              <a:rPr lang="en-US" sz="4800" dirty="0" err="1"/>
              <a:t>miền</a:t>
            </a:r>
            <a:r>
              <a:rPr lang="en-US" sz="4800" dirty="0"/>
              <a:t> </a:t>
            </a:r>
            <a:r>
              <a:rPr lang="en-US" sz="4800" dirty="0" err="1"/>
              <a:t>hợp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Thay</a:t>
            </a:r>
            <a:r>
              <a:rPr lang="en-US" sz="4800" dirty="0"/>
              <a:t> </a:t>
            </a:r>
            <a:r>
              <a:rPr lang="en-US" sz="4800" dirty="0" err="1"/>
              <a:t>thế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ký </a:t>
            </a:r>
            <a:r>
              <a:rPr lang="en-US" sz="4800" dirty="0" err="1"/>
              <a:t>tự</a:t>
            </a:r>
            <a:r>
              <a:rPr lang="en-US" sz="4800" dirty="0"/>
              <a:t> ASCII </a:t>
            </a:r>
            <a:r>
              <a:rPr lang="en-US" sz="4800" dirty="0" err="1"/>
              <a:t>bằng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ký </a:t>
            </a:r>
            <a:r>
              <a:rPr lang="en-US" sz="4800" dirty="0" err="1"/>
              <a:t>tự</a:t>
            </a:r>
            <a:r>
              <a:rPr lang="en-US" sz="4800" dirty="0"/>
              <a:t> UNICODE </a:t>
            </a:r>
            <a:r>
              <a:rPr lang="en-US" sz="4800" dirty="0" err="1"/>
              <a:t>trông</a:t>
            </a:r>
            <a:r>
              <a:rPr lang="en-US" sz="4800" dirty="0"/>
              <a:t> </a:t>
            </a:r>
            <a:r>
              <a:rPr lang="en-US" sz="4800" dirty="0" err="1"/>
              <a:t>giống</a:t>
            </a:r>
            <a:r>
              <a:rPr lang="en-US" sz="4800" dirty="0"/>
              <a:t> </a:t>
            </a:r>
            <a:r>
              <a:rPr lang="en-US" sz="4800" dirty="0" err="1"/>
              <a:t>nhau</a:t>
            </a:r>
            <a:r>
              <a:rPr lang="en-US" sz="4800" dirty="0"/>
              <a:t>.</a:t>
            </a:r>
          </a:p>
          <a:p>
            <a:r>
              <a:rPr lang="en-US" sz="4800" dirty="0"/>
              <a:t>	 o (Ascii) -&gt; o (Unicode Cyrillic)</a:t>
            </a:r>
            <a:endParaRPr lang="en-US" sz="2000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966B57-A749-34F7-A652-4C949224F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625102"/>
            <a:ext cx="17983200" cy="3582590"/>
          </a:xfrm>
          <a:prstGeom prst="rect">
            <a:avLst/>
          </a:prstGeom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id="{A0256A4C-302A-A73F-3DBA-757BA93ED8EA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6472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DNS Homographs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797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phương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 </a:t>
            </a:r>
            <a:r>
              <a:rPr lang="en-US" sz="4800" dirty="0" err="1"/>
              <a:t>phát</a:t>
            </a:r>
            <a:r>
              <a:rPr lang="en-US" sz="4800" dirty="0"/>
              <a:t> </a:t>
            </a:r>
            <a:r>
              <a:rPr lang="en-US" sz="4800" dirty="0" err="1"/>
              <a:t>hiện</a:t>
            </a:r>
            <a:r>
              <a:rPr lang="en-US" sz="4800" dirty="0"/>
              <a:t> DGA: </a:t>
            </a:r>
            <a:r>
              <a:rPr lang="en-US" sz="4800" dirty="0" err="1"/>
              <a:t>khớp</a:t>
            </a:r>
            <a:r>
              <a:rPr lang="en-US" sz="4800" dirty="0"/>
              <a:t> </a:t>
            </a:r>
            <a:r>
              <a:rPr lang="en-US" sz="4800" dirty="0" err="1"/>
              <a:t>chuỗi</a:t>
            </a:r>
            <a:r>
              <a:rPr lang="en-US" sz="4800" dirty="0"/>
              <a:t>, </a:t>
            </a:r>
            <a:r>
              <a:rPr lang="en-US" sz="4800" dirty="0" err="1"/>
              <a:t>khoảng</a:t>
            </a:r>
            <a:r>
              <a:rPr lang="en-US" sz="4800" dirty="0"/>
              <a:t> </a:t>
            </a:r>
            <a:r>
              <a:rPr lang="en-US" sz="4800" dirty="0" err="1"/>
              <a:t>cách</a:t>
            </a:r>
            <a:r>
              <a:rPr lang="en-US" sz="4800" dirty="0"/>
              <a:t> </a:t>
            </a:r>
            <a:r>
              <a:rPr lang="en-US" sz="4800" dirty="0" err="1"/>
              <a:t>chỉnh</a:t>
            </a:r>
            <a:r>
              <a:rPr lang="en-US" sz="4800" dirty="0"/>
              <a:t> </a:t>
            </a:r>
            <a:r>
              <a:rPr lang="en-US" sz="4800" dirty="0" err="1"/>
              <a:t>sửa</a:t>
            </a:r>
            <a:r>
              <a:rPr lang="en-US" sz="4800" dirty="0"/>
              <a:t>, CNN </a:t>
            </a:r>
            <a:r>
              <a:rPr lang="en-US" sz="4800" dirty="0" err="1"/>
              <a:t>phát</a:t>
            </a:r>
            <a:r>
              <a:rPr lang="en-US" sz="4800" dirty="0"/>
              <a:t> </a:t>
            </a:r>
            <a:r>
              <a:rPr lang="en-US" sz="4800" dirty="0" err="1"/>
              <a:t>hiện</a:t>
            </a:r>
            <a:r>
              <a:rPr lang="en-US" sz="4800" dirty="0"/>
              <a:t> </a:t>
            </a:r>
            <a:r>
              <a:rPr lang="en-US" sz="4800" dirty="0" err="1"/>
              <a:t>giống</a:t>
            </a:r>
            <a:r>
              <a:rPr lang="en-US" sz="4800" dirty="0"/>
              <a:t> </a:t>
            </a:r>
            <a:r>
              <a:rPr lang="en-US" sz="4800" dirty="0" err="1"/>
              <a:t>nhau</a:t>
            </a:r>
            <a:r>
              <a:rPr lang="en-US" sz="4800" dirty="0"/>
              <a:t> </a:t>
            </a:r>
            <a:r>
              <a:rPr lang="en-US" sz="4800" dirty="0" err="1"/>
              <a:t>về</a:t>
            </a:r>
            <a:r>
              <a:rPr lang="en-US" sz="4800" dirty="0"/>
              <a:t> </a:t>
            </a:r>
            <a:r>
              <a:rPr lang="en-US" sz="4800" dirty="0" err="1"/>
              <a:t>hình</a:t>
            </a:r>
            <a:r>
              <a:rPr lang="en-US" sz="4800" dirty="0"/>
              <a:t> </a:t>
            </a:r>
            <a:r>
              <a:rPr lang="en-US" sz="4800" dirty="0" err="1"/>
              <a:t>ảnh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r>
              <a:rPr lang="en-US" sz="4800" dirty="0"/>
              <a:t>	</a:t>
            </a:r>
            <a:r>
              <a:rPr lang="en-US" sz="4800" i="1" dirty="0"/>
              <a:t>-&gt; Chi phí </a:t>
            </a:r>
            <a:r>
              <a:rPr lang="en-US" sz="4800" i="1" dirty="0" err="1"/>
              <a:t>tính</a:t>
            </a:r>
            <a:r>
              <a:rPr lang="en-US" sz="4800" i="1" dirty="0"/>
              <a:t> </a:t>
            </a:r>
            <a:r>
              <a:rPr lang="en-US" sz="4800" i="1" dirty="0" err="1"/>
              <a:t>toán</a:t>
            </a:r>
            <a:r>
              <a:rPr lang="en-US" sz="4800" i="1" dirty="0"/>
              <a:t>, </a:t>
            </a:r>
            <a:r>
              <a:rPr lang="en-US" sz="4800" i="1" dirty="0" err="1"/>
              <a:t>tỷ</a:t>
            </a:r>
            <a:r>
              <a:rPr lang="en-US" sz="4800" i="1" dirty="0"/>
              <a:t> </a:t>
            </a:r>
            <a:r>
              <a:rPr lang="en-US" sz="4800" i="1" dirty="0" err="1"/>
              <a:t>lệ</a:t>
            </a:r>
            <a:r>
              <a:rPr lang="en-US" sz="4800" i="1" dirty="0"/>
              <a:t> </a:t>
            </a:r>
            <a:r>
              <a:rPr lang="en-US" sz="4800" i="1" dirty="0" err="1"/>
              <a:t>dương</a:t>
            </a:r>
            <a:r>
              <a:rPr lang="en-US" sz="4800" i="1" dirty="0"/>
              <a:t> </a:t>
            </a:r>
            <a:r>
              <a:rPr lang="en-US" sz="4800" i="1" dirty="0" err="1"/>
              <a:t>tính</a:t>
            </a:r>
            <a:r>
              <a:rPr lang="en-US" sz="4800" i="1" dirty="0"/>
              <a:t> </a:t>
            </a:r>
            <a:r>
              <a:rPr lang="en-US" sz="4800" i="1" dirty="0" err="1"/>
              <a:t>giả</a:t>
            </a:r>
            <a:r>
              <a:rPr lang="en-US" sz="4800" i="1" dirty="0"/>
              <a:t> </a:t>
            </a:r>
            <a:r>
              <a:rPr lang="en-US" sz="4800" i="1" dirty="0" err="1"/>
              <a:t>cao</a:t>
            </a:r>
            <a:r>
              <a:rPr lang="en-US" sz="4800" i="1" dirty="0"/>
              <a:t>.</a:t>
            </a:r>
          </a:p>
          <a:p>
            <a:endParaRPr lang="en-US" sz="2000" i="1" dirty="0"/>
          </a:p>
          <a:p>
            <a:endParaRPr lang="en-US" sz="2000" i="1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b="1" dirty="0" err="1"/>
              <a:t>Đề</a:t>
            </a:r>
            <a:r>
              <a:rPr lang="en-US" sz="4800" b="1" dirty="0"/>
              <a:t> </a:t>
            </a:r>
            <a:r>
              <a:rPr lang="en-US" sz="4800" b="1" dirty="0" err="1"/>
              <a:t>xuất</a:t>
            </a:r>
            <a:r>
              <a:rPr lang="en-US" sz="4800" dirty="0"/>
              <a:t>:</a:t>
            </a:r>
          </a:p>
          <a:p>
            <a:pPr lvl="1"/>
            <a:r>
              <a:rPr lang="en-US" sz="4800" dirty="0"/>
              <a:t>	+ </a:t>
            </a:r>
            <a:r>
              <a:rPr lang="en-US" sz="4800" dirty="0" err="1"/>
              <a:t>Nhúng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ký </a:t>
            </a:r>
            <a:r>
              <a:rPr lang="en-US" sz="4800" dirty="0" err="1"/>
              <a:t>tự</a:t>
            </a:r>
            <a:r>
              <a:rPr lang="en-US" sz="4800" dirty="0"/>
              <a:t> </a:t>
            </a:r>
            <a:r>
              <a:rPr lang="en-US" sz="4800" dirty="0" err="1"/>
              <a:t>để</a:t>
            </a:r>
            <a:r>
              <a:rPr lang="en-US" sz="4800" dirty="0"/>
              <a:t> </a:t>
            </a:r>
            <a:r>
              <a:rPr lang="en-US" sz="4800" dirty="0" err="1"/>
              <a:t>chuyển</a:t>
            </a:r>
            <a:r>
              <a:rPr lang="en-US" sz="4800" dirty="0"/>
              <a:t> </a:t>
            </a:r>
            <a:r>
              <a:rPr lang="en-US" sz="4800" dirty="0" err="1"/>
              <a:t>đổi</a:t>
            </a:r>
            <a:r>
              <a:rPr lang="en-US" sz="4800" dirty="0"/>
              <a:t> </a:t>
            </a:r>
            <a:r>
              <a:rPr lang="en-US" sz="4800" dirty="0" err="1"/>
              <a:t>thành</a:t>
            </a:r>
            <a:r>
              <a:rPr lang="en-US" sz="4800" dirty="0"/>
              <a:t> số: </a:t>
            </a:r>
            <a:r>
              <a:rPr lang="en-US" sz="4800" dirty="0" err="1"/>
              <a:t>kỹ</a:t>
            </a:r>
            <a:r>
              <a:rPr lang="en-US" sz="4800" dirty="0"/>
              <a:t> </a:t>
            </a:r>
            <a:r>
              <a:rPr lang="en-US" sz="4800" dirty="0" err="1"/>
              <a:t>thuật</a:t>
            </a:r>
            <a:r>
              <a:rPr lang="en-US" sz="4800" dirty="0"/>
              <a:t> </a:t>
            </a:r>
            <a:r>
              <a:rPr lang="en-US" sz="4800" dirty="0" err="1"/>
              <a:t>xử</a:t>
            </a:r>
            <a:r>
              <a:rPr lang="en-US" sz="4800" dirty="0"/>
              <a:t> </a:t>
            </a:r>
            <a:r>
              <a:rPr lang="en-US" sz="4800" dirty="0" err="1"/>
              <a:t>lý</a:t>
            </a:r>
            <a:r>
              <a:rPr lang="en-US" sz="4800" dirty="0"/>
              <a:t> </a:t>
            </a:r>
            <a:r>
              <a:rPr lang="en-US" sz="4800" dirty="0" err="1"/>
              <a:t>ngôn</a:t>
            </a:r>
            <a:r>
              <a:rPr lang="en-US" sz="4800" dirty="0"/>
              <a:t> </a:t>
            </a:r>
            <a:r>
              <a:rPr lang="en-US" sz="4800" dirty="0" err="1"/>
              <a:t>ngữ</a:t>
            </a:r>
            <a:r>
              <a:rPr lang="en-US" sz="4800" dirty="0"/>
              <a:t> </a:t>
            </a:r>
            <a:r>
              <a:rPr lang="en-US" sz="4800" dirty="0" err="1"/>
              <a:t>tự</a:t>
            </a:r>
            <a:r>
              <a:rPr lang="en-US" sz="4800" dirty="0"/>
              <a:t> </a:t>
            </a:r>
            <a:r>
              <a:rPr lang="en-US" sz="4800" dirty="0" err="1"/>
              <a:t>nhiên</a:t>
            </a:r>
            <a:r>
              <a:rPr lang="en-US" sz="4800" dirty="0"/>
              <a:t> (NLP).</a:t>
            </a:r>
          </a:p>
          <a:p>
            <a:pPr lvl="1"/>
            <a:r>
              <a:rPr lang="en-US" sz="4800" dirty="0"/>
              <a:t>	+ </a:t>
            </a:r>
            <a:r>
              <a:rPr lang="en-US" sz="4800" dirty="0" err="1"/>
              <a:t>Dùng</a:t>
            </a:r>
            <a:r>
              <a:rPr lang="en-US" sz="4800" dirty="0"/>
              <a:t> Deep Learning </a:t>
            </a:r>
            <a:r>
              <a:rPr lang="en-US" sz="4800" dirty="0" err="1"/>
              <a:t>để</a:t>
            </a:r>
            <a:r>
              <a:rPr lang="en-US" sz="4800" dirty="0"/>
              <a:t> </a:t>
            </a:r>
            <a:r>
              <a:rPr lang="en-US" sz="4800" dirty="0" err="1"/>
              <a:t>phân</a:t>
            </a:r>
            <a:r>
              <a:rPr lang="en-US" sz="4800" dirty="0"/>
              <a:t> </a:t>
            </a:r>
            <a:r>
              <a:rPr lang="en-US" sz="4800" dirty="0" err="1"/>
              <a:t>loại</a:t>
            </a:r>
            <a:r>
              <a:rPr lang="en-US" sz="4800" dirty="0"/>
              <a:t>.</a:t>
            </a:r>
          </a:p>
          <a:p>
            <a:pPr lvl="1"/>
            <a:endParaRPr lang="en-US" sz="2000" dirty="0"/>
          </a:p>
          <a:p>
            <a:pPr lvl="1"/>
            <a:r>
              <a:rPr lang="en-US" sz="4800" i="1" dirty="0"/>
              <a:t>	-&gt; </a:t>
            </a:r>
            <a:r>
              <a:rPr lang="en-US" sz="4800" i="1" dirty="0" err="1"/>
              <a:t>Không</a:t>
            </a:r>
            <a:r>
              <a:rPr lang="en-US" sz="4800" i="1" dirty="0"/>
              <a:t> </a:t>
            </a:r>
            <a:r>
              <a:rPr lang="en-US" sz="4800" i="1" dirty="0" err="1"/>
              <a:t>tốn</a:t>
            </a:r>
            <a:r>
              <a:rPr lang="en-US" sz="4800" i="1" dirty="0"/>
              <a:t> </a:t>
            </a:r>
            <a:r>
              <a:rPr lang="en-US" sz="4800" i="1" dirty="0" err="1"/>
              <a:t>kém</a:t>
            </a:r>
            <a:r>
              <a:rPr lang="en-US" sz="4800" i="1" dirty="0"/>
              <a:t> </a:t>
            </a:r>
            <a:r>
              <a:rPr lang="en-US" sz="4800" i="1" dirty="0" err="1"/>
              <a:t>về</a:t>
            </a:r>
            <a:r>
              <a:rPr lang="en-US" sz="4800" i="1" dirty="0"/>
              <a:t> </a:t>
            </a:r>
            <a:r>
              <a:rPr lang="en-US" sz="4800" i="1" dirty="0" err="1"/>
              <a:t>mặt</a:t>
            </a:r>
            <a:r>
              <a:rPr lang="en-US" sz="4800" i="1" dirty="0"/>
              <a:t> </a:t>
            </a:r>
            <a:r>
              <a:rPr lang="en-US" sz="4800" i="1" dirty="0" err="1"/>
              <a:t>tính</a:t>
            </a:r>
            <a:r>
              <a:rPr lang="en-US" sz="4800" i="1" dirty="0"/>
              <a:t> </a:t>
            </a:r>
            <a:r>
              <a:rPr lang="en-US" sz="4800" i="1" dirty="0" err="1"/>
              <a:t>toán</a:t>
            </a:r>
            <a:r>
              <a:rPr lang="en-US" sz="4800" i="1" dirty="0"/>
              <a:t> và </a:t>
            </a:r>
            <a:r>
              <a:rPr lang="en-US" sz="4800" i="1" dirty="0" err="1"/>
              <a:t>có</a:t>
            </a:r>
            <a:r>
              <a:rPr lang="en-US" sz="4800" i="1" dirty="0"/>
              <a:t> </a:t>
            </a:r>
            <a:r>
              <a:rPr lang="en-US" sz="4800" i="1" dirty="0" err="1"/>
              <a:t>khả</a:t>
            </a:r>
            <a:r>
              <a:rPr lang="en-US" sz="4800" i="1" dirty="0"/>
              <a:t> </a:t>
            </a:r>
            <a:r>
              <a:rPr lang="en-US" sz="4800" i="1" dirty="0" err="1"/>
              <a:t>năng</a:t>
            </a:r>
            <a:r>
              <a:rPr lang="en-US" sz="4800" i="1" dirty="0"/>
              <a:t> </a:t>
            </a:r>
            <a:r>
              <a:rPr lang="en-US" sz="4800" i="1" dirty="0" err="1"/>
              <a:t>đạt</a:t>
            </a:r>
            <a:r>
              <a:rPr lang="en-US" sz="4800" i="1" dirty="0"/>
              <a:t> </a:t>
            </a:r>
            <a:r>
              <a:rPr lang="en-US" sz="4800" i="1" dirty="0" err="1"/>
              <a:t>hiệu</a:t>
            </a:r>
            <a:r>
              <a:rPr lang="en-US" sz="4800" i="1" dirty="0"/>
              <a:t> </a:t>
            </a:r>
            <a:r>
              <a:rPr lang="en-US" sz="4800" i="1" dirty="0" err="1"/>
              <a:t>suất</a:t>
            </a:r>
            <a:r>
              <a:rPr lang="en-US" sz="4800" i="1" dirty="0"/>
              <a:t> </a:t>
            </a:r>
            <a:r>
              <a:rPr lang="en-US" sz="4800" i="1" dirty="0" err="1"/>
              <a:t>tốt</a:t>
            </a:r>
            <a:r>
              <a:rPr lang="en-US" sz="4800" i="1" dirty="0"/>
              <a:t> </a:t>
            </a:r>
            <a:r>
              <a:rPr lang="en-US" sz="4800" i="1" dirty="0" err="1"/>
              <a:t>hơn</a:t>
            </a:r>
            <a:r>
              <a:rPr lang="en-US" sz="4800" i="1" dirty="0"/>
              <a:t>.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7329DF-8D23-4DBF-6925-3FED83595169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57778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2317</Words>
  <Application>Microsoft Office PowerPoint</Application>
  <PresentationFormat>Custom</PresentationFormat>
  <Paragraphs>595</Paragraphs>
  <Slides>32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Courier New</vt:lpstr>
      <vt:lpstr>Arial</vt:lpstr>
      <vt:lpstr>Calibri</vt:lpstr>
      <vt:lpstr>Montserrat Classic Bold</vt:lpstr>
      <vt:lpstr>Segoe UI Black</vt:lpstr>
      <vt:lpstr>NotoSansMono-Regular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cp:lastModifiedBy>Nghia Duong</cp:lastModifiedBy>
  <cp:revision>39</cp:revision>
  <dcterms:created xsi:type="dcterms:W3CDTF">2006-08-16T00:00:00Z</dcterms:created>
  <dcterms:modified xsi:type="dcterms:W3CDTF">2024-06-03T07:31:06Z</dcterms:modified>
  <dc:identifier>DAFzuaGoqEQ</dc:identifier>
</cp:coreProperties>
</file>