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69" r:id="rId3"/>
    <p:sldId id="257" r:id="rId4"/>
    <p:sldId id="302" r:id="rId5"/>
    <p:sldId id="307" r:id="rId6"/>
    <p:sldId id="317" r:id="rId7"/>
    <p:sldId id="318" r:id="rId8"/>
    <p:sldId id="319" r:id="rId9"/>
    <p:sldId id="320" r:id="rId10"/>
    <p:sldId id="311" r:id="rId11"/>
    <p:sldId id="321" r:id="rId12"/>
    <p:sldId id="323" r:id="rId13"/>
    <p:sldId id="324" r:id="rId14"/>
    <p:sldId id="326" r:id="rId15"/>
    <p:sldId id="327" r:id="rId16"/>
    <p:sldId id="329" r:id="rId17"/>
    <p:sldId id="328" r:id="rId18"/>
    <p:sldId id="330" r:id="rId19"/>
    <p:sldId id="331" r:id="rId20"/>
    <p:sldId id="335" r:id="rId21"/>
    <p:sldId id="332" r:id="rId22"/>
    <p:sldId id="333" r:id="rId23"/>
    <p:sldId id="334" r:id="rId24"/>
    <p:sldId id="346" r:id="rId25"/>
    <p:sldId id="312" r:id="rId26"/>
    <p:sldId id="337" r:id="rId27"/>
    <p:sldId id="338" r:id="rId28"/>
    <p:sldId id="339" r:id="rId29"/>
    <p:sldId id="340" r:id="rId30"/>
    <p:sldId id="341" r:id="rId31"/>
    <p:sldId id="336" r:id="rId32"/>
    <p:sldId id="342" r:id="rId33"/>
    <p:sldId id="313" r:id="rId34"/>
    <p:sldId id="343" r:id="rId35"/>
    <p:sldId id="348" r:id="rId36"/>
    <p:sldId id="347" r:id="rId37"/>
    <p:sldId id="314" r:id="rId38"/>
    <p:sldId id="345" r:id="rId39"/>
    <p:sldId id="301" r:id="rId40"/>
    <p:sldId id="315" r:id="rId41"/>
    <p:sldId id="316" r:id="rId42"/>
  </p:sldIdLst>
  <p:sldSz cx="18288000" cy="10287000"/>
  <p:notesSz cx="6858000" cy="9144000"/>
  <p:embeddedFontLst>
    <p:embeddedFont>
      <p:font typeface="Montserrat Classic Bold" panose="020B0604020202020204" charset="0"/>
      <p:regular r:id="rId45"/>
    </p:embeddedFont>
    <p:embeddedFont>
      <p:font typeface="Segoe UI Black" panose="020B0A02040204020203" pitchFamily="34" charset="0"/>
      <p:bold r:id="rId46"/>
      <p:boldItalic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2763" autoAdjust="0"/>
  </p:normalViewPr>
  <p:slideViewPr>
    <p:cSldViewPr>
      <p:cViewPr varScale="1">
        <p:scale>
          <a:sx n="63" d="100"/>
          <a:sy n="63" d="100"/>
        </p:scale>
        <p:origin x="115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43F3CC-CF2B-C4AB-1C3F-CB0EE64EBF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C6BFBC-3AE0-A210-5B56-87FA54DB72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ECC0B-24CA-4D22-AB59-AF0B70E3A43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E2241-729E-E98B-6EFD-7902930B5F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5F3A1-F1E8-8AB9-086F-49ED5C7A42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607E6-21EC-4D00-B75E-34AF0191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034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81807-DA61-4126-B044-723B3F635BE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5C0DB-8909-4B69-A375-190E5B2E0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34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09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33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1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5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48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39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96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50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61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49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91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vi-VN" sz="1800" b="0" i="0" dirty="0">
                <a:solidFill>
                  <a:srgbClr val="231F20"/>
                </a:solidFill>
                <a:effectLst/>
                <a:latin typeface="NotoSansMono-Regular"/>
              </a:rPr>
              <a:t>Tội phạm mạng sử dụng thuật toán tạo miền (DGA) để ngăn chặn máy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vi-VN" sz="1800" b="0" i="0" dirty="0">
                <a:solidFill>
                  <a:srgbClr val="231F20"/>
                </a:solidFill>
                <a:effectLst/>
                <a:latin typeface="NotoSansMono-Regular"/>
              </a:rPr>
              <a:t>chủ của chúng có khả năng bị đưa vào danh sách đen hoặc bị tắt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Các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kỹ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thuật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đảo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ngược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hiện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tại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để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phát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hiện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DGA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tốn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nhiều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công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sức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,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cực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kỳ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tốn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thời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gian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,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dễ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xảy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ra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lỗi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do con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người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và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có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những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hạn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chế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đáng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kể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Kỹ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thuật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thời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gian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thực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được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ghép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nối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tự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động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với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tỷ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lệ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phát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hiện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cao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được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sử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dụng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Bài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báo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đề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xuất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kỹ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thuật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mới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để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phát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hiện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các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cuộc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tấn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công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1" i="0" dirty="0">
                <a:solidFill>
                  <a:srgbClr val="231F20"/>
                </a:solidFill>
                <a:effectLst/>
                <a:latin typeface="NotoSansMono-Regular"/>
              </a:rPr>
              <a:t>homograph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với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tên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miền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và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hệ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thống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tên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miền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DNS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được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tạo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ngẫu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nhiên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không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cần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kỹ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thuật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đảo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ngược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hoặc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kiểm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tra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tên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miền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không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tồn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tại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NXDomain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bằng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deep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learining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Kiểm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tra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trước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3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cuộc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tấn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đối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nghịch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: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DeepDGA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,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CharBot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, </a:t>
            </a:r>
            <a:r>
              <a:rPr lang="en-US" sz="1800" b="0" i="0" dirty="0" err="1">
                <a:solidFill>
                  <a:srgbClr val="231F20"/>
                </a:solidFill>
                <a:effectLst/>
                <a:latin typeface="NotoSansMono-Regular"/>
              </a:rPr>
              <a:t>MaskDGA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.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77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99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333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0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155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81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130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007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80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032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84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Internet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kẻ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botnet.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C&amp;C, botmaster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và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Botnet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: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chối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(DDoS),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,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hù</a:t>
            </a:r>
            <a:r>
              <a:rPr lang="en-US" dirty="0"/>
              <a:t> </a:t>
            </a:r>
            <a:r>
              <a:rPr lang="en-US" dirty="0" err="1"/>
              <a:t>dọa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Quy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botnet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C&amp;C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sách </a:t>
            </a:r>
            <a:r>
              <a:rPr lang="en-US" dirty="0" err="1"/>
              <a:t>đen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42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922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68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531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50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Internet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kẻ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botnet.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C&amp;C, botmaster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và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Botnet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: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chối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(DDoS),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,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hù</a:t>
            </a:r>
            <a:r>
              <a:rPr lang="en-US" dirty="0"/>
              <a:t> </a:t>
            </a:r>
            <a:r>
              <a:rPr lang="en-US" dirty="0" err="1"/>
              <a:t>dọa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Quy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botnet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C&amp;C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sách </a:t>
            </a:r>
            <a:r>
              <a:rPr lang="en-US" dirty="0" err="1"/>
              <a:t>đen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42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kẻ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: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Internet IP,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tập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. -&gt; </a:t>
            </a:r>
            <a:r>
              <a:rPr lang="en-US" dirty="0" err="1"/>
              <a:t>Chọn</a:t>
            </a:r>
            <a:r>
              <a:rPr lang="en-US" dirty="0"/>
              <a:t> 1 tập </a:t>
            </a:r>
            <a:r>
              <a:rPr lang="en-US" dirty="0" err="1"/>
              <a:t>hợp</a:t>
            </a:r>
            <a:r>
              <a:rPr lang="en-US" dirty="0"/>
              <a:t> con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C&amp;C.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DGA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dirty="0" err="1"/>
              <a:t>Torpig</a:t>
            </a:r>
            <a:r>
              <a:rPr lang="en-US" dirty="0"/>
              <a:t>, </a:t>
            </a:r>
            <a:r>
              <a:rPr lang="en-US" dirty="0" err="1"/>
              <a:t>Conficker</a:t>
            </a:r>
            <a:r>
              <a:rPr lang="en-US" dirty="0"/>
              <a:t>, Kraken, </a:t>
            </a:r>
            <a:r>
              <a:rPr lang="en-US" dirty="0" err="1"/>
              <a:t>Murofet</a:t>
            </a:r>
            <a:r>
              <a:rPr lang="en-US" dirty="0"/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42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1 số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giam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phầm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domain </a:t>
            </a:r>
            <a:r>
              <a:rPr lang="en-US" dirty="0" err="1"/>
              <a:t>cho</a:t>
            </a:r>
            <a:r>
              <a:rPr lang="en-US" dirty="0"/>
              <a:t> DGA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DNS và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do DGA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ML.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loại</a:t>
            </a:r>
            <a:r>
              <a:rPr lang="en-US" dirty="0"/>
              <a:t>: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Hồi</a:t>
            </a:r>
            <a:r>
              <a:rPr lang="en-US" dirty="0"/>
              <a:t> cứu: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loạt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tập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khổng</a:t>
            </a:r>
            <a:r>
              <a:rPr lang="en-US" dirty="0"/>
              <a:t> </a:t>
            </a:r>
            <a:r>
              <a:rPr lang="en-US" dirty="0" err="1"/>
              <a:t>lồ</a:t>
            </a:r>
            <a:r>
              <a:rPr lang="en-US" dirty="0"/>
              <a:t>.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HTTP, </a:t>
            </a:r>
            <a:r>
              <a:rPr lang="en-US" dirty="0" err="1"/>
              <a:t>NXDomain</a:t>
            </a:r>
            <a:r>
              <a:rPr lang="en-US" dirty="0"/>
              <a:t>, DNS </a:t>
            </a:r>
            <a:r>
              <a:rPr lang="en-US" dirty="0" err="1"/>
              <a:t>thụ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: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56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trông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kẻ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cạo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mạo</a:t>
            </a:r>
            <a:r>
              <a:rPr lang="en-US" dirty="0"/>
              <a:t> </a:t>
            </a:r>
            <a:r>
              <a:rPr lang="en-US" dirty="0" err="1"/>
              <a:t>cẩn</a:t>
            </a:r>
            <a:r>
              <a:rPr lang="en-US" dirty="0"/>
              <a:t> </a:t>
            </a:r>
            <a:r>
              <a:rPr lang="en-US" dirty="0" err="1"/>
              <a:t>thận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lừa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bẳng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ký </a:t>
            </a:r>
            <a:r>
              <a:rPr lang="en-US" dirty="0" err="1"/>
              <a:t>tự</a:t>
            </a:r>
            <a:r>
              <a:rPr lang="en-US" dirty="0"/>
              <a:t> ASCII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ký </a:t>
            </a:r>
            <a:r>
              <a:rPr lang="en-US" dirty="0" err="1"/>
              <a:t>tự</a:t>
            </a:r>
            <a:r>
              <a:rPr lang="en-US" dirty="0"/>
              <a:t> UNICODE </a:t>
            </a:r>
            <a:r>
              <a:rPr lang="en-US" dirty="0" err="1"/>
              <a:t>trông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:</a:t>
            </a:r>
          </a:p>
          <a:p>
            <a:pPr marL="0" indent="0">
              <a:buFont typeface="Courier New" panose="02070309020205020404" pitchFamily="49" charset="0"/>
              <a:buNone/>
            </a:pPr>
            <a:r>
              <a:rPr lang="en-US" dirty="0"/>
              <a:t>         </a:t>
            </a:r>
            <a:r>
              <a:rPr lang="en-US" dirty="0" err="1"/>
              <a:t>Vd</a:t>
            </a:r>
            <a:r>
              <a:rPr lang="en-US" dirty="0"/>
              <a:t>: 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o</a:t>
            </a:r>
            <a:r>
              <a:rPr lang="en-US" dirty="0"/>
              <a:t> (Ascii) -&gt; 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o</a:t>
            </a:r>
            <a:r>
              <a:rPr lang="en-US" dirty="0"/>
              <a:t> (Unicode Cyrillic) </a:t>
            </a:r>
            <a:r>
              <a:rPr lang="en-US" dirty="0" err="1"/>
              <a:t>trong</a:t>
            </a:r>
            <a:r>
              <a:rPr lang="en-US" dirty="0"/>
              <a:t> “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NotoSansMono-Regular"/>
              </a:rPr>
              <a:t>google.com</a:t>
            </a:r>
            <a:r>
              <a:rPr lang="en-US" dirty="0"/>
              <a:t> 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3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DGA: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,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chi phí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và FP </a:t>
            </a:r>
            <a:r>
              <a:rPr lang="en-US" dirty="0" err="1"/>
              <a:t>cao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ký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số. -&gt;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kém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và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ký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(NLP).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học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chi phí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13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chi phí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xu hướng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: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dirty="0"/>
              <a:t>+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  <a:p>
            <a:pPr marL="457200" lvl="1" indent="0">
              <a:buFont typeface="Courier New" panose="02070309020205020404" pitchFamily="49" charset="0"/>
              <a:buNone/>
            </a:pPr>
            <a:r>
              <a:rPr lang="en-US" dirty="0"/>
              <a:t>+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và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5C0DB-8909-4B69-A375-190E5B2E02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91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B1A7-574B-4F33-A189-AA2699DBF0FA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477B-68A6-4EFC-AB4E-366C89A73368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8DBE-3E13-43D0-8F21-1EA5885D1E14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363E-C1C3-4051-AC7B-CD0D8E478467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2110-7AB2-4A92-A91B-FB52552A4088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2BDF-A6B9-4C34-95B7-E2002FCE4D7C}" type="datetime1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DFE2-36C3-46A9-A799-8B81C4D30D55}" type="datetime1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F77E-382C-4B56-ACEB-BFF840DAB7D4}" type="datetime1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0A15-9890-4BFA-8698-F2029C7F1294}" type="datetime1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3D1B-A74B-4CF1-94AF-CAA2B386D950}" type="datetime1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57A2-F523-475F-8285-679CC9F29138}" type="datetime1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16297-79C4-4314-A247-6F854812DA4B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7659121">
            <a:off x="16165553" y="-1109861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7707369" y="285750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60865" y="1562100"/>
            <a:ext cx="15353857" cy="3581400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660865" y="1938415"/>
            <a:ext cx="15353856" cy="17320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spc="692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Machine </a:t>
            </a:r>
            <a:r>
              <a:rPr lang="en-US" sz="4000" spc="692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Learing</a:t>
            </a:r>
            <a:r>
              <a:rPr lang="en-US" sz="4000" spc="692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in DGA-Based Botnet Evasion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19595" y="4444242"/>
            <a:ext cx="12848809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4000" spc="140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NT330.O21.ATCL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24D9E710-A234-8C3A-28A8-32082F8BDF8D}"/>
              </a:ext>
            </a:extLst>
          </p:cNvPr>
          <p:cNvSpPr txBox="1"/>
          <p:nvPr/>
        </p:nvSpPr>
        <p:spPr>
          <a:xfrm>
            <a:off x="1928372" y="6279718"/>
            <a:ext cx="8768836" cy="3221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spc="140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G14</a:t>
            </a:r>
            <a:br>
              <a:rPr lang="en-US" sz="3600" spc="140" dirty="0">
                <a:solidFill>
                  <a:srgbClr val="231F20"/>
                </a:solidFill>
                <a:latin typeface="Montserrat Classic Bold" panose="020B0604020202020204" charset="0"/>
              </a:rPr>
            </a:br>
            <a:r>
              <a:rPr lang="en-US" sz="3600" spc="140" dirty="0">
                <a:solidFill>
                  <a:srgbClr val="231F20"/>
                </a:solidFill>
                <a:latin typeface="Montserrat Classic Bold" panose="020B0604020202020204" charset="0"/>
              </a:rPr>
              <a:t>   </a:t>
            </a:r>
            <a: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Dương Phan Hiếu Nghĩa – 21521179</a:t>
            </a:r>
            <a:b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</a:br>
            <a: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  Lê Thanh </a:t>
            </a:r>
            <a:r>
              <a:rPr lang="en-US" sz="36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Tuấn</a:t>
            </a:r>
            <a: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– 21520518</a:t>
            </a:r>
          </a:p>
          <a:p>
            <a:pPr>
              <a:lnSpc>
                <a:spcPct val="150000"/>
              </a:lnSpc>
            </a:pPr>
            <a: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  </a:t>
            </a:r>
            <a:r>
              <a:rPr lang="en-US" sz="36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Đào</a:t>
            </a:r>
            <a: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36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Vĩnh</a:t>
            </a:r>
            <a: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3600" spc="140" dirty="0" err="1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Thịnh</a:t>
            </a:r>
            <a:r>
              <a:rPr lang="en-US" sz="3600" spc="140" dirty="0">
                <a:solidFill>
                  <a:srgbClr val="231F2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- 21522632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60DB32D2-BB0C-5621-DE18-B0F1FF71B2B3}"/>
              </a:ext>
            </a:extLst>
          </p:cNvPr>
          <p:cNvSpPr txBox="1"/>
          <p:nvPr/>
        </p:nvSpPr>
        <p:spPr>
          <a:xfrm>
            <a:off x="10543457" y="5585146"/>
            <a:ext cx="7323669" cy="4959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61"/>
              </a:lnSpc>
            </a:pPr>
            <a:r>
              <a:rPr lang="en-US" sz="4800" b="1" i="1" spc="140" dirty="0">
                <a:solidFill>
                  <a:srgbClr val="231F20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GVHD: Phan </a:t>
            </a:r>
            <a:r>
              <a:rPr lang="en-US" sz="4800" b="1" i="1" spc="140" dirty="0" err="1">
                <a:solidFill>
                  <a:srgbClr val="231F20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Thế</a:t>
            </a:r>
            <a:r>
              <a:rPr lang="en-US" sz="4800" b="1" i="1" spc="140" dirty="0">
                <a:solidFill>
                  <a:srgbClr val="231F20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Duy</a:t>
            </a:r>
          </a:p>
        </p:txBody>
      </p:sp>
      <p:pic>
        <p:nvPicPr>
          <p:cNvPr id="9" name="Picture 6" descr="Free Wifi Symbol Transparent, Download Free Wifi Symbol Transparent png  images, Free ClipArts on Clipart Library">
            <a:extLst>
              <a:ext uri="{FF2B5EF4-FFF2-40B4-BE49-F238E27FC236}">
                <a16:creationId xmlns:a16="http://schemas.microsoft.com/office/drawing/2014/main" id="{46F68CC2-2B83-A7B2-351E-394D5ADD5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487" y="3882340"/>
            <a:ext cx="1314661" cy="103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uthentication Icon - Free PNG &amp; SVG 708077 - Noun Project">
            <a:extLst>
              <a:ext uri="{FF2B5EF4-FFF2-40B4-BE49-F238E27FC236}">
                <a16:creationId xmlns:a16="http://schemas.microsoft.com/office/drawing/2014/main" id="{5EE48C24-6537-EA71-DC0C-D4C89F2BF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717" y="6173260"/>
            <a:ext cx="3645147" cy="364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606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Kiến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trúc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đề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xuất</a:t>
            </a:r>
            <a:endParaRPr lang="en-US" sz="96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31402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763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/>
              <a:t>CNN, GRU, RNN, LSTM, CNN-LSTM.</a:t>
            </a:r>
          </a:p>
          <a:p>
            <a:pPr lvl="1"/>
            <a:r>
              <a:rPr lang="en-US" sz="4800" dirty="0"/>
              <a:t>	+ </a:t>
            </a:r>
            <a:r>
              <a:rPr lang="en-US" sz="4300" i="1" dirty="0"/>
              <a:t>LSTM, GRU học </a:t>
            </a:r>
            <a:r>
              <a:rPr lang="en-US" sz="4300" i="1" dirty="0" err="1"/>
              <a:t>các</a:t>
            </a:r>
            <a:r>
              <a:rPr lang="en-US" sz="4300" i="1" dirty="0"/>
              <a:t> </a:t>
            </a:r>
            <a:r>
              <a:rPr lang="en-US" sz="4300" i="1" dirty="0" err="1"/>
              <a:t>chuỗi</a:t>
            </a:r>
            <a:r>
              <a:rPr lang="en-US" sz="4300" i="1" dirty="0"/>
              <a:t> ký </a:t>
            </a:r>
            <a:r>
              <a:rPr lang="en-US" sz="4300" i="1" dirty="0" err="1"/>
              <a:t>tự</a:t>
            </a:r>
            <a:r>
              <a:rPr lang="en-US" sz="4300" i="1" dirty="0"/>
              <a:t> </a:t>
            </a:r>
            <a:r>
              <a:rPr lang="en-US" sz="4300" i="1" dirty="0" err="1"/>
              <a:t>tạo</a:t>
            </a:r>
            <a:r>
              <a:rPr lang="en-US" sz="4300" i="1" dirty="0"/>
              <a:t> domain.</a:t>
            </a:r>
          </a:p>
          <a:p>
            <a:pPr lvl="1"/>
            <a:endParaRPr lang="en-US" sz="500" i="1" dirty="0"/>
          </a:p>
          <a:p>
            <a:r>
              <a:rPr lang="en-US" sz="4300" dirty="0"/>
              <a:t>	+ RNN </a:t>
            </a:r>
            <a:r>
              <a:rPr lang="en-US" sz="4300" dirty="0" err="1"/>
              <a:t>là</a:t>
            </a:r>
            <a:r>
              <a:rPr lang="en-US" sz="4300" dirty="0"/>
              <a:t> 1 </a:t>
            </a:r>
            <a:r>
              <a:rPr lang="en-US" sz="4300" dirty="0" err="1"/>
              <a:t>mảng</a:t>
            </a:r>
            <a:r>
              <a:rPr lang="en-US" sz="4300" dirty="0"/>
              <a:t> </a:t>
            </a:r>
            <a:r>
              <a:rPr lang="en-US" sz="4300" dirty="0" err="1"/>
              <a:t>cải</a:t>
            </a:r>
            <a:r>
              <a:rPr lang="en-US" sz="4300" dirty="0"/>
              <a:t> </a:t>
            </a:r>
            <a:r>
              <a:rPr lang="en-US" sz="4300" dirty="0" err="1"/>
              <a:t>tiến</a:t>
            </a:r>
            <a:r>
              <a:rPr lang="en-US" sz="4300" dirty="0"/>
              <a:t> </a:t>
            </a:r>
            <a:r>
              <a:rPr lang="en-US" sz="4300" dirty="0" err="1"/>
              <a:t>của</a:t>
            </a:r>
            <a:r>
              <a:rPr lang="en-US" sz="4300" dirty="0"/>
              <a:t> </a:t>
            </a:r>
            <a:r>
              <a:rPr lang="en-US" sz="4300" dirty="0" err="1"/>
              <a:t>mạng</a:t>
            </a:r>
            <a:r>
              <a:rPr lang="en-US" sz="4300" dirty="0"/>
              <a:t> </a:t>
            </a:r>
            <a:r>
              <a:rPr lang="en-US" sz="4300" dirty="0" err="1"/>
              <a:t>truyền</a:t>
            </a:r>
            <a:r>
              <a:rPr lang="en-US" sz="4300" dirty="0"/>
              <a:t> </a:t>
            </a:r>
            <a:r>
              <a:rPr lang="en-US" sz="4300" dirty="0" err="1"/>
              <a:t>thẳng</a:t>
            </a:r>
            <a:r>
              <a:rPr lang="en-US" sz="4300" dirty="0"/>
              <a:t> </a:t>
            </a:r>
            <a:r>
              <a:rPr lang="en-US" sz="4300" dirty="0" err="1"/>
              <a:t>cổ</a:t>
            </a:r>
            <a:r>
              <a:rPr lang="en-US" sz="4300" dirty="0"/>
              <a:t> </a:t>
            </a:r>
            <a:r>
              <a:rPr lang="en-US" sz="4300" dirty="0" err="1"/>
              <a:t>điển</a:t>
            </a:r>
            <a:r>
              <a:rPr lang="en-US" sz="4300" dirty="0"/>
              <a:t>, </a:t>
            </a:r>
            <a:r>
              <a:rPr lang="en-US" sz="4300" dirty="0" err="1"/>
              <a:t>có</a:t>
            </a:r>
            <a:r>
              <a:rPr lang="en-US" sz="4300" dirty="0"/>
              <a:t> </a:t>
            </a:r>
            <a:r>
              <a:rPr lang="en-US" sz="4300" dirty="0" err="1"/>
              <a:t>kết</a:t>
            </a:r>
            <a:r>
              <a:rPr lang="en-US" sz="4300" dirty="0"/>
              <a:t> </a:t>
            </a:r>
            <a:r>
              <a:rPr lang="en-US" sz="4300" dirty="0" err="1"/>
              <a:t>nối</a:t>
            </a:r>
            <a:r>
              <a:rPr lang="en-US" sz="4300" dirty="0"/>
              <a:t> </a:t>
            </a:r>
            <a:r>
              <a:rPr lang="en-US" sz="4300" dirty="0" err="1"/>
              <a:t>tự</a:t>
            </a:r>
            <a:r>
              <a:rPr lang="en-US" sz="4300" dirty="0"/>
              <a:t> </a:t>
            </a:r>
            <a:r>
              <a:rPr lang="en-US" sz="4300" dirty="0" err="1"/>
              <a:t>lặp</a:t>
            </a:r>
            <a:r>
              <a:rPr lang="en-US" sz="4300" dirty="0"/>
              <a:t> lại </a:t>
            </a:r>
            <a:r>
              <a:rPr lang="en-US" sz="4300" dirty="0" err="1"/>
              <a:t>trong</a:t>
            </a:r>
            <a:r>
              <a:rPr lang="en-US" sz="4300" dirty="0"/>
              <a:t> </a:t>
            </a:r>
            <a:r>
              <a:rPr lang="en-US" sz="4300" dirty="0" err="1"/>
              <a:t>các</a:t>
            </a:r>
            <a:r>
              <a:rPr lang="en-US" sz="4300" dirty="0"/>
              <a:t> </a:t>
            </a:r>
            <a:r>
              <a:rPr lang="en-US" sz="4300" dirty="0" err="1"/>
              <a:t>đơn</a:t>
            </a:r>
            <a:r>
              <a:rPr lang="en-US" sz="4300" dirty="0"/>
              <a:t> </a:t>
            </a:r>
            <a:r>
              <a:rPr lang="en-US" sz="4300" dirty="0" err="1"/>
              <a:t>vị</a:t>
            </a:r>
            <a:r>
              <a:rPr lang="en-US" sz="4300" dirty="0"/>
              <a:t> </a:t>
            </a:r>
            <a:r>
              <a:rPr lang="en-US" sz="4300" dirty="0" err="1"/>
              <a:t>lớp</a:t>
            </a:r>
            <a:r>
              <a:rPr lang="en-US" sz="4300" dirty="0"/>
              <a:t> </a:t>
            </a:r>
            <a:r>
              <a:rPr lang="en-US" sz="4300" dirty="0" err="1"/>
              <a:t>ẩn</a:t>
            </a:r>
            <a:r>
              <a:rPr lang="en-US" sz="4300" dirty="0"/>
              <a:t> </a:t>
            </a:r>
            <a:r>
              <a:rPr lang="en-US" sz="4300" dirty="0" err="1"/>
              <a:t>giúp</a:t>
            </a:r>
            <a:r>
              <a:rPr lang="en-US" sz="4300" dirty="0"/>
              <a:t> </a:t>
            </a:r>
            <a:r>
              <a:rPr lang="en-US" sz="4300" dirty="0" err="1"/>
              <a:t>năm</a:t>
            </a:r>
            <a:r>
              <a:rPr lang="en-US" sz="4300" dirty="0"/>
              <a:t> </a:t>
            </a:r>
            <a:r>
              <a:rPr lang="en-US" sz="4300" dirty="0" err="1"/>
              <a:t>bắt</a:t>
            </a:r>
            <a:r>
              <a:rPr lang="en-US" sz="4300" dirty="0"/>
              <a:t> </a:t>
            </a:r>
            <a:r>
              <a:rPr lang="en-US" sz="4300" dirty="0" err="1"/>
              <a:t>thông</a:t>
            </a:r>
            <a:r>
              <a:rPr lang="en-US" sz="4300" dirty="0"/>
              <a:t> tin </a:t>
            </a:r>
            <a:r>
              <a:rPr lang="en-US" sz="4300" dirty="0" err="1"/>
              <a:t>trước</a:t>
            </a:r>
            <a:r>
              <a:rPr lang="en-US" sz="4300" dirty="0"/>
              <a:t> </a:t>
            </a:r>
            <a:r>
              <a:rPr lang="en-US" sz="4300" dirty="0" err="1"/>
              <a:t>đó</a:t>
            </a:r>
            <a:r>
              <a:rPr lang="en-US" sz="4300" dirty="0"/>
              <a:t> </a:t>
            </a:r>
            <a:r>
              <a:rPr lang="en-US" sz="4300" dirty="0" err="1"/>
              <a:t>trong</a:t>
            </a:r>
            <a:r>
              <a:rPr lang="en-US" sz="4300" dirty="0"/>
              <a:t> </a:t>
            </a:r>
            <a:r>
              <a:rPr lang="en-US" sz="4300" dirty="0" err="1"/>
              <a:t>chuỗi</a:t>
            </a:r>
            <a:r>
              <a:rPr lang="en-US" sz="4300" dirty="0"/>
              <a:t>.</a:t>
            </a:r>
          </a:p>
          <a:p>
            <a:endParaRPr lang="en-US" sz="500" dirty="0"/>
          </a:p>
          <a:p>
            <a:r>
              <a:rPr lang="en-US" sz="4300" dirty="0"/>
              <a:t>	+ CNN </a:t>
            </a:r>
            <a:r>
              <a:rPr lang="en-US" sz="4300" dirty="0" err="1"/>
              <a:t>là</a:t>
            </a:r>
            <a:r>
              <a:rPr lang="en-US" sz="4300" dirty="0"/>
              <a:t> </a:t>
            </a:r>
            <a:r>
              <a:rPr lang="en-US" sz="4300" dirty="0" err="1"/>
              <a:t>mô</a:t>
            </a:r>
            <a:r>
              <a:rPr lang="en-US" sz="4300" dirty="0"/>
              <a:t> </a:t>
            </a:r>
            <a:r>
              <a:rPr lang="en-US" sz="4300" dirty="0" err="1"/>
              <a:t>hình</a:t>
            </a:r>
            <a:r>
              <a:rPr lang="en-US" sz="4300" dirty="0"/>
              <a:t> neural network </a:t>
            </a:r>
            <a:r>
              <a:rPr lang="en-US" sz="4300" dirty="0" err="1"/>
              <a:t>phổ</a:t>
            </a:r>
            <a:r>
              <a:rPr lang="en-US" sz="4300" dirty="0"/>
              <a:t> </a:t>
            </a:r>
            <a:r>
              <a:rPr lang="en-US" sz="4300" dirty="0" err="1"/>
              <a:t>biến</a:t>
            </a:r>
            <a:r>
              <a:rPr lang="en-US" sz="4300" dirty="0"/>
              <a:t> </a:t>
            </a:r>
            <a:r>
              <a:rPr lang="en-US" sz="4300" dirty="0" err="1"/>
              <a:t>trong</a:t>
            </a:r>
            <a:r>
              <a:rPr lang="en-US" sz="4300" dirty="0"/>
              <a:t> </a:t>
            </a:r>
            <a:r>
              <a:rPr lang="en-US" sz="4300" dirty="0" err="1"/>
              <a:t>lĩnh</a:t>
            </a:r>
            <a:r>
              <a:rPr lang="en-US" sz="4300" dirty="0"/>
              <a:t> </a:t>
            </a:r>
            <a:r>
              <a:rPr lang="en-US" sz="4300" dirty="0" err="1"/>
              <a:t>vực</a:t>
            </a:r>
            <a:r>
              <a:rPr lang="en-US" sz="4300" dirty="0"/>
              <a:t> Computer Vision. </a:t>
            </a:r>
          </a:p>
          <a:p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Phương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 </a:t>
            </a:r>
            <a:r>
              <a:rPr lang="en-US" sz="4800" dirty="0" err="1"/>
              <a:t>tiếp</a:t>
            </a:r>
            <a:r>
              <a:rPr lang="en-US" sz="4800" dirty="0"/>
              <a:t> </a:t>
            </a:r>
            <a:r>
              <a:rPr lang="en-US" sz="4800" dirty="0" err="1"/>
              <a:t>cận</a:t>
            </a:r>
            <a:r>
              <a:rPr lang="en-US" sz="4800" dirty="0"/>
              <a:t> </a:t>
            </a:r>
            <a:r>
              <a:rPr lang="en-US" sz="4800" dirty="0" err="1"/>
              <a:t>nhạy</a:t>
            </a:r>
            <a:r>
              <a:rPr lang="en-US" sz="4800" dirty="0"/>
              <a:t> </a:t>
            </a:r>
            <a:r>
              <a:rPr lang="en-US" sz="4800" dirty="0" err="1"/>
              <a:t>cảm</a:t>
            </a:r>
            <a:r>
              <a:rPr lang="en-US" sz="4800" dirty="0"/>
              <a:t> </a:t>
            </a:r>
            <a:r>
              <a:rPr lang="en-US" sz="4800" dirty="0" err="1"/>
              <a:t>với</a:t>
            </a:r>
            <a:r>
              <a:rPr lang="en-US" sz="4800" dirty="0"/>
              <a:t> chi phí:</a:t>
            </a:r>
          </a:p>
          <a:p>
            <a:pPr lvl="1"/>
            <a:r>
              <a:rPr lang="en-US" sz="4800" dirty="0"/>
              <a:t>	+ </a:t>
            </a:r>
            <a:r>
              <a:rPr lang="en-US" sz="4300" dirty="0" err="1"/>
              <a:t>Phân</a:t>
            </a:r>
            <a:r>
              <a:rPr lang="en-US" sz="4300" dirty="0"/>
              <a:t> </a:t>
            </a:r>
            <a:r>
              <a:rPr lang="en-US" sz="4300" dirty="0" err="1"/>
              <a:t>phối</a:t>
            </a:r>
            <a:r>
              <a:rPr lang="en-US" sz="4300" dirty="0"/>
              <a:t> </a:t>
            </a:r>
            <a:r>
              <a:rPr lang="en-US" sz="4300" dirty="0" err="1"/>
              <a:t>lớp</a:t>
            </a:r>
            <a:r>
              <a:rPr lang="en-US" sz="4300" dirty="0"/>
              <a:t> </a:t>
            </a:r>
            <a:r>
              <a:rPr lang="en-US" sz="4300" dirty="0" err="1"/>
              <a:t>đóng</a:t>
            </a:r>
            <a:r>
              <a:rPr lang="en-US" sz="4300" dirty="0"/>
              <a:t> </a:t>
            </a:r>
            <a:r>
              <a:rPr lang="en-US" sz="4300" dirty="0" err="1"/>
              <a:t>vai</a:t>
            </a:r>
            <a:r>
              <a:rPr lang="en-US" sz="4300" dirty="0"/>
              <a:t> </a:t>
            </a:r>
            <a:r>
              <a:rPr lang="en-US" sz="4300" dirty="0" err="1"/>
              <a:t>trò</a:t>
            </a:r>
            <a:r>
              <a:rPr lang="en-US" sz="4300" dirty="0"/>
              <a:t> </a:t>
            </a:r>
            <a:r>
              <a:rPr lang="en-US" sz="4300" dirty="0" err="1"/>
              <a:t>quan</a:t>
            </a:r>
            <a:r>
              <a:rPr lang="en-US" sz="4300" dirty="0"/>
              <a:t> </a:t>
            </a:r>
            <a:r>
              <a:rPr lang="en-US" sz="4300" dirty="0" err="1"/>
              <a:t>trọng</a:t>
            </a:r>
            <a:r>
              <a:rPr lang="en-US" sz="4300" dirty="0"/>
              <a:t>.</a:t>
            </a:r>
          </a:p>
          <a:p>
            <a:pPr lvl="1"/>
            <a:endParaRPr lang="en-US" sz="500" dirty="0"/>
          </a:p>
          <a:p>
            <a:pPr lvl="1"/>
            <a:endParaRPr lang="en-US" sz="500" dirty="0"/>
          </a:p>
          <a:p>
            <a:r>
              <a:rPr lang="en-US" sz="4300" dirty="0"/>
              <a:t>	+ </a:t>
            </a:r>
            <a:r>
              <a:rPr lang="en-US" sz="4300" dirty="0" err="1"/>
              <a:t>Dữ</a:t>
            </a:r>
            <a:r>
              <a:rPr lang="en-US" sz="4300" dirty="0"/>
              <a:t> </a:t>
            </a:r>
            <a:r>
              <a:rPr lang="en-US" sz="4300" dirty="0" err="1"/>
              <a:t>liệu</a:t>
            </a:r>
            <a:r>
              <a:rPr lang="en-US" sz="4300" dirty="0"/>
              <a:t> </a:t>
            </a:r>
            <a:r>
              <a:rPr lang="en-US" sz="4300" dirty="0" err="1"/>
              <a:t>mất</a:t>
            </a:r>
            <a:r>
              <a:rPr lang="en-US" sz="4300" dirty="0"/>
              <a:t> </a:t>
            </a:r>
            <a:r>
              <a:rPr lang="en-US" sz="4300" dirty="0" err="1"/>
              <a:t>cân</a:t>
            </a:r>
            <a:r>
              <a:rPr lang="en-US" sz="4300" dirty="0"/>
              <a:t> </a:t>
            </a:r>
            <a:r>
              <a:rPr lang="en-US" sz="4300" dirty="0" err="1"/>
              <a:t>bằng</a:t>
            </a:r>
            <a:r>
              <a:rPr lang="en-US" sz="4300" dirty="0"/>
              <a:t> </a:t>
            </a:r>
            <a:r>
              <a:rPr lang="en-US" sz="4300" dirty="0" err="1"/>
              <a:t>cao</a:t>
            </a:r>
            <a:r>
              <a:rPr lang="en-US" sz="4300" dirty="0"/>
              <a:t>. –&gt; </a:t>
            </a:r>
            <a:r>
              <a:rPr lang="en-US" sz="4300" dirty="0" err="1"/>
              <a:t>Dự</a:t>
            </a:r>
            <a:r>
              <a:rPr lang="en-US" sz="4300" dirty="0"/>
              <a:t> </a:t>
            </a:r>
            <a:r>
              <a:rPr lang="en-US" sz="4300" dirty="0" err="1"/>
              <a:t>đoán</a:t>
            </a:r>
            <a:r>
              <a:rPr lang="en-US" sz="4300" dirty="0"/>
              <a:t> </a:t>
            </a:r>
            <a:r>
              <a:rPr lang="en-US" sz="4300" dirty="0" err="1"/>
              <a:t>không</a:t>
            </a:r>
            <a:r>
              <a:rPr lang="en-US" sz="4300" dirty="0"/>
              <a:t> </a:t>
            </a:r>
            <a:r>
              <a:rPr lang="en-US" sz="4300" dirty="0" err="1"/>
              <a:t>đáng</a:t>
            </a:r>
            <a:r>
              <a:rPr lang="en-US" sz="4300" dirty="0"/>
              <a:t> tin </a:t>
            </a:r>
            <a:r>
              <a:rPr lang="en-US" sz="4300" dirty="0" err="1"/>
              <a:t>cậy</a:t>
            </a:r>
            <a:r>
              <a:rPr lang="en-US" sz="4300" dirty="0"/>
              <a:t>, </a:t>
            </a:r>
            <a:r>
              <a:rPr lang="en-US" sz="4300" dirty="0" err="1"/>
              <a:t>thiên</a:t>
            </a:r>
            <a:r>
              <a:rPr lang="en-US" sz="4300" dirty="0"/>
              <a:t> </a:t>
            </a:r>
            <a:r>
              <a:rPr lang="en-US" sz="4300" dirty="0" err="1"/>
              <a:t>về</a:t>
            </a:r>
            <a:r>
              <a:rPr lang="en-US" sz="4300" dirty="0"/>
              <a:t> </a:t>
            </a:r>
            <a:r>
              <a:rPr lang="en-US" sz="4300" dirty="0" err="1"/>
              <a:t>các</a:t>
            </a:r>
            <a:r>
              <a:rPr lang="en-US" sz="4300" dirty="0"/>
              <a:t> </a:t>
            </a:r>
            <a:r>
              <a:rPr lang="en-US" sz="4300" dirty="0" err="1"/>
              <a:t>lớp</a:t>
            </a:r>
            <a:r>
              <a:rPr lang="en-US" sz="4300" dirty="0"/>
              <a:t> </a:t>
            </a:r>
            <a:r>
              <a:rPr lang="en-US" sz="4300" dirty="0" err="1"/>
              <a:t>phân</a:t>
            </a:r>
            <a:r>
              <a:rPr lang="en-US" sz="4300" dirty="0"/>
              <a:t> </a:t>
            </a:r>
            <a:r>
              <a:rPr lang="en-US" sz="4300" dirty="0" err="1"/>
              <a:t>phối</a:t>
            </a:r>
            <a:r>
              <a:rPr lang="en-US" sz="4300" dirty="0"/>
              <a:t> </a:t>
            </a:r>
            <a:r>
              <a:rPr lang="en-US" sz="4300" dirty="0" err="1"/>
              <a:t>nhiều</a:t>
            </a:r>
            <a:r>
              <a:rPr lang="en-US" sz="4300" dirty="0"/>
              <a:t> </a:t>
            </a:r>
            <a:r>
              <a:rPr lang="en-US" sz="4300" dirty="0" err="1"/>
              <a:t>hơn</a:t>
            </a:r>
            <a:r>
              <a:rPr lang="en-US" sz="4300" dirty="0"/>
              <a:t>.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FE6D7D18-8922-067B-D5C3-94DD9F5DB373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37548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LSTM, GRU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CA680-0B85-8C52-A4B3-F35577E14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68" y="3162067"/>
            <a:ext cx="18057132" cy="5227064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62FA3E8B-CAE5-F698-A03E-515639939988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8395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RNN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189ABD-4D00-70D2-FF90-168887022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3" y="2095500"/>
            <a:ext cx="18263937" cy="71870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632901-5C7D-DBA4-AF9F-185FA827C818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10529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CNN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8A4EA-5381-47C7-E1AC-A86E9EF55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543612"/>
            <a:ext cx="18288000" cy="6941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456BF2-9B9E-59AF-2FB0-45C359B21E84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1043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CNN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F3476E-C317-EC8C-EE60-67AEDB983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967" y="0"/>
            <a:ext cx="12668820" cy="10287000"/>
          </a:xfrm>
          <a:prstGeom prst="rect">
            <a:avLst/>
          </a:prstGeom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B95A7D0A-E358-98E7-4A76-9C5BA13616C5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26657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Siamese Neural 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/>
              <a:t>Tập </a:t>
            </a:r>
            <a:r>
              <a:rPr lang="en-US" sz="4800" dirty="0" err="1"/>
              <a:t>hợp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</a:t>
            </a:r>
            <a:r>
              <a:rPr lang="en-US" sz="4800" dirty="0" err="1"/>
              <a:t>mạng</a:t>
            </a:r>
            <a:r>
              <a:rPr lang="en-US" sz="4800" dirty="0"/>
              <a:t> </a:t>
            </a:r>
            <a:r>
              <a:rPr lang="en-US" sz="4800" dirty="0" err="1"/>
              <a:t>giống</a:t>
            </a:r>
            <a:r>
              <a:rPr lang="en-US" sz="4800" dirty="0"/>
              <a:t> </a:t>
            </a:r>
            <a:r>
              <a:rPr lang="en-US" sz="4800" dirty="0" err="1"/>
              <a:t>hệt</a:t>
            </a:r>
            <a:r>
              <a:rPr lang="en-US" sz="4800" dirty="0"/>
              <a:t> </a:t>
            </a:r>
            <a:r>
              <a:rPr lang="en-US" sz="4800" dirty="0" err="1"/>
              <a:t>nhau</a:t>
            </a:r>
            <a:r>
              <a:rPr lang="en-US" sz="4800" dirty="0"/>
              <a:t> và chia </a:t>
            </a:r>
            <a:r>
              <a:rPr lang="en-US" sz="4800" dirty="0" err="1"/>
              <a:t>sẻ</a:t>
            </a:r>
            <a:r>
              <a:rPr lang="en-US" sz="4800" dirty="0"/>
              <a:t> </a:t>
            </a:r>
            <a:r>
              <a:rPr lang="en-US" sz="4800" dirty="0" err="1"/>
              <a:t>trọng</a:t>
            </a:r>
            <a:r>
              <a:rPr lang="en-US" sz="4800" dirty="0"/>
              <a:t> số.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Chấp</a:t>
            </a:r>
            <a:r>
              <a:rPr lang="en-US" sz="4800" dirty="0"/>
              <a:t> nhận </a:t>
            </a:r>
            <a:r>
              <a:rPr lang="en-US" sz="4800" dirty="0" err="1"/>
              <a:t>đầu</a:t>
            </a:r>
            <a:r>
              <a:rPr lang="en-US" sz="4800" dirty="0"/>
              <a:t> </a:t>
            </a:r>
            <a:r>
              <a:rPr lang="en-US" sz="4800" dirty="0" err="1"/>
              <a:t>vào</a:t>
            </a:r>
            <a:r>
              <a:rPr lang="en-US" sz="4800" dirty="0"/>
              <a:t> </a:t>
            </a:r>
            <a:r>
              <a:rPr lang="en-US" sz="4800" dirty="0" err="1"/>
              <a:t>riêng</a:t>
            </a:r>
            <a:r>
              <a:rPr lang="en-US" sz="4800" dirty="0"/>
              <a:t> </a:t>
            </a:r>
            <a:r>
              <a:rPr lang="en-US" sz="4800" dirty="0" err="1"/>
              <a:t>biệt</a:t>
            </a:r>
            <a:r>
              <a:rPr lang="en-US" sz="4800" dirty="0"/>
              <a:t> và </a:t>
            </a:r>
            <a:r>
              <a:rPr lang="en-US" sz="4800" dirty="0" err="1"/>
              <a:t>đầu</a:t>
            </a:r>
            <a:r>
              <a:rPr lang="en-US" sz="4800" dirty="0"/>
              <a:t> </a:t>
            </a:r>
            <a:r>
              <a:rPr lang="en-US" sz="4800" dirty="0" err="1"/>
              <a:t>ra</a:t>
            </a:r>
            <a:r>
              <a:rPr lang="en-US" sz="4800" dirty="0"/>
              <a:t> </a:t>
            </a:r>
            <a:r>
              <a:rPr lang="en-US" sz="4800" dirty="0" err="1"/>
              <a:t>được</a:t>
            </a:r>
            <a:r>
              <a:rPr lang="en-US" sz="4800" dirty="0"/>
              <a:t> </a:t>
            </a:r>
            <a:r>
              <a:rPr lang="en-US" sz="4800" dirty="0" err="1"/>
              <a:t>kết</a:t>
            </a:r>
            <a:r>
              <a:rPr lang="en-US" sz="4800" dirty="0"/>
              <a:t> </a:t>
            </a:r>
            <a:r>
              <a:rPr lang="en-US" sz="4800" dirty="0" err="1"/>
              <a:t>hợp</a:t>
            </a:r>
            <a:r>
              <a:rPr lang="en-US" sz="4800" dirty="0"/>
              <a:t> </a:t>
            </a:r>
            <a:r>
              <a:rPr lang="en-US" sz="4800" dirty="0" err="1"/>
              <a:t>bằng</a:t>
            </a:r>
            <a:r>
              <a:rPr lang="en-US" sz="4800" dirty="0"/>
              <a:t> hàm </a:t>
            </a:r>
            <a:r>
              <a:rPr lang="en-US" sz="4800" dirty="0" err="1"/>
              <a:t>năng</a:t>
            </a:r>
            <a:r>
              <a:rPr lang="en-US" sz="4800" dirty="0"/>
              <a:t> </a:t>
            </a:r>
            <a:r>
              <a:rPr lang="en-US" sz="4800" dirty="0" err="1"/>
              <a:t>lương</a:t>
            </a:r>
            <a:r>
              <a:rPr lang="en-US" sz="4800" dirty="0"/>
              <a:t> so </a:t>
            </a:r>
            <a:r>
              <a:rPr lang="en-US" sz="4800" dirty="0" err="1"/>
              <a:t>sánh</a:t>
            </a:r>
            <a:r>
              <a:rPr lang="en-US" sz="4800" dirty="0"/>
              <a:t> </a:t>
            </a:r>
            <a:r>
              <a:rPr lang="en-US" sz="4800" dirty="0" err="1"/>
              <a:t>đơn</a:t>
            </a:r>
            <a:r>
              <a:rPr lang="en-US" sz="4800" dirty="0"/>
              <a:t> </a:t>
            </a:r>
            <a:r>
              <a:rPr lang="en-US" sz="4800" dirty="0" err="1"/>
              <a:t>giản</a:t>
            </a:r>
            <a:r>
              <a:rPr lang="en-US" sz="4800" dirty="0"/>
              <a:t> (</a:t>
            </a:r>
            <a:r>
              <a:rPr lang="en-US" sz="4800" dirty="0" err="1"/>
              <a:t>khoảng</a:t>
            </a:r>
            <a:r>
              <a:rPr lang="en-US" sz="4800" dirty="0"/>
              <a:t> </a:t>
            </a:r>
            <a:r>
              <a:rPr lang="en-US" sz="4800" dirty="0" err="1"/>
              <a:t>cách</a:t>
            </a:r>
            <a:r>
              <a:rPr lang="en-US" sz="4800" dirty="0"/>
              <a:t> </a:t>
            </a:r>
            <a:r>
              <a:rPr lang="en-US" sz="4800" dirty="0" err="1"/>
              <a:t>Eculidean</a:t>
            </a:r>
            <a:r>
              <a:rPr lang="en-US" sz="4800" dirty="0"/>
              <a:t>).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Ánh</a:t>
            </a:r>
            <a:r>
              <a:rPr lang="en-US" sz="4800" dirty="0"/>
              <a:t> </a:t>
            </a:r>
            <a:r>
              <a:rPr lang="en-US" sz="4800" dirty="0" err="1"/>
              <a:t>xạ</a:t>
            </a:r>
            <a:r>
              <a:rPr lang="en-US" sz="4800" dirty="0"/>
              <a:t> </a:t>
            </a:r>
            <a:r>
              <a:rPr lang="en-US" sz="4800" dirty="0" err="1"/>
              <a:t>đầu</a:t>
            </a:r>
            <a:r>
              <a:rPr lang="en-US" sz="4800" dirty="0"/>
              <a:t> </a:t>
            </a:r>
            <a:r>
              <a:rPr lang="en-US" sz="4800" dirty="0" err="1"/>
              <a:t>vào</a:t>
            </a:r>
            <a:r>
              <a:rPr lang="en-US" sz="4800" dirty="0"/>
              <a:t> </a:t>
            </a:r>
            <a:r>
              <a:rPr lang="en-US" sz="4800" dirty="0" err="1"/>
              <a:t>nhiều</a:t>
            </a:r>
            <a:r>
              <a:rPr lang="en-US" sz="4800" dirty="0"/>
              <a:t> </a:t>
            </a:r>
            <a:r>
              <a:rPr lang="en-US" sz="4800" dirty="0" err="1"/>
              <a:t>chiều</a:t>
            </a:r>
            <a:r>
              <a:rPr lang="en-US" sz="4800" dirty="0"/>
              <a:t> </a:t>
            </a:r>
            <a:r>
              <a:rPr lang="en-US" sz="4800" dirty="0" err="1"/>
              <a:t>vào</a:t>
            </a:r>
            <a:r>
              <a:rPr lang="en-US" sz="4800" dirty="0"/>
              <a:t> </a:t>
            </a:r>
            <a:r>
              <a:rPr lang="en-US" sz="4800" dirty="0" err="1"/>
              <a:t>không</a:t>
            </a:r>
            <a:r>
              <a:rPr lang="en-US" sz="4800" dirty="0"/>
              <a:t> </a:t>
            </a:r>
            <a:r>
              <a:rPr lang="en-US" sz="4800" dirty="0" err="1"/>
              <a:t>gian</a:t>
            </a:r>
            <a:r>
              <a:rPr lang="en-US" sz="4800" dirty="0"/>
              <a:t> </a:t>
            </a:r>
            <a:r>
              <a:rPr lang="en-US" sz="4800" dirty="0" err="1"/>
              <a:t>mục</a:t>
            </a:r>
            <a:r>
              <a:rPr lang="en-US" sz="4800" dirty="0"/>
              <a:t> </a:t>
            </a:r>
            <a:r>
              <a:rPr lang="en-US" sz="4800" dirty="0" err="1"/>
              <a:t>tiêu</a:t>
            </a:r>
            <a:r>
              <a:rPr lang="en-US" sz="4800" dirty="0"/>
              <a:t> </a:t>
            </a:r>
            <a:r>
              <a:rPr lang="en-US" sz="4800" dirty="0" err="1"/>
              <a:t>để</a:t>
            </a:r>
            <a:r>
              <a:rPr lang="en-US" sz="4800" dirty="0"/>
              <a:t> </a:t>
            </a:r>
            <a:r>
              <a:rPr lang="en-US" sz="4800" dirty="0" err="1"/>
              <a:t>sự</a:t>
            </a:r>
            <a:r>
              <a:rPr lang="en-US" sz="4800" dirty="0"/>
              <a:t> </a:t>
            </a:r>
            <a:r>
              <a:rPr lang="en-US" sz="4800" dirty="0" err="1"/>
              <a:t>dụng</a:t>
            </a:r>
            <a:r>
              <a:rPr lang="en-US" sz="4800" dirty="0"/>
              <a:t> hàm </a:t>
            </a:r>
            <a:r>
              <a:rPr lang="en-US" sz="4800" dirty="0" err="1"/>
              <a:t>năng</a:t>
            </a:r>
            <a:r>
              <a:rPr lang="en-US" sz="4800" dirty="0"/>
              <a:t> </a:t>
            </a:r>
            <a:r>
              <a:rPr lang="en-US" sz="4800" dirty="0" err="1"/>
              <a:t>lượng</a:t>
            </a:r>
            <a:r>
              <a:rPr lang="en-US" sz="4800" dirty="0"/>
              <a:t> </a:t>
            </a:r>
            <a:r>
              <a:rPr lang="en-US" sz="4800" dirty="0" err="1"/>
              <a:t>để</a:t>
            </a:r>
            <a:r>
              <a:rPr lang="en-US" sz="4800" dirty="0"/>
              <a:t> so </a:t>
            </a:r>
            <a:r>
              <a:rPr lang="en-US" sz="4800" dirty="0" err="1"/>
              <a:t>sánh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</a:t>
            </a:r>
            <a:r>
              <a:rPr lang="en-US" sz="4800" dirty="0" err="1"/>
              <a:t>đặc</a:t>
            </a:r>
            <a:r>
              <a:rPr lang="en-US" sz="4800" dirty="0"/>
              <a:t> </a:t>
            </a:r>
            <a:r>
              <a:rPr lang="en-US" sz="4800" dirty="0" err="1"/>
              <a:t>điểm</a:t>
            </a:r>
            <a:r>
              <a:rPr lang="en-US" sz="4800" dirty="0"/>
              <a:t> </a:t>
            </a:r>
            <a:r>
              <a:rPr lang="en-US" sz="4800" dirty="0" err="1"/>
              <a:t>ngữ</a:t>
            </a:r>
            <a:r>
              <a:rPr lang="en-US" sz="4800" dirty="0"/>
              <a:t> </a:t>
            </a:r>
            <a:r>
              <a:rPr lang="en-US" sz="4800" dirty="0" err="1"/>
              <a:t>nghĩa</a:t>
            </a:r>
            <a:r>
              <a:rPr lang="en-US" sz="4800" dirty="0"/>
              <a:t> khó </a:t>
            </a:r>
            <a:r>
              <a:rPr lang="en-US" sz="4800" dirty="0" err="1"/>
              <a:t>xác</a:t>
            </a:r>
            <a:r>
              <a:rPr lang="en-US" sz="4800" dirty="0"/>
              <a:t> </a:t>
            </a:r>
            <a:r>
              <a:rPr lang="en-US" sz="4800" dirty="0" err="1"/>
              <a:t>định</a:t>
            </a:r>
            <a:r>
              <a:rPr lang="en-US" sz="4800" dirty="0"/>
              <a:t> </a:t>
            </a:r>
            <a:r>
              <a:rPr lang="en-US" sz="4800" dirty="0" err="1"/>
              <a:t>của</a:t>
            </a:r>
            <a:r>
              <a:rPr lang="en-US" sz="4800" dirty="0"/>
              <a:t> </a:t>
            </a:r>
            <a:r>
              <a:rPr lang="en-US" sz="4800" dirty="0" err="1"/>
              <a:t>không</a:t>
            </a:r>
            <a:r>
              <a:rPr lang="en-US" sz="4800" dirty="0"/>
              <a:t> </a:t>
            </a:r>
            <a:r>
              <a:rPr lang="en-US" sz="4800" dirty="0" err="1"/>
              <a:t>gian</a:t>
            </a:r>
            <a:r>
              <a:rPr lang="en-US" sz="4800" dirty="0"/>
              <a:t> </a:t>
            </a:r>
            <a:r>
              <a:rPr lang="en-US" sz="4800" dirty="0" err="1"/>
              <a:t>đầu</a:t>
            </a:r>
            <a:r>
              <a:rPr lang="en-US" sz="4800" dirty="0"/>
              <a:t> </a:t>
            </a:r>
            <a:r>
              <a:rPr lang="en-US" sz="4800" dirty="0" err="1"/>
              <a:t>ra</a:t>
            </a:r>
            <a:endParaRPr lang="en-US" sz="4800" dirty="0"/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F287A377-94E7-C770-CD91-C192395AB8F7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851446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4157D-4FF2-7D3F-FE7E-C54EF63D1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8" y="3108723"/>
            <a:ext cx="18273292" cy="4320777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F5B810D1-ECE8-1F22-6387-E1DAD5EFD755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12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49693E36-4ED6-6D26-0E65-E7ADBD76F3B8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Siamese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662956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Nhúng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ký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tự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tên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miền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7740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5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Domain </a:t>
            </a:r>
            <a:r>
              <a:rPr lang="en-US" sz="4800" dirty="0" err="1"/>
              <a:t>được</a:t>
            </a:r>
            <a:r>
              <a:rPr lang="en-US" sz="4800" dirty="0"/>
              <a:t> </a:t>
            </a:r>
            <a:r>
              <a:rPr lang="en-US" sz="4800" dirty="0" err="1"/>
              <a:t>trích</a:t>
            </a:r>
            <a:r>
              <a:rPr lang="en-US" sz="4800" dirty="0"/>
              <a:t> </a:t>
            </a:r>
            <a:r>
              <a:rPr lang="en-US" sz="4800" dirty="0" err="1"/>
              <a:t>xuất</a:t>
            </a:r>
            <a:r>
              <a:rPr lang="en-US" sz="4800" dirty="0"/>
              <a:t> </a:t>
            </a:r>
            <a:r>
              <a:rPr lang="en-US" sz="4800" dirty="0" err="1"/>
              <a:t>từ</a:t>
            </a:r>
            <a:r>
              <a:rPr lang="en-US" sz="4800" dirty="0"/>
              <a:t> nhật ký DNS, </a:t>
            </a:r>
            <a:r>
              <a:rPr lang="en-US" sz="4800" dirty="0" err="1"/>
              <a:t>sau</a:t>
            </a:r>
            <a:r>
              <a:rPr lang="en-US" sz="4800" dirty="0"/>
              <a:t> </a:t>
            </a:r>
            <a:r>
              <a:rPr lang="en-US" sz="4800" dirty="0" err="1"/>
              <a:t>đó</a:t>
            </a:r>
            <a:r>
              <a:rPr lang="en-US" sz="4800" dirty="0"/>
              <a:t> </a:t>
            </a:r>
            <a:r>
              <a:rPr lang="en-US" sz="4800" dirty="0" err="1"/>
              <a:t>trích</a:t>
            </a:r>
            <a:r>
              <a:rPr lang="en-US" sz="4800" dirty="0"/>
              <a:t> </a:t>
            </a:r>
            <a:r>
              <a:rPr lang="en-US" sz="4800" dirty="0" err="1"/>
              <a:t>xuất</a:t>
            </a:r>
            <a:r>
              <a:rPr lang="en-US" sz="4800" dirty="0"/>
              <a:t> </a:t>
            </a:r>
            <a:r>
              <a:rPr lang="en-US" sz="4800" dirty="0" err="1"/>
              <a:t>tên</a:t>
            </a:r>
            <a:r>
              <a:rPr lang="en-US" sz="4800" dirty="0"/>
              <a:t> </a:t>
            </a:r>
            <a:r>
              <a:rPr lang="en-US" sz="4800" dirty="0" err="1"/>
              <a:t>miền</a:t>
            </a:r>
            <a:r>
              <a:rPr lang="en-US" sz="4800" dirty="0"/>
              <a:t> </a:t>
            </a:r>
            <a:r>
              <a:rPr lang="en-US" sz="4800" dirty="0" err="1"/>
              <a:t>cấp</a:t>
            </a:r>
            <a:r>
              <a:rPr lang="en-US" sz="4800" dirty="0"/>
              <a:t> 2.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Tạo</a:t>
            </a:r>
            <a:r>
              <a:rPr lang="en-US" sz="4800" dirty="0"/>
              <a:t> 1 </a:t>
            </a:r>
            <a:r>
              <a:rPr lang="en-US" sz="4800" dirty="0" err="1"/>
              <a:t>từ</a:t>
            </a:r>
            <a:r>
              <a:rPr lang="en-US" sz="4800" dirty="0"/>
              <a:t> </a:t>
            </a:r>
            <a:r>
              <a:rPr lang="en-US" sz="4800" dirty="0" err="1"/>
              <a:t>điển</a:t>
            </a:r>
            <a:r>
              <a:rPr lang="en-US" sz="4800" dirty="0"/>
              <a:t> </a:t>
            </a:r>
            <a:r>
              <a:rPr lang="en-US" sz="4800" dirty="0" err="1"/>
              <a:t>từ</a:t>
            </a:r>
            <a:r>
              <a:rPr lang="en-US" sz="4800" dirty="0"/>
              <a:t> </a:t>
            </a:r>
            <a:r>
              <a:rPr lang="en-US" sz="4800" dirty="0" err="1"/>
              <a:t>dữ</a:t>
            </a:r>
            <a:r>
              <a:rPr lang="en-US" sz="4800" dirty="0"/>
              <a:t> </a:t>
            </a:r>
            <a:r>
              <a:rPr lang="en-US" sz="4800" dirty="0" err="1"/>
              <a:t>liệu</a:t>
            </a:r>
            <a:r>
              <a:rPr lang="en-US" sz="4800" dirty="0"/>
              <a:t> domain.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Mỗi</a:t>
            </a:r>
            <a:r>
              <a:rPr lang="en-US" sz="4800" dirty="0"/>
              <a:t> ký </a:t>
            </a:r>
            <a:r>
              <a:rPr lang="en-US" sz="4800" dirty="0" err="1"/>
              <a:t>tự</a:t>
            </a:r>
            <a:r>
              <a:rPr lang="en-US" sz="4800" dirty="0"/>
              <a:t> </a:t>
            </a:r>
            <a:r>
              <a:rPr lang="en-US" sz="4800" dirty="0" err="1"/>
              <a:t>được</a:t>
            </a:r>
            <a:r>
              <a:rPr lang="en-US" sz="4800" dirty="0"/>
              <a:t> </a:t>
            </a:r>
            <a:r>
              <a:rPr lang="en-US" sz="4800" dirty="0" err="1"/>
              <a:t>thay</a:t>
            </a:r>
            <a:r>
              <a:rPr lang="en-US" sz="4800" dirty="0"/>
              <a:t> </a:t>
            </a:r>
            <a:r>
              <a:rPr lang="en-US" sz="4800" dirty="0" err="1"/>
              <a:t>thế</a:t>
            </a:r>
            <a:r>
              <a:rPr lang="en-US" sz="4800" dirty="0"/>
              <a:t> </a:t>
            </a:r>
            <a:r>
              <a:rPr lang="en-US" sz="4800" dirty="0" err="1"/>
              <a:t>bằng</a:t>
            </a:r>
            <a:r>
              <a:rPr lang="en-US" sz="4800" dirty="0"/>
              <a:t> 1 </a:t>
            </a:r>
            <a:r>
              <a:rPr lang="en-US" sz="4800" dirty="0" err="1"/>
              <a:t>chỉ</a:t>
            </a:r>
            <a:r>
              <a:rPr lang="en-US" sz="4800" dirty="0"/>
              <a:t> </a:t>
            </a:r>
            <a:r>
              <a:rPr lang="en-US" sz="4800" dirty="0" err="1"/>
              <a:t>mục</a:t>
            </a:r>
            <a:r>
              <a:rPr lang="en-US" sz="4800" dirty="0"/>
              <a:t> </a:t>
            </a:r>
            <a:r>
              <a:rPr lang="en-US" sz="4800" dirty="0" err="1"/>
              <a:t>tương</a:t>
            </a:r>
            <a:r>
              <a:rPr lang="en-US" sz="4800" dirty="0"/>
              <a:t> </a:t>
            </a:r>
            <a:r>
              <a:rPr lang="en-US" sz="4800" dirty="0" err="1"/>
              <a:t>ứng</a:t>
            </a:r>
            <a:r>
              <a:rPr lang="en-US" sz="4800" dirty="0"/>
              <a:t> </a:t>
            </a:r>
            <a:r>
              <a:rPr lang="en-US" sz="4800" dirty="0" err="1"/>
              <a:t>trong</a:t>
            </a:r>
            <a:r>
              <a:rPr lang="en-US" sz="4800" dirty="0"/>
              <a:t> </a:t>
            </a:r>
            <a:r>
              <a:rPr lang="en-US" sz="4800" dirty="0" err="1"/>
              <a:t>từ</a:t>
            </a:r>
            <a:r>
              <a:rPr lang="en-US" sz="4800" dirty="0"/>
              <a:t> </a:t>
            </a:r>
            <a:r>
              <a:rPr lang="en-US" sz="4800" dirty="0" err="1"/>
              <a:t>điển</a:t>
            </a:r>
            <a:r>
              <a:rPr lang="en-US" sz="4800" dirty="0"/>
              <a:t>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Chuyển</a:t>
            </a:r>
            <a:r>
              <a:rPr lang="en-US" sz="4800" dirty="0"/>
              <a:t> </a:t>
            </a:r>
            <a:r>
              <a:rPr lang="en-US" sz="4800" dirty="0" err="1"/>
              <a:t>đổi</a:t>
            </a:r>
            <a:r>
              <a:rPr lang="en-US" sz="4800" dirty="0"/>
              <a:t> </a:t>
            </a:r>
            <a:r>
              <a:rPr lang="en-US" sz="4800" dirty="0" err="1"/>
              <a:t>thành</a:t>
            </a:r>
            <a:r>
              <a:rPr lang="en-US" sz="4800" dirty="0"/>
              <a:t> vector </a:t>
            </a:r>
            <a:r>
              <a:rPr lang="en-US" sz="4800" dirty="0" err="1"/>
              <a:t>dự</a:t>
            </a:r>
            <a:r>
              <a:rPr lang="en-US" sz="4800" dirty="0"/>
              <a:t> </a:t>
            </a:r>
            <a:r>
              <a:rPr lang="en-US" sz="4800" dirty="0" err="1"/>
              <a:t>trên</a:t>
            </a:r>
            <a:r>
              <a:rPr lang="en-US" sz="4800" dirty="0"/>
              <a:t> </a:t>
            </a:r>
            <a:r>
              <a:rPr lang="en-US" sz="4800" dirty="0" err="1"/>
              <a:t>độ</a:t>
            </a:r>
            <a:r>
              <a:rPr lang="en-US" sz="4800" dirty="0"/>
              <a:t> </a:t>
            </a:r>
            <a:r>
              <a:rPr lang="en-US" sz="4800" dirty="0" err="1"/>
              <a:t>dài</a:t>
            </a:r>
            <a:r>
              <a:rPr lang="en-US" sz="4800" dirty="0"/>
              <a:t> </a:t>
            </a:r>
            <a:r>
              <a:rPr lang="en-US" sz="4800" dirty="0" err="1"/>
              <a:t>tối</a:t>
            </a:r>
            <a:r>
              <a:rPr lang="en-US" sz="4800" dirty="0"/>
              <a:t> </a:t>
            </a:r>
            <a:r>
              <a:rPr lang="en-US" sz="4800" dirty="0" err="1"/>
              <a:t>đa</a:t>
            </a:r>
            <a:r>
              <a:rPr lang="en-US" sz="4800" dirty="0"/>
              <a:t> </a:t>
            </a:r>
            <a:r>
              <a:rPr lang="en-US" sz="4800" dirty="0" err="1"/>
              <a:t>của</a:t>
            </a:r>
            <a:r>
              <a:rPr lang="en-US" sz="4800" dirty="0"/>
              <a:t> </a:t>
            </a:r>
            <a:r>
              <a:rPr lang="en-US" sz="4800" dirty="0" err="1"/>
              <a:t>từ</a:t>
            </a:r>
            <a:r>
              <a:rPr lang="en-US" sz="4800" dirty="0"/>
              <a:t> </a:t>
            </a:r>
            <a:r>
              <a:rPr lang="en-US" sz="4800" dirty="0" err="1"/>
              <a:t>điển</a:t>
            </a:r>
            <a:r>
              <a:rPr lang="en-US" sz="4800" dirty="0"/>
              <a:t>:</a:t>
            </a:r>
          </a:p>
          <a:p>
            <a:pPr lvl="1"/>
            <a:r>
              <a:rPr lang="en-US" sz="4800" dirty="0"/>
              <a:t>	+ </a:t>
            </a:r>
            <a:r>
              <a:rPr lang="en-US" sz="4800" dirty="0" err="1"/>
              <a:t>Độ</a:t>
            </a:r>
            <a:r>
              <a:rPr lang="en-US" sz="4800" dirty="0"/>
              <a:t> </a:t>
            </a:r>
            <a:r>
              <a:rPr lang="en-US" sz="4800" dirty="0" err="1"/>
              <a:t>dài</a:t>
            </a:r>
            <a:r>
              <a:rPr lang="en-US" sz="4800" dirty="0"/>
              <a:t> </a:t>
            </a:r>
            <a:r>
              <a:rPr lang="en-US" sz="4800" dirty="0" err="1"/>
              <a:t>nhỏ</a:t>
            </a:r>
            <a:r>
              <a:rPr lang="en-US" sz="4800" dirty="0"/>
              <a:t> </a:t>
            </a:r>
            <a:r>
              <a:rPr lang="en-US" sz="4800" dirty="0" err="1"/>
              <a:t>hơn</a:t>
            </a:r>
            <a:r>
              <a:rPr lang="en-US" sz="4800" dirty="0"/>
              <a:t>. -&gt; </a:t>
            </a:r>
            <a:r>
              <a:rPr lang="en-US" sz="4800" dirty="0" err="1"/>
              <a:t>Đệm</a:t>
            </a:r>
            <a:r>
              <a:rPr lang="en-US" sz="4800" dirty="0"/>
              <a:t> </a:t>
            </a:r>
            <a:r>
              <a:rPr lang="en-US" sz="4800" dirty="0" err="1"/>
              <a:t>bằng</a:t>
            </a:r>
            <a:r>
              <a:rPr lang="en-US" sz="4800" dirty="0"/>
              <a:t> 0.</a:t>
            </a:r>
          </a:p>
          <a:p>
            <a:pPr lvl="1"/>
            <a:r>
              <a:rPr lang="en-US" sz="4800" dirty="0"/>
              <a:t>	+ </a:t>
            </a:r>
            <a:r>
              <a:rPr lang="en-US" sz="4800" dirty="0" err="1"/>
              <a:t>Độ</a:t>
            </a:r>
            <a:r>
              <a:rPr lang="en-US" sz="4800" dirty="0"/>
              <a:t> </a:t>
            </a:r>
            <a:r>
              <a:rPr lang="en-US" sz="4800" dirty="0" err="1"/>
              <a:t>dài</a:t>
            </a:r>
            <a:r>
              <a:rPr lang="en-US" sz="4800" dirty="0"/>
              <a:t> </a:t>
            </a:r>
            <a:r>
              <a:rPr lang="en-US" sz="4800" dirty="0" err="1"/>
              <a:t>lớn</a:t>
            </a:r>
            <a:r>
              <a:rPr lang="en-US" sz="4800" dirty="0"/>
              <a:t> </a:t>
            </a:r>
            <a:r>
              <a:rPr lang="en-US" sz="4800" dirty="0" err="1"/>
              <a:t>hơn</a:t>
            </a:r>
            <a:r>
              <a:rPr lang="en-US" sz="4800" dirty="0"/>
              <a:t>. -&gt; </a:t>
            </a:r>
            <a:r>
              <a:rPr lang="en-US" sz="4800" dirty="0" err="1"/>
              <a:t>Loại</a:t>
            </a:r>
            <a:r>
              <a:rPr lang="en-US" sz="4800" dirty="0"/>
              <a:t> </a:t>
            </a:r>
            <a:r>
              <a:rPr lang="en-US" sz="4800" dirty="0" err="1"/>
              <a:t>bỏ</a:t>
            </a:r>
            <a:r>
              <a:rPr lang="en-US" sz="4800" dirty="0"/>
              <a:t>.</a:t>
            </a:r>
          </a:p>
          <a:p>
            <a:pPr lvl="1"/>
            <a:endParaRPr lang="en-US" sz="4800" dirty="0"/>
          </a:p>
          <a:p>
            <a:pPr lvl="1"/>
            <a:r>
              <a:rPr lang="en-US" sz="4800" i="1" dirty="0"/>
              <a:t>-&gt; </a:t>
            </a:r>
            <a:r>
              <a:rPr lang="en-US" sz="4800" i="1" dirty="0" err="1"/>
              <a:t>Thể</a:t>
            </a:r>
            <a:r>
              <a:rPr lang="en-US" sz="4800" i="1" dirty="0"/>
              <a:t> </a:t>
            </a:r>
            <a:r>
              <a:rPr lang="en-US" sz="4800" i="1" dirty="0" err="1"/>
              <a:t>hiện</a:t>
            </a:r>
            <a:r>
              <a:rPr lang="en-US" sz="4800" i="1" dirty="0"/>
              <a:t> </a:t>
            </a:r>
            <a:r>
              <a:rPr lang="en-US" sz="4800" i="1" dirty="0" err="1"/>
              <a:t>sự</a:t>
            </a:r>
            <a:r>
              <a:rPr lang="en-US" sz="4800" i="1" dirty="0"/>
              <a:t> </a:t>
            </a:r>
            <a:r>
              <a:rPr lang="en-US" sz="4800" i="1" dirty="0" err="1"/>
              <a:t>tương</a:t>
            </a:r>
            <a:r>
              <a:rPr lang="en-US" sz="4800" i="1" dirty="0"/>
              <a:t> </a:t>
            </a:r>
            <a:r>
              <a:rPr lang="en-US" sz="4800" i="1" dirty="0" err="1"/>
              <a:t>đồng</a:t>
            </a:r>
            <a:r>
              <a:rPr lang="en-US" sz="4800" i="1" dirty="0"/>
              <a:t> </a:t>
            </a:r>
            <a:r>
              <a:rPr lang="en-US" sz="4800" i="1" dirty="0" err="1"/>
              <a:t>giữa</a:t>
            </a:r>
            <a:r>
              <a:rPr lang="en-US" sz="4800" i="1" dirty="0"/>
              <a:t> </a:t>
            </a:r>
            <a:r>
              <a:rPr lang="en-US" sz="4800" i="1" dirty="0" err="1"/>
              <a:t>các</a:t>
            </a:r>
            <a:r>
              <a:rPr lang="en-US" sz="4800" i="1" dirty="0"/>
              <a:t> ký </a:t>
            </a:r>
            <a:r>
              <a:rPr lang="en-US" sz="4800" i="1" dirty="0" err="1"/>
              <a:t>tự</a:t>
            </a:r>
            <a:r>
              <a:rPr lang="en-US" sz="4800" i="1" dirty="0"/>
              <a:t>.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01D1C629-63B0-1A95-B473-DEEF6A210698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44616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Nhúng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ký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tự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tên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miền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621CCA-A1A6-01B8-ACBF-A5286BB1F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241779"/>
            <a:ext cx="18288000" cy="1241366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4E9B314C-A878-D3D7-EA95-8E4262B7DD02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81684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-1905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3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0" y="342900"/>
            <a:ext cx="18288000" cy="5877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6600" spc="924" dirty="0">
                <a:solidFill>
                  <a:srgbClr val="231F20"/>
                </a:solidFill>
                <a:latin typeface="Montserrat Classic Bold" panose="020B0604020202020204" charset="0"/>
              </a:rPr>
              <a:t>Adversarial Defense: DGA-Based Botnets and DNS Homographs Detection Through Integrated Deep Learning</a:t>
            </a:r>
          </a:p>
        </p:txBody>
      </p:sp>
      <p:pic>
        <p:nvPicPr>
          <p:cNvPr id="1028" name="Picture 4" descr="Eye icons for free download | Freepik">
            <a:extLst>
              <a:ext uri="{FF2B5EF4-FFF2-40B4-BE49-F238E27FC236}">
                <a16:creationId xmlns:a16="http://schemas.microsoft.com/office/drawing/2014/main" id="{B9F55B99-FC53-7251-E58D-19F298E7A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773" y="6531358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ns - Free computer icons">
            <a:extLst>
              <a:ext uri="{FF2B5EF4-FFF2-40B4-BE49-F238E27FC236}">
                <a16:creationId xmlns:a16="http://schemas.microsoft.com/office/drawing/2014/main" id="{E199E754-E240-99AB-1E74-50638A8FC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62" y="6100957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ep learning Becris Lineal icon">
            <a:extLst>
              <a:ext uri="{FF2B5EF4-FFF2-40B4-BE49-F238E27FC236}">
                <a16:creationId xmlns:a16="http://schemas.microsoft.com/office/drawing/2014/main" id="{9527C829-BCB9-C993-4D0D-D6A17BAB8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2200" y="5822957"/>
            <a:ext cx="3985001" cy="398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139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Phân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loại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6386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5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Phân</a:t>
            </a:r>
            <a:r>
              <a:rPr lang="en-US" sz="4800" dirty="0"/>
              <a:t> </a:t>
            </a:r>
            <a:r>
              <a:rPr lang="en-US" sz="4800" dirty="0" err="1"/>
              <a:t>loại</a:t>
            </a:r>
            <a:r>
              <a:rPr lang="en-US" sz="4800" dirty="0"/>
              <a:t> </a:t>
            </a:r>
            <a:r>
              <a:rPr lang="en-US" sz="4800" dirty="0" err="1"/>
              <a:t>nhị</a:t>
            </a:r>
            <a:r>
              <a:rPr lang="en-US" sz="4800" dirty="0"/>
              <a:t> </a:t>
            </a:r>
            <a:r>
              <a:rPr lang="en-US" sz="4800" dirty="0" err="1"/>
              <a:t>phân</a:t>
            </a:r>
            <a:r>
              <a:rPr lang="en-US" sz="4800" dirty="0"/>
              <a:t>.</a:t>
            </a:r>
          </a:p>
          <a:p>
            <a:pPr lvl="1"/>
            <a:r>
              <a:rPr lang="en-US" sz="4800" dirty="0"/>
              <a:t>	 </a:t>
            </a:r>
            <a:r>
              <a:rPr lang="en-US" sz="4800" i="1" dirty="0"/>
              <a:t>benign và malicious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Phân</a:t>
            </a:r>
            <a:r>
              <a:rPr lang="en-US" sz="4800" dirty="0"/>
              <a:t> </a:t>
            </a:r>
            <a:r>
              <a:rPr lang="en-US" sz="4800" dirty="0" err="1"/>
              <a:t>loại</a:t>
            </a:r>
            <a:r>
              <a:rPr lang="en-US" sz="4800" dirty="0"/>
              <a:t> </a:t>
            </a:r>
            <a:r>
              <a:rPr lang="en-US" sz="4800" dirty="0" err="1"/>
              <a:t>đa</a:t>
            </a:r>
            <a:r>
              <a:rPr lang="en-US" sz="4800" dirty="0"/>
              <a:t> </a:t>
            </a:r>
            <a:r>
              <a:rPr lang="en-US" sz="4800" dirty="0" err="1"/>
              <a:t>lớp</a:t>
            </a:r>
            <a:r>
              <a:rPr lang="en-US" sz="4800" dirty="0"/>
              <a:t>: 21 </a:t>
            </a:r>
            <a:r>
              <a:rPr lang="en-US" sz="4800" dirty="0" err="1"/>
              <a:t>lớp</a:t>
            </a:r>
            <a:endParaRPr lang="en-US" sz="4800" dirty="0"/>
          </a:p>
          <a:p>
            <a:pPr lvl="1"/>
            <a:r>
              <a:rPr lang="en-US" sz="4800" i="1" dirty="0"/>
              <a:t>	benign, </a:t>
            </a:r>
            <a:r>
              <a:rPr lang="en-US" sz="4800" i="1" dirty="0" err="1"/>
              <a:t>banjori</a:t>
            </a:r>
            <a:r>
              <a:rPr lang="en-US" sz="4800" i="1" dirty="0"/>
              <a:t>, </a:t>
            </a:r>
            <a:r>
              <a:rPr lang="en-US" sz="4800" i="1" dirty="0" err="1"/>
              <a:t>corebot</a:t>
            </a:r>
            <a:r>
              <a:rPr lang="en-US" sz="4800" i="1" dirty="0"/>
              <a:t>, </a:t>
            </a:r>
            <a:r>
              <a:rPr lang="en-US" sz="4800" i="1" dirty="0" err="1"/>
              <a:t>dircrypt</a:t>
            </a:r>
            <a:r>
              <a:rPr lang="en-US" sz="4800" i="1" dirty="0"/>
              <a:t>, </a:t>
            </a:r>
            <a:r>
              <a:rPr lang="en-US" sz="4800" i="1" dirty="0" err="1"/>
              <a:t>dnschanger</a:t>
            </a:r>
            <a:r>
              <a:rPr lang="en-US" sz="4800" i="1" dirty="0"/>
              <a:t>, </a:t>
            </a:r>
            <a:r>
              <a:rPr lang="en-US" sz="4800" i="1" dirty="0" err="1"/>
              <a:t>fobber</a:t>
            </a:r>
            <a:r>
              <a:rPr lang="en-US" sz="4800" i="1" dirty="0"/>
              <a:t>, </a:t>
            </a:r>
            <a:r>
              <a:rPr lang="en-US" sz="4800" i="1" dirty="0" err="1"/>
              <a:t>murofet</a:t>
            </a:r>
            <a:r>
              <a:rPr lang="en-US" sz="4800" i="1" dirty="0"/>
              <a:t>, </a:t>
            </a:r>
            <a:r>
              <a:rPr lang="en-US" sz="4800" i="1" dirty="0" err="1"/>
              <a:t>necurs</a:t>
            </a:r>
            <a:r>
              <a:rPr lang="en-US" sz="4800" i="1" dirty="0"/>
              <a:t>, </a:t>
            </a:r>
            <a:r>
              <a:rPr lang="en-US" sz="4800" i="1" dirty="0" err="1"/>
              <a:t>newgoz</a:t>
            </a:r>
            <a:r>
              <a:rPr lang="en-US" sz="4800" i="1" dirty="0"/>
              <a:t>, </a:t>
            </a:r>
            <a:r>
              <a:rPr lang="en-US" sz="4800" i="1" dirty="0" err="1"/>
              <a:t>padcrypt</a:t>
            </a:r>
            <a:r>
              <a:rPr lang="en-US" sz="4800" i="1" dirty="0"/>
              <a:t>, </a:t>
            </a:r>
            <a:r>
              <a:rPr lang="en-US" sz="4800" i="1" dirty="0" err="1"/>
              <a:t>proslikefan</a:t>
            </a:r>
            <a:r>
              <a:rPr lang="en-US" sz="4800" i="1" dirty="0"/>
              <a:t>, </a:t>
            </a:r>
            <a:r>
              <a:rPr lang="en-US" sz="4800" i="1" dirty="0" err="1"/>
              <a:t>pykspa</a:t>
            </a:r>
            <a:r>
              <a:rPr lang="en-US" sz="4800" i="1" dirty="0"/>
              <a:t>, </a:t>
            </a:r>
            <a:r>
              <a:rPr lang="en-US" sz="4800" i="1" dirty="0" err="1"/>
              <a:t>qadars</a:t>
            </a:r>
            <a:r>
              <a:rPr lang="en-US" sz="4800" i="1" dirty="0"/>
              <a:t>, </a:t>
            </a:r>
            <a:r>
              <a:rPr lang="en-US" sz="4800" i="1" dirty="0" err="1"/>
              <a:t>qakbot</a:t>
            </a:r>
            <a:r>
              <a:rPr lang="en-US" sz="4800" i="1" dirty="0"/>
              <a:t>, </a:t>
            </a:r>
            <a:r>
              <a:rPr lang="en-US" sz="4800" i="1" dirty="0" err="1"/>
              <a:t>ramdo</a:t>
            </a:r>
            <a:r>
              <a:rPr lang="en-US" sz="4800" i="1" dirty="0"/>
              <a:t>, </a:t>
            </a:r>
            <a:r>
              <a:rPr lang="en-US" sz="4800" i="1" dirty="0" err="1"/>
              <a:t>ranbyus</a:t>
            </a:r>
            <a:r>
              <a:rPr lang="en-US" sz="4800" i="1" dirty="0"/>
              <a:t>, </a:t>
            </a:r>
            <a:r>
              <a:rPr lang="en-US" sz="4800" i="1" dirty="0" err="1"/>
              <a:t>simda</a:t>
            </a:r>
            <a:r>
              <a:rPr lang="en-US" sz="4800" i="1" dirty="0"/>
              <a:t>, </a:t>
            </a:r>
            <a:r>
              <a:rPr lang="en-US" sz="4800" i="1" dirty="0" err="1"/>
              <a:t>suppobox</a:t>
            </a:r>
            <a:r>
              <a:rPr lang="en-US" sz="4800" i="1" dirty="0"/>
              <a:t>, </a:t>
            </a:r>
            <a:r>
              <a:rPr lang="en-US" sz="4800" i="1" dirty="0" err="1"/>
              <a:t>symmi</a:t>
            </a:r>
            <a:r>
              <a:rPr lang="en-US" sz="4800" i="1" dirty="0"/>
              <a:t>, </a:t>
            </a:r>
            <a:r>
              <a:rPr lang="en-US" sz="4800" i="1" dirty="0" err="1"/>
              <a:t>tempedreve</a:t>
            </a:r>
            <a:r>
              <a:rPr lang="en-US" sz="4800" i="1" dirty="0"/>
              <a:t>, </a:t>
            </a:r>
            <a:r>
              <a:rPr lang="en-US" sz="4800" i="1" dirty="0" err="1"/>
              <a:t>tinba</a:t>
            </a:r>
            <a:endParaRPr lang="en-US" sz="4800" i="1" dirty="0"/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800" i="1" dirty="0"/>
          </a:p>
          <a:p>
            <a:endParaRPr lang="en-US" sz="4800" i="1" dirty="0"/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F3B1EA-2156-DCA9-C92D-36E1D9F0D2B1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757591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Phân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loại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nhị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phân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7BD202-6C64-3B38-6DD6-A0413CA69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682149"/>
            <a:ext cx="11353800" cy="8566751"/>
          </a:xfrm>
          <a:prstGeom prst="rect">
            <a:avLst/>
          </a:prstGeom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E2F6B404-9F10-F951-9501-2D143B52E736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374643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Phân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loại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đa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lớp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5472B-F1C0-BF38-C5C1-BBBF698F8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075" y="1812304"/>
            <a:ext cx="10229850" cy="84899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8F39A9-A459-4A51-B051-829C46BD77F5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80464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Kiến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trúc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67EEE-55C5-70B1-4090-0F3735B47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682" y="255955"/>
            <a:ext cx="5131435" cy="9775089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690AB942-02DA-60BC-8517-487BABBA0A35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578414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Các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lớp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64D334B9-4C1A-43A1-6C59-46354D0A1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500117"/>
            <a:ext cx="5257800" cy="9286766"/>
          </a:xfrm>
          <a:prstGeom prst="rect">
            <a:avLst/>
          </a:prstGeom>
        </p:spPr>
      </p:pic>
      <p:sp>
        <p:nvSpPr>
          <p:cNvPr id="69" name="TextBox 8">
            <a:extLst>
              <a:ext uri="{FF2B5EF4-FFF2-40B4-BE49-F238E27FC236}">
                <a16:creationId xmlns:a16="http://schemas.microsoft.com/office/drawing/2014/main" id="{3D43BE6E-2C7F-FF9E-CE04-2184E0F1EF36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551382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606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Dataset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018754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Nhúng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ký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tự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tên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miền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5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4 </a:t>
            </a:r>
            <a:r>
              <a:rPr lang="en-US" sz="4800" dirty="0" err="1"/>
              <a:t>bộ</a:t>
            </a:r>
            <a:r>
              <a:rPr lang="en-US" sz="4800" dirty="0"/>
              <a:t> </a:t>
            </a:r>
            <a:r>
              <a:rPr lang="en-US" sz="4800" dirty="0" err="1"/>
              <a:t>dữ</a:t>
            </a:r>
            <a:r>
              <a:rPr lang="en-US" sz="4800" dirty="0"/>
              <a:t> </a:t>
            </a:r>
            <a:r>
              <a:rPr lang="en-US" sz="4800" dirty="0" err="1"/>
              <a:t>liệu</a:t>
            </a:r>
            <a:r>
              <a:rPr lang="en-US" sz="4800" dirty="0"/>
              <a:t> </a:t>
            </a:r>
            <a:r>
              <a:rPr lang="en-US" sz="4800" dirty="0" err="1"/>
              <a:t>tiêu</a:t>
            </a:r>
            <a:r>
              <a:rPr lang="en-US" sz="4800" dirty="0"/>
              <a:t> </a:t>
            </a:r>
            <a:r>
              <a:rPr lang="en-US" sz="4800" dirty="0" err="1"/>
              <a:t>chuẩn</a:t>
            </a:r>
            <a:r>
              <a:rPr lang="en-US" sz="4800" dirty="0"/>
              <a:t> và </a:t>
            </a:r>
            <a:r>
              <a:rPr lang="en-US" sz="4800" dirty="0" err="1"/>
              <a:t>nổi</a:t>
            </a:r>
            <a:r>
              <a:rPr lang="en-US" sz="4800" dirty="0"/>
              <a:t> </a:t>
            </a:r>
            <a:r>
              <a:rPr lang="en-US" sz="4800" dirty="0" err="1"/>
              <a:t>tiếng</a:t>
            </a:r>
            <a:r>
              <a:rPr lang="en-US" sz="4800" dirty="0"/>
              <a:t>:</a:t>
            </a:r>
          </a:p>
          <a:p>
            <a:pPr lvl="1"/>
            <a:r>
              <a:rPr lang="en-US" sz="4800" dirty="0"/>
              <a:t>	</a:t>
            </a:r>
            <a:r>
              <a:rPr lang="en-US" sz="4400" i="1" dirty="0"/>
              <a:t>Homoglyph Domain Name (HDN).</a:t>
            </a:r>
          </a:p>
          <a:p>
            <a:r>
              <a:rPr lang="en-US" sz="4400" i="1" dirty="0"/>
              <a:t>	Homoglyph Process Name (HPN).</a:t>
            </a:r>
          </a:p>
          <a:p>
            <a:pPr lvl="1"/>
            <a:r>
              <a:rPr lang="en-US" sz="4400" i="1" dirty="0"/>
              <a:t>	Imbalanced DGA Family Classification (IDFC).</a:t>
            </a:r>
          </a:p>
          <a:p>
            <a:pPr lvl="1"/>
            <a:r>
              <a:rPr lang="en-US" sz="4400" i="1" dirty="0"/>
              <a:t>	Amrita DGA Family Classification (ADFC).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8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Chia 80% train và  20% test.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F7A9B9AC-857C-6876-483F-2C6B15998F48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205283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HDN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139DA-E8CD-0375-D161-1214DA032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804" y="2286000"/>
            <a:ext cx="14309591" cy="5410200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9F9A2267-8245-2CB3-B30D-5B38EF4791DB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443380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HPN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E9521A-3744-106D-E7FF-F46D69FA5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415" y="2514600"/>
            <a:ext cx="14271169" cy="5257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C4D0B-795E-16EC-C068-DA4DB2B015BD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941513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IDFC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A158E-72C1-5046-5AAE-414C75670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72379"/>
            <a:ext cx="5396026" cy="68535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42F1D6-72D6-7899-1B23-F05ECC8E3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759" y="1972379"/>
            <a:ext cx="5832320" cy="68437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D9477D-DEFD-46B6-BED6-171DEB1FE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7212" y="1964759"/>
            <a:ext cx="5842188" cy="6843705"/>
          </a:xfrm>
          <a:prstGeom prst="rect">
            <a:avLst/>
          </a:prstGeom>
        </p:spPr>
      </p:pic>
      <p:sp>
        <p:nvSpPr>
          <p:cNvPr id="13" name="TextBox 8">
            <a:extLst>
              <a:ext uri="{FF2B5EF4-FFF2-40B4-BE49-F238E27FC236}">
                <a16:creationId xmlns:a16="http://schemas.microsoft.com/office/drawing/2014/main" id="{5B091EAF-12DC-1FEB-5726-F4981B311DAF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98141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194488" y="7250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591339" y="190500"/>
            <a:ext cx="9105321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12000" b="1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Mục</a:t>
            </a:r>
            <a:r>
              <a:rPr lang="en-US" sz="12000" b="1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12000" b="1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lục</a:t>
            </a:r>
            <a:endParaRPr lang="en-US" sz="12000" b="1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1511679" y="597926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045701" y="3543041"/>
            <a:ext cx="937219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142336" y="4624357"/>
            <a:ext cx="3681168" cy="499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Giới</a:t>
            </a:r>
            <a:r>
              <a:rPr lang="en-US" sz="4800" spc="247" dirty="0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thiệu</a:t>
            </a:r>
            <a:endParaRPr lang="en-US" sz="4800" spc="247" dirty="0">
              <a:solidFill>
                <a:srgbClr val="231F20"/>
              </a:solidFill>
              <a:latin typeface="+mj-lt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0E1B7423-1F75-8E8C-9BBA-781B5528C7D2}"/>
              </a:ext>
            </a:extLst>
          </p:cNvPr>
          <p:cNvSpPr txBox="1"/>
          <p:nvPr/>
        </p:nvSpPr>
        <p:spPr>
          <a:xfrm>
            <a:off x="8354204" y="3537332"/>
            <a:ext cx="937219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2C37B81C-7B04-128B-E532-7EB174945B7E}"/>
              </a:ext>
            </a:extLst>
          </p:cNvPr>
          <p:cNvSpPr txBox="1"/>
          <p:nvPr/>
        </p:nvSpPr>
        <p:spPr>
          <a:xfrm>
            <a:off x="7984956" y="4690561"/>
            <a:ext cx="3681168" cy="499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Đề</a:t>
            </a:r>
            <a:r>
              <a:rPr lang="en-US" sz="4800" spc="247" dirty="0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xuất</a:t>
            </a:r>
            <a:endParaRPr lang="en-US" sz="4800" spc="247" dirty="0">
              <a:solidFill>
                <a:srgbClr val="231F20"/>
              </a:solidFill>
              <a:latin typeface="+mj-lt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25DE8CC4-348B-4B9F-0867-36D067E2D78A}"/>
              </a:ext>
            </a:extLst>
          </p:cNvPr>
          <p:cNvSpPr txBox="1"/>
          <p:nvPr/>
        </p:nvSpPr>
        <p:spPr>
          <a:xfrm>
            <a:off x="3045701" y="6721160"/>
            <a:ext cx="937219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67D4E414-95C5-92B7-A909-01125BCD07CC}"/>
              </a:ext>
            </a:extLst>
          </p:cNvPr>
          <p:cNvSpPr txBox="1"/>
          <p:nvPr/>
        </p:nvSpPr>
        <p:spPr>
          <a:xfrm>
            <a:off x="2442921" y="7781593"/>
            <a:ext cx="3681168" cy="499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Đánh</a:t>
            </a:r>
            <a:r>
              <a:rPr lang="en-US" sz="4800" spc="247" dirty="0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giá</a:t>
            </a:r>
            <a:endParaRPr lang="en-US" sz="4800" spc="247" dirty="0">
              <a:solidFill>
                <a:srgbClr val="231F20"/>
              </a:solidFill>
              <a:latin typeface="+mj-lt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1A09AB18-0556-E7E6-55F4-FEF0A7E3B6BA}"/>
              </a:ext>
            </a:extLst>
          </p:cNvPr>
          <p:cNvSpPr txBox="1"/>
          <p:nvPr/>
        </p:nvSpPr>
        <p:spPr>
          <a:xfrm>
            <a:off x="13639799" y="3537332"/>
            <a:ext cx="937219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E6708256-4492-2687-1A15-FEBA28A88902}"/>
              </a:ext>
            </a:extLst>
          </p:cNvPr>
          <p:cNvSpPr txBox="1"/>
          <p:nvPr/>
        </p:nvSpPr>
        <p:spPr>
          <a:xfrm>
            <a:off x="13083011" y="4690560"/>
            <a:ext cx="3681168" cy="499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4800" spc="247" dirty="0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C6B5BB85-47A0-BAF1-B8C7-2FA663256CEF}"/>
              </a:ext>
            </a:extLst>
          </p:cNvPr>
          <p:cNvSpPr txBox="1"/>
          <p:nvPr/>
        </p:nvSpPr>
        <p:spPr>
          <a:xfrm>
            <a:off x="8354204" y="6721160"/>
            <a:ext cx="937219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4</a:t>
            </a:r>
          </a:p>
        </p:txBody>
      </p:sp>
      <p:sp>
        <p:nvSpPr>
          <p:cNvPr id="26" name="TextBox 15">
            <a:extLst>
              <a:ext uri="{FF2B5EF4-FFF2-40B4-BE49-F238E27FC236}">
                <a16:creationId xmlns:a16="http://schemas.microsoft.com/office/drawing/2014/main" id="{38373540-44E2-37A6-55A7-0FDAA92D1B4C}"/>
              </a:ext>
            </a:extLst>
          </p:cNvPr>
          <p:cNvSpPr txBox="1"/>
          <p:nvPr/>
        </p:nvSpPr>
        <p:spPr>
          <a:xfrm>
            <a:off x="6391301" y="7781592"/>
            <a:ext cx="6077920" cy="499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Công</a:t>
            </a:r>
            <a:r>
              <a:rPr lang="en-US" sz="4800" spc="247" dirty="0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việc</a:t>
            </a:r>
            <a:r>
              <a:rPr lang="en-US" sz="4800" spc="247" dirty="0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đã</a:t>
            </a:r>
            <a:r>
              <a:rPr lang="en-US" sz="4800" spc="247" dirty="0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làm</a:t>
            </a:r>
            <a:endParaRPr lang="en-US" sz="4800" spc="247" dirty="0">
              <a:solidFill>
                <a:srgbClr val="231F20"/>
              </a:solidFill>
              <a:latin typeface="+mj-lt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BFAF9304-7A0F-50B7-4A20-6C40D50CFA7C}"/>
              </a:ext>
            </a:extLst>
          </p:cNvPr>
          <p:cNvSpPr txBox="1"/>
          <p:nvPr/>
        </p:nvSpPr>
        <p:spPr>
          <a:xfrm>
            <a:off x="13696660" y="6721160"/>
            <a:ext cx="937219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6</a:t>
            </a:r>
          </a:p>
        </p:txBody>
      </p:sp>
      <p:sp>
        <p:nvSpPr>
          <p:cNvPr id="28" name="TextBox 15">
            <a:extLst>
              <a:ext uri="{FF2B5EF4-FFF2-40B4-BE49-F238E27FC236}">
                <a16:creationId xmlns:a16="http://schemas.microsoft.com/office/drawing/2014/main" id="{620A539E-30FE-0515-19A6-B646310CB1F2}"/>
              </a:ext>
            </a:extLst>
          </p:cNvPr>
          <p:cNvSpPr txBox="1"/>
          <p:nvPr/>
        </p:nvSpPr>
        <p:spPr>
          <a:xfrm>
            <a:off x="12954000" y="7781591"/>
            <a:ext cx="3681168" cy="499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Kế</a:t>
            </a:r>
            <a:r>
              <a:rPr lang="en-US" sz="4800" spc="247" dirty="0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spc="247" dirty="0" err="1">
                <a:solidFill>
                  <a:srgbClr val="231F20"/>
                </a:solidFill>
                <a:latin typeface="+mj-lt"/>
                <a:ea typeface="Segoe UI Black" panose="020B0A02040204020203" pitchFamily="34" charset="0"/>
                <a:cs typeface="Arial" panose="020B0604020202020204" pitchFamily="34" charset="0"/>
              </a:rPr>
              <a:t>hoạch</a:t>
            </a:r>
            <a:endParaRPr lang="en-US" sz="4800" spc="247" dirty="0">
              <a:solidFill>
                <a:srgbClr val="231F20"/>
              </a:solidFill>
              <a:latin typeface="+mj-lt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ADFC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4CEE4-45AB-C026-3ABE-2BD732179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87262"/>
            <a:ext cx="10363200" cy="10112476"/>
          </a:xfrm>
          <a:prstGeom prst="rect">
            <a:avLst/>
          </a:prstGeom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5801A26D-9FE6-BE03-9CEB-BB3FC9C3DFB3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548771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606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Đánh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giá</a:t>
            </a:r>
            <a:endParaRPr lang="en-US" sz="96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332912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Tiêu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chi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đánh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giá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724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5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Accuracy.</a:t>
            </a:r>
          </a:p>
          <a:p>
            <a:r>
              <a:rPr lang="en-US" sz="4800" dirty="0"/>
              <a:t>	</a:t>
            </a:r>
            <a:r>
              <a:rPr lang="en-US" sz="4400" i="1" dirty="0" err="1"/>
              <a:t>Chỉ</a:t>
            </a:r>
            <a:r>
              <a:rPr lang="en-US" sz="4400" i="1" dirty="0"/>
              <a:t> số </a:t>
            </a:r>
            <a:r>
              <a:rPr lang="en-US" sz="4400" i="1" dirty="0" err="1"/>
              <a:t>hiệu</a:t>
            </a:r>
            <a:r>
              <a:rPr lang="en-US" sz="4400" i="1" dirty="0"/>
              <a:t> </a:t>
            </a:r>
            <a:r>
              <a:rPr lang="en-US" sz="4400" i="1" dirty="0" err="1"/>
              <a:t>suất</a:t>
            </a:r>
            <a:r>
              <a:rPr lang="en-US" sz="4400" i="1" dirty="0"/>
              <a:t> </a:t>
            </a:r>
            <a:r>
              <a:rPr lang="en-US" sz="4400" i="1" dirty="0" err="1"/>
              <a:t>phổ</a:t>
            </a:r>
            <a:r>
              <a:rPr lang="en-US" sz="4400" i="1" dirty="0"/>
              <a:t> </a:t>
            </a:r>
            <a:r>
              <a:rPr lang="en-US" sz="4400" i="1" dirty="0" err="1"/>
              <a:t>biến</a:t>
            </a:r>
            <a:r>
              <a:rPr lang="en-US" sz="4400" i="1" dirty="0"/>
              <a:t>, </a:t>
            </a:r>
            <a:r>
              <a:rPr lang="en-US" sz="4400" i="1" dirty="0" err="1"/>
              <a:t>không</a:t>
            </a:r>
            <a:r>
              <a:rPr lang="en-US" sz="4400" i="1" dirty="0"/>
              <a:t> </a:t>
            </a:r>
            <a:r>
              <a:rPr lang="en-US" sz="4400" i="1" dirty="0" err="1"/>
              <a:t>phù</a:t>
            </a:r>
            <a:r>
              <a:rPr lang="en-US" sz="4400" i="1" dirty="0"/>
              <a:t> </a:t>
            </a:r>
            <a:r>
              <a:rPr lang="en-US" sz="4400" i="1" dirty="0" err="1"/>
              <a:t>hợp</a:t>
            </a:r>
            <a:r>
              <a:rPr lang="en-US" sz="4400" i="1" dirty="0"/>
              <a:t> </a:t>
            </a:r>
            <a:r>
              <a:rPr lang="en-US" sz="4400" i="1" dirty="0" err="1"/>
              <a:t>khi</a:t>
            </a:r>
            <a:r>
              <a:rPr lang="en-US" sz="4400" i="1" dirty="0"/>
              <a:t> tập </a:t>
            </a:r>
            <a:r>
              <a:rPr lang="en-US" sz="4400" i="1" dirty="0" err="1"/>
              <a:t>dữ</a:t>
            </a:r>
            <a:r>
              <a:rPr lang="en-US" sz="4400" i="1" dirty="0"/>
              <a:t> </a:t>
            </a:r>
            <a:r>
              <a:rPr lang="en-US" sz="4400" i="1" dirty="0" err="1"/>
              <a:t>liệu</a:t>
            </a:r>
            <a:r>
              <a:rPr lang="en-US" sz="4400" i="1" dirty="0"/>
              <a:t> </a:t>
            </a:r>
            <a:r>
              <a:rPr lang="en-US" sz="4400" i="1" dirty="0" err="1"/>
              <a:t>mất</a:t>
            </a:r>
            <a:r>
              <a:rPr lang="en-US" sz="4400" i="1" dirty="0"/>
              <a:t> </a:t>
            </a:r>
            <a:r>
              <a:rPr lang="en-US" sz="4400" i="1" dirty="0" err="1"/>
              <a:t>cân</a:t>
            </a:r>
            <a:r>
              <a:rPr lang="en-US" sz="4400" i="1" dirty="0"/>
              <a:t> </a:t>
            </a:r>
            <a:r>
              <a:rPr lang="en-US" sz="4400" i="1" dirty="0" err="1"/>
              <a:t>bằng</a:t>
            </a:r>
            <a:r>
              <a:rPr lang="en-US" sz="4400" i="1" dirty="0"/>
              <a:t> </a:t>
            </a:r>
            <a:r>
              <a:rPr lang="en-US" sz="4400" i="1" dirty="0" err="1"/>
              <a:t>cao</a:t>
            </a:r>
            <a:r>
              <a:rPr lang="en-US" sz="4400" i="1" dirty="0"/>
              <a:t>.</a:t>
            </a:r>
          </a:p>
          <a:p>
            <a:endParaRPr lang="en-US" sz="2000" i="1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Precision.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Recall.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F1.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Phương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 </a:t>
            </a:r>
            <a:r>
              <a:rPr lang="en-US" sz="4800" dirty="0" err="1"/>
              <a:t>macroaverageing</a:t>
            </a:r>
            <a:r>
              <a:rPr lang="en-US" sz="4800" dirty="0"/>
              <a:t>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800" dirty="0"/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E34B7693-40C1-23C4-42F8-616869F8E540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05238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606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Công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việc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đã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làm</a:t>
            </a:r>
            <a:endParaRPr lang="en-US" sz="96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878877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GRU – Multiple Classification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E8302C-D135-C96E-5282-DF50DE051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1509121"/>
            <a:ext cx="11506200" cy="8629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484FF9-C83A-A665-66E5-19742D10324C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411294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GRU – Multiple Classification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484FF9-C83A-A665-66E5-19742D10324C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8E2155-E83E-5BA4-69E4-780D5A089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714500"/>
            <a:ext cx="1143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30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Multiple Classification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82C324-403F-36F1-CE9C-D94C8931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7853"/>
              </p:ext>
            </p:extLst>
          </p:nvPr>
        </p:nvGraphicFramePr>
        <p:xfrm>
          <a:off x="438150" y="2781300"/>
          <a:ext cx="17621250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6875">
                  <a:extLst>
                    <a:ext uri="{9D8B030D-6E8A-4147-A177-3AD203B41FA5}">
                      <a16:colId xmlns:a16="http://schemas.microsoft.com/office/drawing/2014/main" val="1424870320"/>
                    </a:ext>
                  </a:extLst>
                </a:gridCol>
                <a:gridCol w="2936875">
                  <a:extLst>
                    <a:ext uri="{9D8B030D-6E8A-4147-A177-3AD203B41FA5}">
                      <a16:colId xmlns:a16="http://schemas.microsoft.com/office/drawing/2014/main" val="1503084600"/>
                    </a:ext>
                  </a:extLst>
                </a:gridCol>
                <a:gridCol w="2936875">
                  <a:extLst>
                    <a:ext uri="{9D8B030D-6E8A-4147-A177-3AD203B41FA5}">
                      <a16:colId xmlns:a16="http://schemas.microsoft.com/office/drawing/2014/main" val="1385690226"/>
                    </a:ext>
                  </a:extLst>
                </a:gridCol>
                <a:gridCol w="2936875">
                  <a:extLst>
                    <a:ext uri="{9D8B030D-6E8A-4147-A177-3AD203B41FA5}">
                      <a16:colId xmlns:a16="http://schemas.microsoft.com/office/drawing/2014/main" val="2344049137"/>
                    </a:ext>
                  </a:extLst>
                </a:gridCol>
                <a:gridCol w="2936875">
                  <a:extLst>
                    <a:ext uri="{9D8B030D-6E8A-4147-A177-3AD203B41FA5}">
                      <a16:colId xmlns:a16="http://schemas.microsoft.com/office/drawing/2014/main" val="1583687222"/>
                    </a:ext>
                  </a:extLst>
                </a:gridCol>
                <a:gridCol w="2936875">
                  <a:extLst>
                    <a:ext uri="{9D8B030D-6E8A-4147-A177-3AD203B41FA5}">
                      <a16:colId xmlns:a16="http://schemas.microsoft.com/office/drawing/2014/main" val="180777029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endParaRPr lang="en-US" sz="4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GRU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RNN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CNN_LSTM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80498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/>
                        <a:t>Accuracy</a:t>
                      </a:r>
                    </a:p>
                    <a:p>
                      <a:pPr algn="l"/>
                      <a:endParaRPr lang="en-US" sz="4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0.8949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0.9069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0.8748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0.8595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60780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r>
                        <a:rPr lang="en-US" sz="4400" b="1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0.9083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0.9119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0.8799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0.8738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06266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r>
                        <a:rPr lang="en-US" sz="4400" b="1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0.8949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0.9069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0.8748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0.8595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1462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r>
                        <a:rPr lang="en-US" sz="4400" b="1" dirty="0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0.8921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0.8999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0.9042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0.8715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0.8506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7846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r>
                        <a:rPr lang="en-US" sz="4400" b="1" dirty="0"/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0.9941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0.9946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0.9922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/>
                        <a:t>0.9896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986821"/>
                  </a:ext>
                </a:extLst>
              </a:tr>
            </a:tbl>
          </a:graphicData>
        </a:graphic>
      </p:graphicFrame>
      <p:sp>
        <p:nvSpPr>
          <p:cNvPr id="8" name="TextBox 8">
            <a:extLst>
              <a:ext uri="{FF2B5EF4-FFF2-40B4-BE49-F238E27FC236}">
                <a16:creationId xmlns:a16="http://schemas.microsoft.com/office/drawing/2014/main" id="{3E991110-6368-82AC-AE9F-70435D2F93B5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665445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606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Kế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hoạch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tương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lai</a:t>
            </a:r>
            <a:endParaRPr lang="en-US" sz="96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018875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Tiêu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chi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đánh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giá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6571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5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Giao </a:t>
            </a:r>
            <a:r>
              <a:rPr lang="en-US" sz="4800" dirty="0" err="1"/>
              <a:t>diện</a:t>
            </a:r>
            <a:r>
              <a:rPr lang="en-US" sz="4800" dirty="0"/>
              <a:t> web.</a:t>
            </a:r>
            <a:endParaRPr lang="en-US" sz="4400" i="1" dirty="0"/>
          </a:p>
          <a:p>
            <a:endParaRPr lang="en-US" sz="2000" i="1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Người</a:t>
            </a:r>
            <a:r>
              <a:rPr lang="en-US" sz="4800" dirty="0"/>
              <a:t> </a:t>
            </a:r>
            <a:r>
              <a:rPr lang="en-US" sz="4800" dirty="0" err="1"/>
              <a:t>dùng</a:t>
            </a:r>
            <a:r>
              <a:rPr lang="en-US" sz="4800" dirty="0"/>
              <a:t> </a:t>
            </a:r>
            <a:r>
              <a:rPr lang="en-US" sz="4800" dirty="0" err="1"/>
              <a:t>nhập</a:t>
            </a:r>
            <a:r>
              <a:rPr lang="en-US" sz="4800" dirty="0"/>
              <a:t> domain </a:t>
            </a:r>
            <a:r>
              <a:rPr lang="en-US" sz="4800" dirty="0" err="1"/>
              <a:t>cần</a:t>
            </a:r>
            <a:r>
              <a:rPr lang="en-US" sz="4800" dirty="0"/>
              <a:t> </a:t>
            </a:r>
            <a:r>
              <a:rPr lang="en-US" sz="4800" dirty="0" err="1"/>
              <a:t>kiểm</a:t>
            </a:r>
            <a:r>
              <a:rPr lang="en-US" sz="4800" dirty="0"/>
              <a:t> </a:t>
            </a:r>
            <a:r>
              <a:rPr lang="en-US" sz="4800" dirty="0" err="1"/>
              <a:t>tra</a:t>
            </a:r>
            <a:r>
              <a:rPr lang="en-US" sz="4800" dirty="0"/>
              <a:t>. -&gt; </a:t>
            </a:r>
            <a:r>
              <a:rPr lang="en-US" sz="4800" dirty="0" err="1"/>
              <a:t>Trả</a:t>
            </a:r>
            <a:r>
              <a:rPr lang="en-US" sz="4800" dirty="0"/>
              <a:t> </a:t>
            </a:r>
            <a:r>
              <a:rPr lang="en-US" sz="4800" dirty="0" err="1"/>
              <a:t>về</a:t>
            </a:r>
            <a:r>
              <a:rPr lang="en-US" sz="4800" dirty="0"/>
              <a:t> </a:t>
            </a:r>
            <a:r>
              <a:rPr lang="en-US" sz="4800" dirty="0" err="1"/>
              <a:t>kết</a:t>
            </a:r>
            <a:r>
              <a:rPr lang="en-US" sz="4800" dirty="0"/>
              <a:t> </a:t>
            </a:r>
            <a:r>
              <a:rPr lang="en-US" sz="4800" dirty="0" err="1"/>
              <a:t>quả</a:t>
            </a:r>
            <a:r>
              <a:rPr lang="en-US" sz="4800" dirty="0"/>
              <a:t> </a:t>
            </a:r>
            <a:r>
              <a:rPr lang="en-US" sz="4800" dirty="0" err="1"/>
              <a:t>phân</a:t>
            </a:r>
            <a:r>
              <a:rPr lang="en-US" sz="4800" dirty="0"/>
              <a:t> </a:t>
            </a:r>
            <a:r>
              <a:rPr lang="en-US" sz="4800" dirty="0" err="1"/>
              <a:t>loại</a:t>
            </a:r>
            <a:r>
              <a:rPr lang="en-US" sz="4800" dirty="0"/>
              <a:t>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Backend: Python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 err="1"/>
              <a:t>Fontend</a:t>
            </a:r>
            <a:r>
              <a:rPr lang="en-US" sz="4800" dirty="0"/>
              <a:t>: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800" dirty="0"/>
              <a:t>Framework: 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4800" dirty="0"/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9C52D-8874-6B07-DCBE-96FEC59D83E0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86513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606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Tài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liệu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tham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khảo</a:t>
            </a:r>
            <a:endParaRPr lang="en-US" sz="96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52222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24140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00300" y="4258642"/>
            <a:ext cx="13487400" cy="1606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Giới</a:t>
            </a:r>
            <a:r>
              <a:rPr lang="en-US" sz="96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96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thiệu</a:t>
            </a:r>
            <a:endParaRPr lang="en-US" sz="96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1656553" y="506709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0777926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DFB53D-E664-1750-26CB-AEB19E421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3" y="2095500"/>
            <a:ext cx="18267947" cy="5751021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B4D23CD9-6DEC-AC6D-9A9C-36DCA5D67EC6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Tài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liệu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tham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khảo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8E5E2D-3BC8-E17B-2348-1E865037B084}"/>
              </a:ext>
            </a:extLst>
          </p:cNvPr>
          <p:cNvSpPr txBox="1"/>
          <p:nvPr/>
        </p:nvSpPr>
        <p:spPr>
          <a:xfrm>
            <a:off x="457200" y="8115300"/>
            <a:ext cx="16687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https://www.researchgate.net/publication/350024240_Adversarial_Defense_DGA-Based_Botnets_and_DNS_Homographs_Detection_Through_Integrated_Deep_Learning</a:t>
            </a:r>
            <a:r>
              <a:rPr lang="vi-VN" sz="36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688E3-A3E5-52C5-C52E-79E11392D33D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40885052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-1905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3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 rot="-10580377">
            <a:off x="9373393" y="-10065129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61733" y="2105045"/>
            <a:ext cx="8097687" cy="4819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Montserrat Classic Bold" panose="020B0604020202020204" charset="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77497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Động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lực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800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Sự</a:t>
            </a:r>
            <a:r>
              <a:rPr lang="en-US" sz="4800" dirty="0"/>
              <a:t> </a:t>
            </a:r>
            <a:r>
              <a:rPr lang="en-US" sz="4800" dirty="0" err="1"/>
              <a:t>gia</a:t>
            </a:r>
            <a:r>
              <a:rPr lang="en-US" sz="4800" dirty="0"/>
              <a:t> tang </a:t>
            </a:r>
            <a:r>
              <a:rPr lang="en-US" sz="4800" dirty="0" err="1"/>
              <a:t>hoạt</a:t>
            </a:r>
            <a:r>
              <a:rPr lang="en-US" sz="4800" dirty="0"/>
              <a:t> </a:t>
            </a:r>
            <a:r>
              <a:rPr lang="en-US" sz="4800" dirty="0" err="1"/>
              <a:t>động</a:t>
            </a:r>
            <a:r>
              <a:rPr lang="en-US" sz="4800" dirty="0"/>
              <a:t> Internet </a:t>
            </a:r>
            <a:r>
              <a:rPr lang="en-US" sz="4800" dirty="0" err="1"/>
              <a:t>độc</a:t>
            </a:r>
            <a:r>
              <a:rPr lang="en-US" sz="4800" dirty="0"/>
              <a:t> </a:t>
            </a:r>
            <a:r>
              <a:rPr lang="en-US" sz="4800" dirty="0" err="1"/>
              <a:t>hại</a:t>
            </a:r>
            <a:r>
              <a:rPr lang="en-US" sz="4800" dirty="0"/>
              <a:t>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Nhiều</a:t>
            </a:r>
            <a:r>
              <a:rPr lang="en-US" sz="4800" dirty="0"/>
              <a:t> </a:t>
            </a:r>
            <a:r>
              <a:rPr lang="en-US" sz="4800" dirty="0" err="1"/>
              <a:t>chương</a:t>
            </a:r>
            <a:r>
              <a:rPr lang="en-US" sz="4800" dirty="0"/>
              <a:t> </a:t>
            </a:r>
            <a:r>
              <a:rPr lang="en-US" sz="4800" dirty="0" err="1"/>
              <a:t>trình</a:t>
            </a:r>
            <a:r>
              <a:rPr lang="en-US" sz="4800" dirty="0"/>
              <a:t> </a:t>
            </a:r>
            <a:r>
              <a:rPr lang="en-US" sz="4800" dirty="0" err="1"/>
              <a:t>phần</a:t>
            </a:r>
            <a:r>
              <a:rPr lang="en-US" sz="4800" dirty="0"/>
              <a:t> </a:t>
            </a:r>
            <a:r>
              <a:rPr lang="en-US" sz="4800" dirty="0" err="1"/>
              <a:t>mềm</a:t>
            </a:r>
            <a:r>
              <a:rPr lang="en-US" sz="4800" dirty="0"/>
              <a:t> </a:t>
            </a:r>
            <a:r>
              <a:rPr lang="en-US" sz="4800" dirty="0" err="1"/>
              <a:t>độc</a:t>
            </a:r>
            <a:r>
              <a:rPr lang="en-US" sz="4800" dirty="0"/>
              <a:t> </a:t>
            </a:r>
            <a:r>
              <a:rPr lang="en-US" sz="4800" dirty="0" err="1"/>
              <a:t>hại</a:t>
            </a:r>
            <a:r>
              <a:rPr lang="en-US" sz="4800" dirty="0"/>
              <a:t> </a:t>
            </a:r>
            <a:r>
              <a:rPr lang="en-US" sz="4800" dirty="0" err="1"/>
              <a:t>được</a:t>
            </a:r>
            <a:r>
              <a:rPr lang="en-US" sz="4800" dirty="0"/>
              <a:t> </a:t>
            </a:r>
            <a:r>
              <a:rPr lang="en-US" sz="4800" dirty="0" err="1"/>
              <a:t>sử</a:t>
            </a:r>
            <a:r>
              <a:rPr lang="en-US" sz="4800" dirty="0"/>
              <a:t> </a:t>
            </a:r>
            <a:r>
              <a:rPr lang="en-US" sz="4800" dirty="0" err="1"/>
              <a:t>dụng</a:t>
            </a:r>
            <a:r>
              <a:rPr lang="en-US" sz="4800" dirty="0"/>
              <a:t>  </a:t>
            </a:r>
            <a:r>
              <a:rPr lang="en-US" sz="4800" dirty="0" err="1"/>
              <a:t>để</a:t>
            </a:r>
            <a:r>
              <a:rPr lang="en-US" sz="4800" dirty="0"/>
              <a:t> </a:t>
            </a:r>
            <a:r>
              <a:rPr lang="en-US" sz="4800" dirty="0" err="1"/>
              <a:t>thiết</a:t>
            </a:r>
            <a:r>
              <a:rPr lang="en-US" sz="4800" dirty="0"/>
              <a:t> </a:t>
            </a:r>
            <a:r>
              <a:rPr lang="en-US" sz="4800" dirty="0" err="1"/>
              <a:t>lập</a:t>
            </a:r>
            <a:r>
              <a:rPr lang="en-US" sz="4800" dirty="0"/>
              <a:t> </a:t>
            </a:r>
            <a:r>
              <a:rPr lang="en-US" sz="4800" dirty="0" err="1"/>
              <a:t>mạng</a:t>
            </a:r>
            <a:r>
              <a:rPr lang="en-US" sz="4800" dirty="0"/>
              <a:t> </a:t>
            </a:r>
            <a:r>
              <a:rPr lang="en-US" sz="4800" dirty="0" err="1"/>
              <a:t>lưới</a:t>
            </a:r>
            <a:r>
              <a:rPr lang="en-US" sz="4800" dirty="0"/>
              <a:t> </a:t>
            </a:r>
            <a:r>
              <a:rPr lang="en-US" sz="4800" b="1" dirty="0"/>
              <a:t>Botnet</a:t>
            </a:r>
            <a:r>
              <a:rPr lang="en-US" sz="4800" dirty="0"/>
              <a:t>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/>
              <a:t>Botmaster </a:t>
            </a:r>
            <a:r>
              <a:rPr lang="en-US" sz="4800" dirty="0" err="1"/>
              <a:t>thông</a:t>
            </a:r>
            <a:r>
              <a:rPr lang="en-US" sz="4800" dirty="0"/>
              <a:t> qua C&amp;C Server </a:t>
            </a:r>
            <a:r>
              <a:rPr lang="en-US" sz="4800" dirty="0" err="1"/>
              <a:t>điều</a:t>
            </a:r>
            <a:r>
              <a:rPr lang="en-US" sz="4800" dirty="0"/>
              <a:t> </a:t>
            </a:r>
            <a:r>
              <a:rPr lang="en-US" sz="4800" dirty="0" err="1"/>
              <a:t>phối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</a:t>
            </a:r>
            <a:r>
              <a:rPr lang="en-US" sz="4800" dirty="0" err="1"/>
              <a:t>cuộc</a:t>
            </a:r>
            <a:r>
              <a:rPr lang="en-US" sz="4800" dirty="0"/>
              <a:t> </a:t>
            </a:r>
            <a:r>
              <a:rPr lang="en-US" sz="4800" dirty="0" err="1"/>
              <a:t>tấn</a:t>
            </a:r>
            <a:r>
              <a:rPr lang="en-US" sz="4800" dirty="0"/>
              <a:t> </a:t>
            </a:r>
            <a:r>
              <a:rPr lang="en-US" sz="4800" dirty="0" err="1"/>
              <a:t>công</a:t>
            </a:r>
            <a:r>
              <a:rPr lang="en-US" sz="4800" dirty="0"/>
              <a:t>:</a:t>
            </a:r>
            <a:br>
              <a:rPr lang="en-US" sz="4800" dirty="0"/>
            </a:br>
            <a:r>
              <a:rPr lang="en-US" sz="4800" dirty="0"/>
              <a:t>		+ DDoS.</a:t>
            </a:r>
          </a:p>
          <a:p>
            <a:r>
              <a:rPr lang="en-US" sz="4800" dirty="0"/>
              <a:t>		+ </a:t>
            </a:r>
            <a:r>
              <a:rPr lang="en-US" sz="4800" dirty="0" err="1"/>
              <a:t>Phần</a:t>
            </a:r>
            <a:r>
              <a:rPr lang="en-US" sz="4800" dirty="0"/>
              <a:t> </a:t>
            </a:r>
            <a:r>
              <a:rPr lang="en-US" sz="4800" dirty="0" err="1"/>
              <a:t>mềm</a:t>
            </a:r>
            <a:r>
              <a:rPr lang="en-US" sz="4800" dirty="0"/>
              <a:t> </a:t>
            </a:r>
            <a:r>
              <a:rPr lang="en-US" sz="4800" dirty="0" err="1"/>
              <a:t>gián</a:t>
            </a:r>
            <a:r>
              <a:rPr lang="en-US" sz="4800" dirty="0"/>
              <a:t> </a:t>
            </a:r>
            <a:r>
              <a:rPr lang="en-US" sz="4800" dirty="0" err="1"/>
              <a:t>điệp</a:t>
            </a:r>
            <a:r>
              <a:rPr lang="en-US" sz="4800" dirty="0"/>
              <a:t>.</a:t>
            </a:r>
          </a:p>
          <a:p>
            <a:r>
              <a:rPr lang="en-US" sz="4800" dirty="0"/>
              <a:t>		+ </a:t>
            </a:r>
            <a:r>
              <a:rPr lang="en-US" sz="4800" dirty="0" err="1"/>
              <a:t>Gửi</a:t>
            </a:r>
            <a:r>
              <a:rPr lang="en-US" sz="4800" dirty="0"/>
              <a:t> </a:t>
            </a:r>
            <a:r>
              <a:rPr lang="en-US" sz="4800" dirty="0" err="1"/>
              <a:t>thư</a:t>
            </a:r>
            <a:r>
              <a:rPr lang="en-US" sz="4800" dirty="0"/>
              <a:t> </a:t>
            </a:r>
            <a:r>
              <a:rPr lang="en-US" sz="4800" dirty="0" err="1"/>
              <a:t>rác</a:t>
            </a:r>
            <a:r>
              <a:rPr lang="en-US" sz="4800" dirty="0"/>
              <a:t>.</a:t>
            </a:r>
          </a:p>
          <a:p>
            <a:r>
              <a:rPr lang="en-US" sz="4800" dirty="0"/>
              <a:t>		+ </a:t>
            </a:r>
            <a:r>
              <a:rPr lang="en-US" sz="4800" dirty="0" err="1"/>
              <a:t>Phần</a:t>
            </a:r>
            <a:r>
              <a:rPr lang="en-US" sz="4800" dirty="0"/>
              <a:t> </a:t>
            </a:r>
            <a:r>
              <a:rPr lang="en-US" sz="4800" dirty="0" err="1"/>
              <a:t>mềm</a:t>
            </a:r>
            <a:r>
              <a:rPr lang="en-US" sz="4800" dirty="0"/>
              <a:t> </a:t>
            </a:r>
            <a:r>
              <a:rPr lang="en-US" sz="4800" dirty="0" err="1"/>
              <a:t>hù</a:t>
            </a:r>
            <a:r>
              <a:rPr lang="en-US" sz="4800" dirty="0"/>
              <a:t> </a:t>
            </a:r>
            <a:r>
              <a:rPr lang="en-US" sz="4800" dirty="0" err="1"/>
              <a:t>dọa</a:t>
            </a:r>
            <a:r>
              <a:rPr lang="en-US" sz="4800" dirty="0"/>
              <a:t>.</a:t>
            </a:r>
            <a:endParaRPr lang="vi-VN" sz="4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156F34-45D9-5FD5-F892-097EE3C04269}"/>
              </a:ext>
            </a:extLst>
          </p:cNvPr>
          <p:cNvSpPr txBox="1"/>
          <p:nvPr/>
        </p:nvSpPr>
        <p:spPr>
          <a:xfrm>
            <a:off x="3048000" y="8699837"/>
            <a:ext cx="8763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Black List</a:t>
            </a:r>
            <a:r>
              <a:rPr lang="en-US" sz="6000" dirty="0"/>
              <a:t>.</a:t>
            </a:r>
            <a:endParaRPr lang="vi-VN" sz="3600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469CF0C-E69D-2163-7747-754A2DDACDF0}"/>
              </a:ext>
            </a:extLst>
          </p:cNvPr>
          <p:cNvSpPr/>
          <p:nvPr/>
        </p:nvSpPr>
        <p:spPr>
          <a:xfrm>
            <a:off x="1905057" y="9138355"/>
            <a:ext cx="838200" cy="27234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lacklist, invalidate, stoplist, stop list, blacklisting icon - Download on  Iconfinder">
            <a:extLst>
              <a:ext uri="{FF2B5EF4-FFF2-40B4-BE49-F238E27FC236}">
                <a16:creationId xmlns:a16="http://schemas.microsoft.com/office/drawing/2014/main" id="{79E357A1-A72D-B5CF-3496-A07851F56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343" y="5905500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id="{9FD899C2-B8DC-8193-C428-13EB34A3B1C5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7336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Động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lực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Kẻ</a:t>
            </a:r>
            <a:r>
              <a:rPr lang="en-US" sz="4800" dirty="0"/>
              <a:t> </a:t>
            </a:r>
            <a:r>
              <a:rPr lang="en-US" sz="4800" dirty="0" err="1"/>
              <a:t>tấn</a:t>
            </a:r>
            <a:r>
              <a:rPr lang="en-US" sz="4800" dirty="0"/>
              <a:t> </a:t>
            </a:r>
            <a:r>
              <a:rPr lang="en-US" sz="4800" dirty="0" err="1"/>
              <a:t>công</a:t>
            </a:r>
            <a:r>
              <a:rPr lang="en-US" sz="4800" dirty="0"/>
              <a:t> </a:t>
            </a:r>
            <a:r>
              <a:rPr lang="en-US" sz="4800" dirty="0" err="1"/>
              <a:t>thường</a:t>
            </a:r>
            <a:r>
              <a:rPr lang="en-US" sz="4800" dirty="0"/>
              <a:t> </a:t>
            </a:r>
            <a:r>
              <a:rPr lang="en-US" sz="4800" dirty="0" err="1"/>
              <a:t>xuyên</a:t>
            </a:r>
            <a:r>
              <a:rPr lang="en-US" sz="4800" dirty="0"/>
              <a:t> </a:t>
            </a:r>
            <a:r>
              <a:rPr lang="en-US" sz="4800" dirty="0" err="1"/>
              <a:t>thay</a:t>
            </a:r>
            <a:r>
              <a:rPr lang="en-US" sz="4800" dirty="0"/>
              <a:t> </a:t>
            </a:r>
            <a:r>
              <a:rPr lang="en-US" sz="4800" dirty="0" err="1"/>
              <a:t>đổi</a:t>
            </a:r>
            <a:r>
              <a:rPr lang="en-US" sz="4800" dirty="0"/>
              <a:t>:</a:t>
            </a:r>
          </a:p>
          <a:p>
            <a:pPr lvl="2"/>
            <a:r>
              <a:rPr lang="en-US" sz="4800" dirty="0"/>
              <a:t>	+ IP.</a:t>
            </a:r>
          </a:p>
          <a:p>
            <a:pPr lvl="2"/>
            <a:r>
              <a:rPr lang="en-US" sz="4800" dirty="0"/>
              <a:t>	+ Domain. 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Tạo</a:t>
            </a:r>
            <a:r>
              <a:rPr lang="en-US" sz="4800" dirty="0"/>
              <a:t> </a:t>
            </a:r>
            <a:r>
              <a:rPr lang="en-US" sz="4800" dirty="0" err="1"/>
              <a:t>ra</a:t>
            </a:r>
            <a:r>
              <a:rPr lang="en-US" sz="4800" dirty="0"/>
              <a:t> tập </a:t>
            </a:r>
            <a:r>
              <a:rPr lang="en-US" sz="4800" dirty="0" err="1"/>
              <a:t>hợp</a:t>
            </a:r>
            <a:r>
              <a:rPr lang="en-US" sz="4800" dirty="0"/>
              <a:t> </a:t>
            </a:r>
            <a:r>
              <a:rPr lang="en-US" sz="4800" dirty="0" err="1"/>
              <a:t>lớn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domain </a:t>
            </a:r>
            <a:r>
              <a:rPr lang="en-US" sz="4800" dirty="0" err="1"/>
              <a:t>ngẫu</a:t>
            </a:r>
            <a:r>
              <a:rPr lang="en-US" sz="4800" dirty="0"/>
              <a:t> </a:t>
            </a:r>
            <a:r>
              <a:rPr lang="en-US" sz="4800" dirty="0" err="1"/>
              <a:t>nhiên</a:t>
            </a:r>
            <a:r>
              <a:rPr lang="en-US" sz="4800" dirty="0"/>
              <a:t>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Chọn</a:t>
            </a:r>
            <a:r>
              <a:rPr lang="en-US" sz="4800" dirty="0"/>
              <a:t> </a:t>
            </a:r>
            <a:r>
              <a:rPr lang="en-US" sz="4800" dirty="0" err="1"/>
              <a:t>ra</a:t>
            </a:r>
            <a:r>
              <a:rPr lang="en-US" sz="4800" dirty="0"/>
              <a:t> 1  tập </a:t>
            </a:r>
            <a:r>
              <a:rPr lang="en-US" sz="4800" dirty="0" err="1"/>
              <a:t>hợp</a:t>
            </a:r>
            <a:r>
              <a:rPr lang="en-US" sz="4800" dirty="0"/>
              <a:t> con </a:t>
            </a:r>
            <a:r>
              <a:rPr lang="en-US" sz="4800" dirty="0" err="1"/>
              <a:t>nhỏ</a:t>
            </a:r>
            <a:r>
              <a:rPr lang="en-US" sz="4800" dirty="0"/>
              <a:t> </a:t>
            </a:r>
            <a:r>
              <a:rPr lang="en-US" sz="4800" dirty="0" err="1"/>
              <a:t>để</a:t>
            </a:r>
            <a:r>
              <a:rPr lang="en-US" sz="4800" dirty="0"/>
              <a:t> </a:t>
            </a:r>
            <a:r>
              <a:rPr lang="en-US" sz="4800" dirty="0" err="1"/>
              <a:t>kết</a:t>
            </a:r>
            <a:r>
              <a:rPr lang="en-US" sz="4800" dirty="0"/>
              <a:t> </a:t>
            </a:r>
            <a:r>
              <a:rPr lang="en-US" sz="4800" dirty="0" err="1"/>
              <a:t>nối</a:t>
            </a:r>
            <a:r>
              <a:rPr lang="en-US" sz="4800" dirty="0"/>
              <a:t> C&amp;C Server.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Thuật</a:t>
            </a:r>
            <a:r>
              <a:rPr lang="en-US" sz="4800" dirty="0"/>
              <a:t> </a:t>
            </a:r>
            <a:r>
              <a:rPr lang="en-US" sz="4800" dirty="0" err="1"/>
              <a:t>toán</a:t>
            </a:r>
            <a:r>
              <a:rPr lang="en-US" sz="4800" dirty="0"/>
              <a:t> DGA </a:t>
            </a:r>
            <a:r>
              <a:rPr lang="en-US" sz="4800" dirty="0" err="1"/>
              <a:t>tạo</a:t>
            </a:r>
            <a:r>
              <a:rPr lang="en-US" sz="4800" dirty="0"/>
              <a:t> domain </a:t>
            </a:r>
            <a:r>
              <a:rPr lang="en-US" sz="4800" dirty="0" err="1"/>
              <a:t>ngẫu</a:t>
            </a:r>
            <a:r>
              <a:rPr lang="en-US" sz="4800" dirty="0"/>
              <a:t> </a:t>
            </a:r>
            <a:r>
              <a:rPr lang="en-US" sz="4800" dirty="0" err="1"/>
              <a:t>nhiên</a:t>
            </a:r>
            <a:r>
              <a:rPr lang="en-US" sz="4800" dirty="0"/>
              <a:t>: </a:t>
            </a:r>
            <a:r>
              <a:rPr lang="en-US" sz="4800" dirty="0" err="1"/>
              <a:t>Torpig</a:t>
            </a:r>
            <a:r>
              <a:rPr lang="en-US" sz="4800" dirty="0"/>
              <a:t>, </a:t>
            </a:r>
            <a:r>
              <a:rPr lang="en-US" sz="4800" dirty="0" err="1"/>
              <a:t>Conficker</a:t>
            </a:r>
            <a:r>
              <a:rPr lang="en-US" sz="4800" dirty="0"/>
              <a:t>, Karen, </a:t>
            </a:r>
            <a:r>
              <a:rPr lang="en-US" sz="4800" dirty="0" err="1"/>
              <a:t>Murofet</a:t>
            </a:r>
            <a:r>
              <a:rPr lang="en-US" sz="4800" dirty="0"/>
              <a:t>,…</a:t>
            </a:r>
            <a:endParaRPr lang="vi-VN" sz="4800" dirty="0"/>
          </a:p>
        </p:txBody>
      </p:sp>
      <p:pic>
        <p:nvPicPr>
          <p:cNvPr id="3074" name="Picture 2" descr="Attack Icons &amp; Symbols">
            <a:extLst>
              <a:ext uri="{FF2B5EF4-FFF2-40B4-BE49-F238E27FC236}">
                <a16:creationId xmlns:a16="http://schemas.microsoft.com/office/drawing/2014/main" id="{F45BB60B-D428-C8AE-75DC-9B0A141CD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1480" y="75075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246C83BE-DC4A-4DB3-1434-BA93D05B4703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5540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Động</a:t>
            </a: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6000" spc="978" dirty="0" err="1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lực</a:t>
            </a:r>
            <a:endParaRPr lang="en-US" sz="6000" spc="978" dirty="0">
              <a:solidFill>
                <a:srgbClr val="231F2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/>
              <a:t>Theo </a:t>
            </a:r>
            <a:r>
              <a:rPr lang="en-US" sz="4800" dirty="0" err="1"/>
              <a:t>dõi</a:t>
            </a:r>
            <a:r>
              <a:rPr lang="en-US" sz="4800" dirty="0"/>
              <a:t> </a:t>
            </a:r>
            <a:r>
              <a:rPr lang="en-US" sz="4800" dirty="0" err="1"/>
              <a:t>tất</a:t>
            </a:r>
            <a:r>
              <a:rPr lang="en-US" sz="4800" dirty="0"/>
              <a:t> </a:t>
            </a:r>
            <a:r>
              <a:rPr lang="en-US" sz="4800" dirty="0" err="1"/>
              <a:t>cả</a:t>
            </a:r>
            <a:r>
              <a:rPr lang="en-US" sz="4800" dirty="0"/>
              <a:t>  </a:t>
            </a:r>
            <a:r>
              <a:rPr lang="en-US" sz="4800" dirty="0" err="1"/>
              <a:t>yêu</a:t>
            </a:r>
            <a:r>
              <a:rPr lang="en-US" sz="4800" dirty="0"/>
              <a:t> </a:t>
            </a:r>
            <a:r>
              <a:rPr lang="en-US" sz="4800" dirty="0" err="1"/>
              <a:t>cầu</a:t>
            </a:r>
            <a:r>
              <a:rPr lang="en-US" sz="4800" dirty="0"/>
              <a:t> </a:t>
            </a:r>
            <a:r>
              <a:rPr lang="en-US" sz="4800" dirty="0" err="1"/>
              <a:t>của</a:t>
            </a:r>
            <a:r>
              <a:rPr lang="en-US" sz="4800" dirty="0"/>
              <a:t> </a:t>
            </a:r>
            <a:r>
              <a:rPr lang="en-US" sz="4800" dirty="0" err="1"/>
              <a:t>hệ</a:t>
            </a:r>
            <a:r>
              <a:rPr lang="en-US" sz="4800" dirty="0"/>
              <a:t> </a:t>
            </a:r>
            <a:r>
              <a:rPr lang="en-US" sz="4800" dirty="0" err="1"/>
              <a:t>thống</a:t>
            </a:r>
            <a:r>
              <a:rPr lang="en-US" sz="4800" dirty="0"/>
              <a:t> DNS.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Phân</a:t>
            </a:r>
            <a:r>
              <a:rPr lang="en-US" sz="4800" dirty="0"/>
              <a:t> </a:t>
            </a:r>
            <a:r>
              <a:rPr lang="en-US" sz="4800" dirty="0" err="1"/>
              <a:t>loại</a:t>
            </a:r>
            <a:r>
              <a:rPr lang="en-US" sz="4800" dirty="0"/>
              <a:t> </a:t>
            </a:r>
            <a:r>
              <a:rPr lang="en-US" sz="4800" dirty="0" err="1"/>
              <a:t>tên</a:t>
            </a:r>
            <a:r>
              <a:rPr lang="en-US" sz="4800" dirty="0"/>
              <a:t> </a:t>
            </a:r>
            <a:r>
              <a:rPr lang="en-US" sz="4800" dirty="0" err="1"/>
              <a:t>miền</a:t>
            </a:r>
            <a:r>
              <a:rPr lang="en-US" sz="4800" dirty="0"/>
              <a:t> </a:t>
            </a:r>
            <a:r>
              <a:rPr lang="en-US" sz="4800" dirty="0" err="1"/>
              <a:t>hợp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 và do DGA </a:t>
            </a:r>
            <a:r>
              <a:rPr lang="en-US" sz="4800" dirty="0" err="1"/>
              <a:t>tạo</a:t>
            </a:r>
            <a:r>
              <a:rPr lang="en-US" sz="4800" dirty="0"/>
              <a:t> </a:t>
            </a:r>
            <a:r>
              <a:rPr lang="en-US" sz="4800" dirty="0" err="1"/>
              <a:t>bằng</a:t>
            </a:r>
            <a:r>
              <a:rPr lang="en-US" sz="4800" dirty="0"/>
              <a:t> Machine Learning.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Có</a:t>
            </a:r>
            <a:r>
              <a:rPr lang="en-US" sz="4800" dirty="0"/>
              <a:t> 2 </a:t>
            </a:r>
            <a:r>
              <a:rPr lang="en-US" sz="4800" dirty="0" err="1"/>
              <a:t>phương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: </a:t>
            </a:r>
            <a:r>
              <a:rPr lang="en-US" sz="4800" dirty="0" err="1"/>
              <a:t>hồi</a:t>
            </a:r>
            <a:r>
              <a:rPr lang="en-US" sz="4800" dirty="0"/>
              <a:t> cứu và </a:t>
            </a:r>
            <a:r>
              <a:rPr lang="en-US" sz="4800" dirty="0" err="1"/>
              <a:t>thời</a:t>
            </a:r>
            <a:r>
              <a:rPr lang="en-US" sz="4800" dirty="0"/>
              <a:t> </a:t>
            </a:r>
            <a:r>
              <a:rPr lang="en-US" sz="4800" dirty="0" err="1"/>
              <a:t>gian</a:t>
            </a:r>
            <a:r>
              <a:rPr lang="en-US" sz="4800" dirty="0"/>
              <a:t> </a:t>
            </a:r>
            <a:r>
              <a:rPr lang="en-US" sz="4800" dirty="0" err="1"/>
              <a:t>thực</a:t>
            </a:r>
            <a:r>
              <a:rPr lang="en-US" sz="4800" dirty="0"/>
              <a:t>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Phương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 </a:t>
            </a:r>
            <a:r>
              <a:rPr lang="en-US" sz="4800" dirty="0" err="1"/>
              <a:t>hồi</a:t>
            </a:r>
            <a:r>
              <a:rPr lang="en-US" sz="4800" dirty="0"/>
              <a:t> cứu </a:t>
            </a:r>
            <a:r>
              <a:rPr lang="en-US" sz="4800" dirty="0" err="1"/>
              <a:t>quá</a:t>
            </a:r>
            <a:r>
              <a:rPr lang="en-US" sz="4800" dirty="0"/>
              <a:t> </a:t>
            </a:r>
            <a:r>
              <a:rPr lang="en-US" sz="4800" dirty="0" err="1"/>
              <a:t>chậm</a:t>
            </a:r>
            <a:r>
              <a:rPr lang="en-US" sz="4800" dirty="0"/>
              <a:t> </a:t>
            </a:r>
            <a:r>
              <a:rPr lang="en-US" sz="4800" dirty="0" err="1"/>
              <a:t>vì</a:t>
            </a:r>
            <a:r>
              <a:rPr lang="en-US" sz="4800" dirty="0"/>
              <a:t> </a:t>
            </a:r>
            <a:r>
              <a:rPr lang="en-US" sz="4800" dirty="0" err="1"/>
              <a:t>dự</a:t>
            </a:r>
            <a:r>
              <a:rPr lang="en-US" sz="4800" dirty="0"/>
              <a:t> </a:t>
            </a:r>
            <a:r>
              <a:rPr lang="en-US" sz="4800" dirty="0" err="1"/>
              <a:t>đoán</a:t>
            </a:r>
            <a:r>
              <a:rPr lang="en-US" sz="4800" dirty="0"/>
              <a:t> </a:t>
            </a:r>
            <a:r>
              <a:rPr lang="en-US" sz="4800" dirty="0" err="1"/>
              <a:t>hàng</a:t>
            </a:r>
            <a:r>
              <a:rPr lang="en-US" sz="4800" dirty="0"/>
              <a:t> </a:t>
            </a:r>
            <a:r>
              <a:rPr lang="en-US" sz="4800" dirty="0" err="1"/>
              <a:t>loạt</a:t>
            </a:r>
            <a:r>
              <a:rPr lang="en-US" sz="4800" dirty="0"/>
              <a:t> </a:t>
            </a:r>
            <a:r>
              <a:rPr lang="en-US" sz="4800" dirty="0" err="1"/>
              <a:t>bằng</a:t>
            </a:r>
            <a:r>
              <a:rPr lang="en-US" sz="4800" dirty="0"/>
              <a:t> </a:t>
            </a:r>
            <a:r>
              <a:rPr lang="en-US" sz="4800" dirty="0" err="1"/>
              <a:t>cách</a:t>
            </a:r>
            <a:r>
              <a:rPr lang="en-US" sz="4800" dirty="0"/>
              <a:t> </a:t>
            </a:r>
            <a:r>
              <a:rPr lang="en-US" sz="4800" dirty="0" err="1"/>
              <a:t>tạo</a:t>
            </a:r>
            <a:r>
              <a:rPr lang="en-US" sz="4800" dirty="0"/>
              <a:t> </a:t>
            </a:r>
            <a:r>
              <a:rPr lang="en-US" sz="4800" dirty="0" err="1"/>
              <a:t>ra</a:t>
            </a:r>
            <a:r>
              <a:rPr lang="en-US" sz="4800" dirty="0"/>
              <a:t> 1 tập </a:t>
            </a:r>
            <a:r>
              <a:rPr lang="en-US" sz="4800" dirty="0" err="1"/>
              <a:t>hợp</a:t>
            </a:r>
            <a:r>
              <a:rPr lang="en-US" sz="4800" dirty="0"/>
              <a:t> domain </a:t>
            </a:r>
            <a:r>
              <a:rPr lang="en-US" sz="4800" dirty="0" err="1"/>
              <a:t>khổng</a:t>
            </a:r>
            <a:r>
              <a:rPr lang="en-US" sz="4800" dirty="0"/>
              <a:t> </a:t>
            </a:r>
            <a:r>
              <a:rPr lang="en-US" sz="4800" dirty="0" err="1"/>
              <a:t>lồ</a:t>
            </a:r>
            <a:r>
              <a:rPr lang="en-US" sz="4800" dirty="0"/>
              <a:t>. </a:t>
            </a:r>
            <a:r>
              <a:rPr lang="en-US" sz="4800" dirty="0" err="1"/>
              <a:t>Độ</a:t>
            </a:r>
            <a:r>
              <a:rPr lang="en-US" sz="4800" dirty="0"/>
              <a:t> </a:t>
            </a:r>
            <a:r>
              <a:rPr lang="en-US" sz="4800" dirty="0" err="1"/>
              <a:t>chính</a:t>
            </a:r>
            <a:r>
              <a:rPr lang="en-US" sz="4800" dirty="0"/>
              <a:t> </a:t>
            </a:r>
            <a:r>
              <a:rPr lang="en-US" sz="4800" dirty="0" err="1"/>
              <a:t>xác</a:t>
            </a:r>
            <a:r>
              <a:rPr lang="en-US" sz="4800" dirty="0"/>
              <a:t> </a:t>
            </a:r>
            <a:r>
              <a:rPr lang="en-US" sz="4800" dirty="0" err="1"/>
              <a:t>phụ</a:t>
            </a:r>
            <a:r>
              <a:rPr lang="en-US" sz="4800" dirty="0"/>
              <a:t> </a:t>
            </a:r>
            <a:r>
              <a:rPr lang="en-US" sz="4800" dirty="0" err="1"/>
              <a:t>thuộc</a:t>
            </a:r>
            <a:r>
              <a:rPr lang="en-US" sz="4800" dirty="0"/>
              <a:t> </a:t>
            </a:r>
            <a:r>
              <a:rPr lang="en-US" sz="4800" dirty="0" err="1"/>
              <a:t>vào</a:t>
            </a:r>
            <a:r>
              <a:rPr lang="en-US" sz="4800" dirty="0"/>
              <a:t>: </a:t>
            </a:r>
            <a:r>
              <a:rPr lang="en-US" sz="4800" dirty="0" err="1"/>
              <a:t>tiêu</a:t>
            </a:r>
            <a:r>
              <a:rPr lang="en-US" sz="4800" dirty="0"/>
              <a:t> </a:t>
            </a:r>
            <a:r>
              <a:rPr lang="en-US" sz="4800" dirty="0" err="1"/>
              <a:t>đề</a:t>
            </a:r>
            <a:r>
              <a:rPr lang="en-US" sz="4800" dirty="0"/>
              <a:t> HTTP, </a:t>
            </a:r>
            <a:r>
              <a:rPr lang="en-US" sz="4800" dirty="0" err="1"/>
              <a:t>NXDomain</a:t>
            </a:r>
            <a:r>
              <a:rPr lang="en-US" sz="4800" dirty="0"/>
              <a:t>, DNS </a:t>
            </a:r>
            <a:r>
              <a:rPr lang="en-US" sz="4800" dirty="0" err="1"/>
              <a:t>thụ</a:t>
            </a:r>
            <a:r>
              <a:rPr lang="en-US" sz="4800" dirty="0"/>
              <a:t> </a:t>
            </a:r>
            <a:r>
              <a:rPr lang="en-US" sz="4800" dirty="0" err="1"/>
              <a:t>động</a:t>
            </a:r>
            <a:r>
              <a:rPr lang="en-US" sz="4800" dirty="0"/>
              <a:t>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6" name="Picture 10" descr="Comparison - Free seo and web icons">
            <a:extLst>
              <a:ext uri="{FF2B5EF4-FFF2-40B4-BE49-F238E27FC236}">
                <a16:creationId xmlns:a16="http://schemas.microsoft.com/office/drawing/2014/main" id="{6C0BA84A-2528-AF63-D1B5-B432BF0B1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2743" y="206101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5FBF46EF-BBCA-2F2D-6175-FC789117B2D5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3230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DNS Homographs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Giả</a:t>
            </a:r>
            <a:r>
              <a:rPr lang="en-US" sz="4800" dirty="0"/>
              <a:t> </a:t>
            </a:r>
            <a:r>
              <a:rPr lang="en-US" sz="4800" dirty="0" err="1"/>
              <a:t>mạo</a:t>
            </a:r>
            <a:r>
              <a:rPr lang="en-US" sz="4800" dirty="0"/>
              <a:t> </a:t>
            </a:r>
            <a:r>
              <a:rPr lang="en-US" sz="4800" dirty="0" err="1"/>
              <a:t>tên</a:t>
            </a:r>
            <a:r>
              <a:rPr lang="en-US" sz="4800" dirty="0"/>
              <a:t> </a:t>
            </a:r>
            <a:r>
              <a:rPr lang="en-US" sz="4800" dirty="0" err="1"/>
              <a:t>miền</a:t>
            </a:r>
            <a:r>
              <a:rPr lang="en-US" sz="4800" dirty="0"/>
              <a:t> </a:t>
            </a:r>
            <a:r>
              <a:rPr lang="en-US" sz="4800" dirty="0" err="1"/>
              <a:t>hợp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Thay</a:t>
            </a:r>
            <a:r>
              <a:rPr lang="en-US" sz="4800" dirty="0"/>
              <a:t> </a:t>
            </a:r>
            <a:r>
              <a:rPr lang="en-US" sz="4800" dirty="0" err="1"/>
              <a:t>thế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ký </a:t>
            </a:r>
            <a:r>
              <a:rPr lang="en-US" sz="4800" dirty="0" err="1"/>
              <a:t>tự</a:t>
            </a:r>
            <a:r>
              <a:rPr lang="en-US" sz="4800" dirty="0"/>
              <a:t> ASCII </a:t>
            </a:r>
            <a:r>
              <a:rPr lang="en-US" sz="4800" dirty="0" err="1"/>
              <a:t>bằng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ký </a:t>
            </a:r>
            <a:r>
              <a:rPr lang="en-US" sz="4800" dirty="0" err="1"/>
              <a:t>tự</a:t>
            </a:r>
            <a:r>
              <a:rPr lang="en-US" sz="4800" dirty="0"/>
              <a:t> UNICODE </a:t>
            </a:r>
            <a:r>
              <a:rPr lang="en-US" sz="4800" dirty="0" err="1"/>
              <a:t>trông</a:t>
            </a:r>
            <a:r>
              <a:rPr lang="en-US" sz="4800" dirty="0"/>
              <a:t> </a:t>
            </a:r>
            <a:r>
              <a:rPr lang="en-US" sz="4800" dirty="0" err="1"/>
              <a:t>giống</a:t>
            </a:r>
            <a:r>
              <a:rPr lang="en-US" sz="4800" dirty="0"/>
              <a:t> </a:t>
            </a:r>
            <a:r>
              <a:rPr lang="en-US" sz="4800" dirty="0" err="1"/>
              <a:t>nhau</a:t>
            </a:r>
            <a:r>
              <a:rPr lang="en-US" sz="4800" dirty="0"/>
              <a:t>.</a:t>
            </a:r>
          </a:p>
          <a:p>
            <a:r>
              <a:rPr lang="en-US" sz="4800" dirty="0"/>
              <a:t>	 o (Ascii) -&gt; o (Unicode Cyrillic)</a:t>
            </a:r>
            <a:endParaRPr lang="en-US" sz="2000" dirty="0"/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966B57-A749-34F7-A652-4C949224F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625102"/>
            <a:ext cx="17983200" cy="3582590"/>
          </a:xfrm>
          <a:prstGeom prst="rect">
            <a:avLst/>
          </a:prstGeom>
        </p:spPr>
      </p:pic>
      <p:sp>
        <p:nvSpPr>
          <p:cNvPr id="13" name="TextBox 8">
            <a:extLst>
              <a:ext uri="{FF2B5EF4-FFF2-40B4-BE49-F238E27FC236}">
                <a16:creationId xmlns:a16="http://schemas.microsoft.com/office/drawing/2014/main" id="{A0256A4C-302A-A73F-3DBA-757BA93ED8EA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6472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EDD80D5B-E866-9BE4-BE3E-6A232C9D2A07}"/>
              </a:ext>
            </a:extLst>
          </p:cNvPr>
          <p:cNvSpPr txBox="1"/>
          <p:nvPr/>
        </p:nvSpPr>
        <p:spPr>
          <a:xfrm>
            <a:off x="438150" y="0"/>
            <a:ext cx="16001943" cy="150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6000" spc="978" dirty="0">
                <a:solidFill>
                  <a:srgbClr val="231F2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DNS Homographs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57AC-E397-5002-3F46-4F68A1B8CDBB}"/>
              </a:ext>
            </a:extLst>
          </p:cNvPr>
          <p:cNvSpPr txBox="1"/>
          <p:nvPr/>
        </p:nvSpPr>
        <p:spPr>
          <a:xfrm>
            <a:off x="914457" y="1885919"/>
            <a:ext cx="17068743" cy="7971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dirty="0" err="1"/>
              <a:t>Các</a:t>
            </a:r>
            <a:r>
              <a:rPr lang="en-US" sz="4800" dirty="0"/>
              <a:t> </a:t>
            </a:r>
            <a:r>
              <a:rPr lang="en-US" sz="4800" dirty="0" err="1"/>
              <a:t>phương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 </a:t>
            </a:r>
            <a:r>
              <a:rPr lang="en-US" sz="4800" dirty="0" err="1"/>
              <a:t>phát</a:t>
            </a:r>
            <a:r>
              <a:rPr lang="en-US" sz="4800" dirty="0"/>
              <a:t> </a:t>
            </a:r>
            <a:r>
              <a:rPr lang="en-US" sz="4800" dirty="0" err="1"/>
              <a:t>hiện</a:t>
            </a:r>
            <a:r>
              <a:rPr lang="en-US" sz="4800" dirty="0"/>
              <a:t> DGA: </a:t>
            </a:r>
            <a:r>
              <a:rPr lang="en-US" sz="4800" dirty="0" err="1"/>
              <a:t>khớp</a:t>
            </a:r>
            <a:r>
              <a:rPr lang="en-US" sz="4800" dirty="0"/>
              <a:t> </a:t>
            </a:r>
            <a:r>
              <a:rPr lang="en-US" sz="4800" dirty="0" err="1"/>
              <a:t>chuỗi</a:t>
            </a:r>
            <a:r>
              <a:rPr lang="en-US" sz="4800" dirty="0"/>
              <a:t>, </a:t>
            </a:r>
            <a:r>
              <a:rPr lang="en-US" sz="4800" dirty="0" err="1"/>
              <a:t>khoảng</a:t>
            </a:r>
            <a:r>
              <a:rPr lang="en-US" sz="4800" dirty="0"/>
              <a:t> </a:t>
            </a:r>
            <a:r>
              <a:rPr lang="en-US" sz="4800" dirty="0" err="1"/>
              <a:t>cách</a:t>
            </a:r>
            <a:r>
              <a:rPr lang="en-US" sz="4800" dirty="0"/>
              <a:t> </a:t>
            </a:r>
            <a:r>
              <a:rPr lang="en-US" sz="4800" dirty="0" err="1"/>
              <a:t>chỉnh</a:t>
            </a:r>
            <a:r>
              <a:rPr lang="en-US" sz="4800" dirty="0"/>
              <a:t> </a:t>
            </a:r>
            <a:r>
              <a:rPr lang="en-US" sz="4800" dirty="0" err="1"/>
              <a:t>sửa</a:t>
            </a:r>
            <a:r>
              <a:rPr lang="en-US" sz="4800" dirty="0"/>
              <a:t>, CNN </a:t>
            </a:r>
            <a:r>
              <a:rPr lang="en-US" sz="4800" dirty="0" err="1"/>
              <a:t>phát</a:t>
            </a:r>
            <a:r>
              <a:rPr lang="en-US" sz="4800" dirty="0"/>
              <a:t> </a:t>
            </a:r>
            <a:r>
              <a:rPr lang="en-US" sz="4800" dirty="0" err="1"/>
              <a:t>hiện</a:t>
            </a:r>
            <a:r>
              <a:rPr lang="en-US" sz="4800" dirty="0"/>
              <a:t> </a:t>
            </a:r>
            <a:r>
              <a:rPr lang="en-US" sz="4800" dirty="0" err="1"/>
              <a:t>giống</a:t>
            </a:r>
            <a:r>
              <a:rPr lang="en-US" sz="4800" dirty="0"/>
              <a:t> </a:t>
            </a:r>
            <a:r>
              <a:rPr lang="en-US" sz="4800" dirty="0" err="1"/>
              <a:t>nhau</a:t>
            </a:r>
            <a:r>
              <a:rPr lang="en-US" sz="4800" dirty="0"/>
              <a:t> </a:t>
            </a:r>
            <a:r>
              <a:rPr lang="en-US" sz="4800" dirty="0" err="1"/>
              <a:t>về</a:t>
            </a:r>
            <a:r>
              <a:rPr lang="en-US" sz="4800" dirty="0"/>
              <a:t> </a:t>
            </a:r>
            <a:r>
              <a:rPr lang="en-US" sz="4800" dirty="0" err="1"/>
              <a:t>hình</a:t>
            </a:r>
            <a:r>
              <a:rPr lang="en-US" sz="4800" dirty="0"/>
              <a:t> </a:t>
            </a:r>
            <a:r>
              <a:rPr lang="en-US" sz="4800" dirty="0" err="1"/>
              <a:t>ảnh</a:t>
            </a:r>
            <a:r>
              <a:rPr lang="en-US" sz="4800" dirty="0"/>
              <a:t>.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2000" dirty="0"/>
          </a:p>
          <a:p>
            <a:r>
              <a:rPr lang="en-US" sz="4800" dirty="0"/>
              <a:t>	</a:t>
            </a:r>
            <a:r>
              <a:rPr lang="en-US" sz="4800" i="1" dirty="0"/>
              <a:t>-&gt; Chi phí </a:t>
            </a:r>
            <a:r>
              <a:rPr lang="en-US" sz="4800" i="1" dirty="0" err="1"/>
              <a:t>tính</a:t>
            </a:r>
            <a:r>
              <a:rPr lang="en-US" sz="4800" i="1" dirty="0"/>
              <a:t> </a:t>
            </a:r>
            <a:r>
              <a:rPr lang="en-US" sz="4800" i="1" dirty="0" err="1"/>
              <a:t>toán</a:t>
            </a:r>
            <a:r>
              <a:rPr lang="en-US" sz="4800" i="1" dirty="0"/>
              <a:t>, </a:t>
            </a:r>
            <a:r>
              <a:rPr lang="en-US" sz="4800" i="1" dirty="0" err="1"/>
              <a:t>tỷ</a:t>
            </a:r>
            <a:r>
              <a:rPr lang="en-US" sz="4800" i="1" dirty="0"/>
              <a:t> </a:t>
            </a:r>
            <a:r>
              <a:rPr lang="en-US" sz="4800" i="1" dirty="0" err="1"/>
              <a:t>lệ</a:t>
            </a:r>
            <a:r>
              <a:rPr lang="en-US" sz="4800" i="1" dirty="0"/>
              <a:t> </a:t>
            </a:r>
            <a:r>
              <a:rPr lang="en-US" sz="4800" i="1" dirty="0" err="1"/>
              <a:t>dương</a:t>
            </a:r>
            <a:r>
              <a:rPr lang="en-US" sz="4800" i="1" dirty="0"/>
              <a:t> </a:t>
            </a:r>
            <a:r>
              <a:rPr lang="en-US" sz="4800" i="1" dirty="0" err="1"/>
              <a:t>tính</a:t>
            </a:r>
            <a:r>
              <a:rPr lang="en-US" sz="4800" i="1" dirty="0"/>
              <a:t> </a:t>
            </a:r>
            <a:r>
              <a:rPr lang="en-US" sz="4800" i="1" dirty="0" err="1"/>
              <a:t>giả</a:t>
            </a:r>
            <a:r>
              <a:rPr lang="en-US" sz="4800" i="1" dirty="0"/>
              <a:t> </a:t>
            </a:r>
            <a:r>
              <a:rPr lang="en-US" sz="4800" i="1" dirty="0" err="1"/>
              <a:t>cao</a:t>
            </a:r>
            <a:r>
              <a:rPr lang="en-US" sz="4800" i="1" dirty="0"/>
              <a:t>.</a:t>
            </a:r>
          </a:p>
          <a:p>
            <a:endParaRPr lang="en-US" sz="2000" i="1" dirty="0"/>
          </a:p>
          <a:p>
            <a:endParaRPr lang="en-US" sz="2000" i="1" dirty="0"/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 b="1" dirty="0" err="1"/>
              <a:t>Đề</a:t>
            </a:r>
            <a:r>
              <a:rPr lang="en-US" sz="4800" b="1" dirty="0"/>
              <a:t> </a:t>
            </a:r>
            <a:r>
              <a:rPr lang="en-US" sz="4800" b="1" dirty="0" err="1"/>
              <a:t>xuất</a:t>
            </a:r>
            <a:r>
              <a:rPr lang="en-US" sz="4800" dirty="0"/>
              <a:t>:</a:t>
            </a:r>
          </a:p>
          <a:p>
            <a:pPr lvl="1"/>
            <a:r>
              <a:rPr lang="en-US" sz="4800" dirty="0"/>
              <a:t>	+ </a:t>
            </a:r>
            <a:r>
              <a:rPr lang="en-US" sz="4800" dirty="0" err="1"/>
              <a:t>Nhúng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ký </a:t>
            </a:r>
            <a:r>
              <a:rPr lang="en-US" sz="4800" dirty="0" err="1"/>
              <a:t>tự</a:t>
            </a:r>
            <a:r>
              <a:rPr lang="en-US" sz="4800" dirty="0"/>
              <a:t> </a:t>
            </a:r>
            <a:r>
              <a:rPr lang="en-US" sz="4800" dirty="0" err="1"/>
              <a:t>để</a:t>
            </a:r>
            <a:r>
              <a:rPr lang="en-US" sz="4800" dirty="0"/>
              <a:t> </a:t>
            </a:r>
            <a:r>
              <a:rPr lang="en-US" sz="4800" dirty="0" err="1"/>
              <a:t>chuyển</a:t>
            </a:r>
            <a:r>
              <a:rPr lang="en-US" sz="4800" dirty="0"/>
              <a:t> </a:t>
            </a:r>
            <a:r>
              <a:rPr lang="en-US" sz="4800" dirty="0" err="1"/>
              <a:t>đổi</a:t>
            </a:r>
            <a:r>
              <a:rPr lang="en-US" sz="4800" dirty="0"/>
              <a:t> </a:t>
            </a:r>
            <a:r>
              <a:rPr lang="en-US" sz="4800" dirty="0" err="1"/>
              <a:t>thành</a:t>
            </a:r>
            <a:r>
              <a:rPr lang="en-US" sz="4800" dirty="0"/>
              <a:t> số: </a:t>
            </a:r>
            <a:r>
              <a:rPr lang="en-US" sz="4800" dirty="0" err="1"/>
              <a:t>kỹ</a:t>
            </a:r>
            <a:r>
              <a:rPr lang="en-US" sz="4800" dirty="0"/>
              <a:t> </a:t>
            </a:r>
            <a:r>
              <a:rPr lang="en-US" sz="4800" dirty="0" err="1"/>
              <a:t>thuật</a:t>
            </a:r>
            <a:r>
              <a:rPr lang="en-US" sz="4800" dirty="0"/>
              <a:t> </a:t>
            </a:r>
            <a:r>
              <a:rPr lang="en-US" sz="4800" dirty="0" err="1"/>
              <a:t>xử</a:t>
            </a:r>
            <a:r>
              <a:rPr lang="en-US" sz="4800" dirty="0"/>
              <a:t> </a:t>
            </a:r>
            <a:r>
              <a:rPr lang="en-US" sz="4800" dirty="0" err="1"/>
              <a:t>lý</a:t>
            </a:r>
            <a:r>
              <a:rPr lang="en-US" sz="4800" dirty="0"/>
              <a:t> </a:t>
            </a:r>
            <a:r>
              <a:rPr lang="en-US" sz="4800" dirty="0" err="1"/>
              <a:t>ngôn</a:t>
            </a:r>
            <a:r>
              <a:rPr lang="en-US" sz="4800" dirty="0"/>
              <a:t> </a:t>
            </a:r>
            <a:r>
              <a:rPr lang="en-US" sz="4800" dirty="0" err="1"/>
              <a:t>ngữ</a:t>
            </a:r>
            <a:r>
              <a:rPr lang="en-US" sz="4800" dirty="0"/>
              <a:t> </a:t>
            </a:r>
            <a:r>
              <a:rPr lang="en-US" sz="4800" dirty="0" err="1"/>
              <a:t>tự</a:t>
            </a:r>
            <a:r>
              <a:rPr lang="en-US" sz="4800" dirty="0"/>
              <a:t> </a:t>
            </a:r>
            <a:r>
              <a:rPr lang="en-US" sz="4800" dirty="0" err="1"/>
              <a:t>nhiên</a:t>
            </a:r>
            <a:r>
              <a:rPr lang="en-US" sz="4800" dirty="0"/>
              <a:t> (NLP).</a:t>
            </a:r>
          </a:p>
          <a:p>
            <a:pPr lvl="1"/>
            <a:r>
              <a:rPr lang="en-US" sz="4800" dirty="0"/>
              <a:t>	+ </a:t>
            </a:r>
            <a:r>
              <a:rPr lang="en-US" sz="4800" dirty="0" err="1"/>
              <a:t>Dùng</a:t>
            </a:r>
            <a:r>
              <a:rPr lang="en-US" sz="4800" dirty="0"/>
              <a:t> Deep Learning </a:t>
            </a:r>
            <a:r>
              <a:rPr lang="en-US" sz="4800" dirty="0" err="1"/>
              <a:t>để</a:t>
            </a:r>
            <a:r>
              <a:rPr lang="en-US" sz="4800" dirty="0"/>
              <a:t> </a:t>
            </a:r>
            <a:r>
              <a:rPr lang="en-US" sz="4800" dirty="0" err="1"/>
              <a:t>phân</a:t>
            </a:r>
            <a:r>
              <a:rPr lang="en-US" sz="4800" dirty="0"/>
              <a:t> </a:t>
            </a:r>
            <a:r>
              <a:rPr lang="en-US" sz="4800" dirty="0" err="1"/>
              <a:t>loại</a:t>
            </a:r>
            <a:r>
              <a:rPr lang="en-US" sz="4800" dirty="0"/>
              <a:t>.</a:t>
            </a:r>
          </a:p>
          <a:p>
            <a:pPr lvl="1"/>
            <a:endParaRPr lang="en-US" sz="2000" dirty="0"/>
          </a:p>
          <a:p>
            <a:pPr lvl="1"/>
            <a:r>
              <a:rPr lang="en-US" sz="4800" i="1" dirty="0"/>
              <a:t>	-&gt; </a:t>
            </a:r>
            <a:r>
              <a:rPr lang="en-US" sz="4800" i="1" dirty="0" err="1"/>
              <a:t>Không</a:t>
            </a:r>
            <a:r>
              <a:rPr lang="en-US" sz="4800" i="1" dirty="0"/>
              <a:t> </a:t>
            </a:r>
            <a:r>
              <a:rPr lang="en-US" sz="4800" i="1" dirty="0" err="1"/>
              <a:t>tốn</a:t>
            </a:r>
            <a:r>
              <a:rPr lang="en-US" sz="4800" i="1" dirty="0"/>
              <a:t> </a:t>
            </a:r>
            <a:r>
              <a:rPr lang="en-US" sz="4800" i="1" dirty="0" err="1"/>
              <a:t>kém</a:t>
            </a:r>
            <a:r>
              <a:rPr lang="en-US" sz="4800" i="1" dirty="0"/>
              <a:t> </a:t>
            </a:r>
            <a:r>
              <a:rPr lang="en-US" sz="4800" i="1" dirty="0" err="1"/>
              <a:t>về</a:t>
            </a:r>
            <a:r>
              <a:rPr lang="en-US" sz="4800" i="1" dirty="0"/>
              <a:t> </a:t>
            </a:r>
            <a:r>
              <a:rPr lang="en-US" sz="4800" i="1" dirty="0" err="1"/>
              <a:t>mặt</a:t>
            </a:r>
            <a:r>
              <a:rPr lang="en-US" sz="4800" i="1" dirty="0"/>
              <a:t> </a:t>
            </a:r>
            <a:r>
              <a:rPr lang="en-US" sz="4800" i="1" dirty="0" err="1"/>
              <a:t>tính</a:t>
            </a:r>
            <a:r>
              <a:rPr lang="en-US" sz="4800" i="1" dirty="0"/>
              <a:t> </a:t>
            </a:r>
            <a:r>
              <a:rPr lang="en-US" sz="4800" i="1" dirty="0" err="1"/>
              <a:t>toán</a:t>
            </a:r>
            <a:r>
              <a:rPr lang="en-US" sz="4800" i="1" dirty="0"/>
              <a:t> và </a:t>
            </a:r>
            <a:r>
              <a:rPr lang="en-US" sz="4800" i="1" dirty="0" err="1"/>
              <a:t>có</a:t>
            </a:r>
            <a:r>
              <a:rPr lang="en-US" sz="4800" i="1" dirty="0"/>
              <a:t> </a:t>
            </a:r>
            <a:r>
              <a:rPr lang="en-US" sz="4800" i="1" dirty="0" err="1"/>
              <a:t>khả</a:t>
            </a:r>
            <a:r>
              <a:rPr lang="en-US" sz="4800" i="1" dirty="0"/>
              <a:t> </a:t>
            </a:r>
            <a:r>
              <a:rPr lang="en-US" sz="4800" i="1" dirty="0" err="1"/>
              <a:t>năng</a:t>
            </a:r>
            <a:r>
              <a:rPr lang="en-US" sz="4800" i="1" dirty="0"/>
              <a:t> </a:t>
            </a:r>
            <a:r>
              <a:rPr lang="en-US" sz="4800" i="1" dirty="0" err="1"/>
              <a:t>đạt</a:t>
            </a:r>
            <a:r>
              <a:rPr lang="en-US" sz="4800" i="1" dirty="0"/>
              <a:t> </a:t>
            </a:r>
            <a:r>
              <a:rPr lang="en-US" sz="4800" i="1" dirty="0" err="1"/>
              <a:t>hiệu</a:t>
            </a:r>
            <a:r>
              <a:rPr lang="en-US" sz="4800" i="1" dirty="0"/>
              <a:t> </a:t>
            </a:r>
            <a:r>
              <a:rPr lang="en-US" sz="4800" i="1" dirty="0" err="1"/>
              <a:t>suất</a:t>
            </a:r>
            <a:r>
              <a:rPr lang="en-US" sz="4800" i="1" dirty="0"/>
              <a:t> </a:t>
            </a:r>
            <a:r>
              <a:rPr lang="en-US" sz="4800" i="1" dirty="0" err="1"/>
              <a:t>tốt</a:t>
            </a:r>
            <a:r>
              <a:rPr lang="en-US" sz="4800" i="1" dirty="0"/>
              <a:t> </a:t>
            </a:r>
            <a:r>
              <a:rPr lang="en-US" sz="4800" i="1" dirty="0" err="1"/>
              <a:t>hơn</a:t>
            </a:r>
            <a:r>
              <a:rPr lang="en-US" sz="4800" i="1" dirty="0"/>
              <a:t>.</a:t>
            </a:r>
          </a:p>
        </p:txBody>
      </p:sp>
      <p:sp>
        <p:nvSpPr>
          <p:cNvPr id="3" name="AutoShape 2" descr="Comparison Vector SVG Icon - SVG Repo">
            <a:extLst>
              <a:ext uri="{FF2B5EF4-FFF2-40B4-BE49-F238E27FC236}">
                <a16:creationId xmlns:a16="http://schemas.microsoft.com/office/drawing/2014/main" id="{85C4B1D5-F15E-AB6B-5FDE-017BBEFC6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7329DF-8D23-4DBF-6925-3FED83595169}"/>
              </a:ext>
            </a:extLst>
          </p:cNvPr>
          <p:cNvSpPr txBox="1"/>
          <p:nvPr/>
        </p:nvSpPr>
        <p:spPr>
          <a:xfrm>
            <a:off x="17639207" y="9703155"/>
            <a:ext cx="688099" cy="606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000" dirty="0">
                <a:solidFill>
                  <a:srgbClr val="36363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57778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1850</Words>
  <Application>Microsoft Office PowerPoint</Application>
  <PresentationFormat>Custom</PresentationFormat>
  <Paragraphs>304</Paragraphs>
  <Slides>41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Courier New</vt:lpstr>
      <vt:lpstr>Montserrat Classic Bold</vt:lpstr>
      <vt:lpstr>Calibri</vt:lpstr>
      <vt:lpstr>NotoSansMono-Regular</vt:lpstr>
      <vt:lpstr>Arial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cp:lastModifiedBy>Dương Phan Hiếu Nghĩa</cp:lastModifiedBy>
  <cp:revision>28</cp:revision>
  <dcterms:created xsi:type="dcterms:W3CDTF">2006-08-16T00:00:00Z</dcterms:created>
  <dcterms:modified xsi:type="dcterms:W3CDTF">2024-04-23T13:29:35Z</dcterms:modified>
  <dc:identifier>DAFzuaGoqEQ</dc:identifier>
</cp:coreProperties>
</file>