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9" r:id="rId3"/>
    <p:sldId id="257" r:id="rId4"/>
    <p:sldId id="302" r:id="rId5"/>
    <p:sldId id="307" r:id="rId6"/>
    <p:sldId id="317" r:id="rId7"/>
    <p:sldId id="318" r:id="rId8"/>
    <p:sldId id="319" r:id="rId9"/>
    <p:sldId id="320" r:id="rId10"/>
    <p:sldId id="311" r:id="rId11"/>
    <p:sldId id="321" r:id="rId12"/>
    <p:sldId id="323" r:id="rId13"/>
    <p:sldId id="324" r:id="rId14"/>
    <p:sldId id="326" r:id="rId15"/>
    <p:sldId id="327" r:id="rId16"/>
    <p:sldId id="329" r:id="rId17"/>
    <p:sldId id="328" r:id="rId18"/>
    <p:sldId id="330" r:id="rId19"/>
    <p:sldId id="331" r:id="rId20"/>
    <p:sldId id="335" r:id="rId21"/>
    <p:sldId id="332" r:id="rId22"/>
    <p:sldId id="333" r:id="rId23"/>
    <p:sldId id="334" r:id="rId24"/>
    <p:sldId id="346" r:id="rId25"/>
    <p:sldId id="312" r:id="rId26"/>
    <p:sldId id="337" r:id="rId27"/>
    <p:sldId id="338" r:id="rId28"/>
    <p:sldId id="339" r:id="rId29"/>
    <p:sldId id="340" r:id="rId30"/>
    <p:sldId id="341" r:id="rId31"/>
    <p:sldId id="336" r:id="rId32"/>
    <p:sldId id="342" r:id="rId33"/>
    <p:sldId id="313" r:id="rId34"/>
    <p:sldId id="347" r:id="rId35"/>
    <p:sldId id="314" r:id="rId36"/>
    <p:sldId id="345" r:id="rId37"/>
    <p:sldId id="301" r:id="rId38"/>
    <p:sldId id="315" r:id="rId39"/>
    <p:sldId id="316" r:id="rId40"/>
  </p:sldIdLst>
  <p:sldSz cx="18288000" cy="10287000"/>
  <p:notesSz cx="6858000" cy="9144000"/>
  <p:embeddedFontLst>
    <p:embeddedFont>
      <p:font typeface="Montserrat Classic Bold" panose="020B0604020202020204" charset="0"/>
      <p:regular r:id="rId43"/>
    </p:embeddedFont>
    <p:embeddedFont>
      <p:font typeface="Segoe UI Black" panose="020B0A02040204020203" pitchFamily="34" charset="0"/>
      <p:bold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763" autoAdjust="0"/>
  </p:normalViewPr>
  <p:slideViewPr>
    <p:cSldViewPr>
      <p:cViewPr varScale="1">
        <p:scale>
          <a:sx n="40" d="100"/>
          <a:sy n="40" d="100"/>
        </p:scale>
        <p:origin x="36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3F3CC-CF2B-C4AB-1C3F-CB0EE64EBF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6BFBC-3AE0-A210-5B56-87FA54DB72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ECC0B-24CA-4D22-AB59-AF0B70E3A43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2241-729E-E98B-6EFD-7902930B5F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5F3A1-F1E8-8AB9-086F-49ED5C7A4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07E6-21EC-4D00-B75E-34AF0191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3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1807-DA61-4126-B044-723B3F635BE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C0DB-8909-4B69-A375-190E5B2E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3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0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1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9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sz="1800" b="0" i="0" dirty="0">
                <a:solidFill>
                  <a:srgbClr val="231F20"/>
                </a:solidFill>
                <a:effectLst/>
                <a:latin typeface="NotoSansMono-Regular"/>
              </a:rPr>
              <a:t>Tội phạm mạng sử dụng thuật toán tạo miền (DGA) để ngăn chặn máy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vi-VN" sz="1800" b="0" i="0" dirty="0">
                <a:solidFill>
                  <a:srgbClr val="231F20"/>
                </a:solidFill>
                <a:effectLst/>
                <a:latin typeface="NotoSansMono-Regular"/>
              </a:rPr>
              <a:t>chủ của chúng có khả năng bị đưa vào danh sách đen hoặc bị tắt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DGA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nhiều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sức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cực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dễ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xảy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lỗi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do con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những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hạn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chế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đáng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thực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ghép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nối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tự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động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tỷ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lệ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cao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sử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dụng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Bài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báo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đề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xuất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NotoSansMono-Regular"/>
              </a:rPr>
              <a:t>homograph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hệ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thống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DNS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ngẫu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nhiên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cần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hoặc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tồn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NXDomain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bằng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deep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learining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trước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3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đối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nghịch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: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DeepDGA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CharBot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MaskDGA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3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5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1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3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0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0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3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3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Internet IP,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-&gt; </a:t>
            </a:r>
            <a:r>
              <a:rPr lang="en-US" dirty="0" err="1"/>
              <a:t>Chọn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con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DGA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Torpig</a:t>
            </a:r>
            <a:r>
              <a:rPr lang="en-US" dirty="0"/>
              <a:t>, </a:t>
            </a:r>
            <a:r>
              <a:rPr lang="en-US" dirty="0" err="1"/>
              <a:t>Conficker</a:t>
            </a:r>
            <a:r>
              <a:rPr lang="en-US" dirty="0"/>
              <a:t>, Kraken, </a:t>
            </a:r>
            <a:r>
              <a:rPr lang="en-US" dirty="0" err="1"/>
              <a:t>Murofet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1 số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domain </a:t>
            </a:r>
            <a:r>
              <a:rPr lang="en-US" dirty="0" err="1"/>
              <a:t>cho</a:t>
            </a:r>
            <a:r>
              <a:rPr lang="en-US" dirty="0"/>
              <a:t>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DNS và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do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ML.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Hồi</a:t>
            </a:r>
            <a:r>
              <a:rPr lang="en-US" dirty="0"/>
              <a:t> cứu: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HTTP, </a:t>
            </a:r>
            <a:r>
              <a:rPr lang="en-US" dirty="0" err="1"/>
              <a:t>NXDomain</a:t>
            </a:r>
            <a:r>
              <a:rPr lang="en-US" dirty="0"/>
              <a:t>, DNS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: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cạo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ASCII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UNICODE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         </a:t>
            </a: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(Ascii) -&gt;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(Unicode Cyrillic) </a:t>
            </a:r>
            <a:r>
              <a:rPr lang="en-US" dirty="0" err="1"/>
              <a:t>trong</a:t>
            </a:r>
            <a:r>
              <a:rPr lang="en-US" dirty="0"/>
              <a:t> “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google.com</a:t>
            </a:r>
            <a:r>
              <a:rPr lang="en-US" dirty="0"/>
              <a:t>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DGA: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chi phí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FP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số. -&gt;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(NLP).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học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chi phí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1A7-574B-4F33-A189-AA2699DBF0FA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477B-68A6-4EFC-AB4E-366C89A73368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8DBE-3E13-43D0-8F21-1EA5885D1E14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363E-C1C3-4051-AC7B-CD0D8E478467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2110-7AB2-4A92-A91B-FB52552A4088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BDF-A6B9-4C34-95B7-E2002FCE4D7C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DFE2-36C3-46A9-A799-8B81C4D30D55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F77E-382C-4B56-ACEB-BFF840DAB7D4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0A15-9890-4BFA-8698-F2029C7F1294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3D1B-A74B-4CF1-94AF-CAA2B386D950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7A2-F523-475F-8285-679CC9F29138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6297-79C4-4314-A247-6F854812DA4B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6165553" y="-110986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07369" y="285750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60865" y="1562100"/>
            <a:ext cx="15353857" cy="35814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0865" y="1938415"/>
            <a:ext cx="15353856" cy="1732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</a:t>
            </a:r>
            <a:r>
              <a:rPr lang="en-US" sz="4000" spc="692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Learing</a:t>
            </a: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in DGA-Based Botnet Evasion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4444242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40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NT330.O21.ATCL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4D9E710-A234-8C3A-28A8-32082F8BDF8D}"/>
              </a:ext>
            </a:extLst>
          </p:cNvPr>
          <p:cNvSpPr txBox="1"/>
          <p:nvPr/>
        </p:nvSpPr>
        <p:spPr>
          <a:xfrm>
            <a:off x="1928372" y="6279718"/>
            <a:ext cx="8768836" cy="3221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G14</a:t>
            </a:r>
            <a:b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  <a:t>   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Dương Phan Hiếu Nghĩa – 21521179</a:t>
            </a:r>
            <a:b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Lê Thanh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Tuấn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– 21520518</a:t>
            </a:r>
          </a:p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Đào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Vĩnh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Thịnh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- 21522632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0DB32D2-BB0C-5621-DE18-B0F1FF71B2B3}"/>
              </a:ext>
            </a:extLst>
          </p:cNvPr>
          <p:cNvSpPr txBox="1"/>
          <p:nvPr/>
        </p:nvSpPr>
        <p:spPr>
          <a:xfrm>
            <a:off x="10543457" y="5585146"/>
            <a:ext cx="7323669" cy="495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GVHD: Phan </a:t>
            </a:r>
            <a:r>
              <a:rPr lang="en-US" sz="4800" b="1" i="1" spc="140" dirty="0" err="1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Thế</a:t>
            </a: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Duy</a:t>
            </a:r>
          </a:p>
        </p:txBody>
      </p:sp>
      <p:pic>
        <p:nvPicPr>
          <p:cNvPr id="9" name="Picture 6" descr="Free Wifi Symbol Transparent, Download Free Wifi Symbol Transparent png  images, Free ClipArts on Clipart Library">
            <a:extLst>
              <a:ext uri="{FF2B5EF4-FFF2-40B4-BE49-F238E27FC236}">
                <a16:creationId xmlns:a16="http://schemas.microsoft.com/office/drawing/2014/main" id="{46F68CC2-2B83-A7B2-351E-394D5ADD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87" y="3882340"/>
            <a:ext cx="1314661" cy="10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hentication Icon - Free PNG &amp; SVG 708077 - Noun Project">
            <a:extLst>
              <a:ext uri="{FF2B5EF4-FFF2-40B4-BE49-F238E27FC236}">
                <a16:creationId xmlns:a16="http://schemas.microsoft.com/office/drawing/2014/main" id="{5EE48C24-6537-EA71-DC0C-D4C89F2B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717" y="6173260"/>
            <a:ext cx="3645147" cy="3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đề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xuất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2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CNN, GRU, RNN, LSTM, CNN-LSTM.</a:t>
            </a:r>
          </a:p>
          <a:p>
            <a:pPr lvl="1"/>
            <a:r>
              <a:rPr lang="en-US" sz="4800" dirty="0"/>
              <a:t>	+ </a:t>
            </a:r>
            <a:r>
              <a:rPr lang="en-US" sz="4300" i="1" dirty="0"/>
              <a:t>LSTM, GRU học </a:t>
            </a:r>
            <a:r>
              <a:rPr lang="en-US" sz="4300" i="1" dirty="0" err="1"/>
              <a:t>các</a:t>
            </a:r>
            <a:r>
              <a:rPr lang="en-US" sz="4300" i="1" dirty="0"/>
              <a:t> </a:t>
            </a:r>
            <a:r>
              <a:rPr lang="en-US" sz="4300" i="1" dirty="0" err="1"/>
              <a:t>chuỗi</a:t>
            </a:r>
            <a:r>
              <a:rPr lang="en-US" sz="4300" i="1" dirty="0"/>
              <a:t> ký </a:t>
            </a:r>
            <a:r>
              <a:rPr lang="en-US" sz="4300" i="1" dirty="0" err="1"/>
              <a:t>tự</a:t>
            </a:r>
            <a:r>
              <a:rPr lang="en-US" sz="4300" i="1" dirty="0"/>
              <a:t> </a:t>
            </a:r>
            <a:r>
              <a:rPr lang="en-US" sz="4300" i="1" dirty="0" err="1"/>
              <a:t>tạo</a:t>
            </a:r>
            <a:r>
              <a:rPr lang="en-US" sz="4300" i="1" dirty="0"/>
              <a:t> domain.</a:t>
            </a:r>
          </a:p>
          <a:p>
            <a:pPr lvl="1"/>
            <a:endParaRPr lang="en-US" sz="500" i="1" dirty="0"/>
          </a:p>
          <a:p>
            <a:r>
              <a:rPr lang="en-US" sz="4300" dirty="0"/>
              <a:t>	+ RNN </a:t>
            </a:r>
            <a:r>
              <a:rPr lang="en-US" sz="4300" dirty="0" err="1"/>
              <a:t>là</a:t>
            </a:r>
            <a:r>
              <a:rPr lang="en-US" sz="4300" dirty="0"/>
              <a:t> 1 </a:t>
            </a:r>
            <a:r>
              <a:rPr lang="en-US" sz="4300" dirty="0" err="1"/>
              <a:t>mảng</a:t>
            </a:r>
            <a:r>
              <a:rPr lang="en-US" sz="4300" dirty="0"/>
              <a:t> </a:t>
            </a:r>
            <a:r>
              <a:rPr lang="en-US" sz="4300" dirty="0" err="1"/>
              <a:t>cải</a:t>
            </a:r>
            <a:r>
              <a:rPr lang="en-US" sz="4300" dirty="0"/>
              <a:t> </a:t>
            </a:r>
            <a:r>
              <a:rPr lang="en-US" sz="4300" dirty="0" err="1"/>
              <a:t>tiến</a:t>
            </a:r>
            <a:r>
              <a:rPr lang="en-US" sz="4300" dirty="0"/>
              <a:t> </a:t>
            </a:r>
            <a:r>
              <a:rPr lang="en-US" sz="4300" dirty="0" err="1"/>
              <a:t>của</a:t>
            </a:r>
            <a:r>
              <a:rPr lang="en-US" sz="4300" dirty="0"/>
              <a:t> </a:t>
            </a:r>
            <a:r>
              <a:rPr lang="en-US" sz="4300" dirty="0" err="1"/>
              <a:t>mạng</a:t>
            </a:r>
            <a:r>
              <a:rPr lang="en-US" sz="4300" dirty="0"/>
              <a:t> </a:t>
            </a:r>
            <a:r>
              <a:rPr lang="en-US" sz="4300" dirty="0" err="1"/>
              <a:t>truyền</a:t>
            </a:r>
            <a:r>
              <a:rPr lang="en-US" sz="4300" dirty="0"/>
              <a:t> </a:t>
            </a:r>
            <a:r>
              <a:rPr lang="en-US" sz="4300" dirty="0" err="1"/>
              <a:t>thẳng</a:t>
            </a:r>
            <a:r>
              <a:rPr lang="en-US" sz="4300" dirty="0"/>
              <a:t> </a:t>
            </a:r>
            <a:r>
              <a:rPr lang="en-US" sz="4300" dirty="0" err="1"/>
              <a:t>cổ</a:t>
            </a:r>
            <a:r>
              <a:rPr lang="en-US" sz="4300" dirty="0"/>
              <a:t> </a:t>
            </a:r>
            <a:r>
              <a:rPr lang="en-US" sz="4300" dirty="0" err="1"/>
              <a:t>điển</a:t>
            </a:r>
            <a:r>
              <a:rPr lang="en-US" sz="4300" dirty="0"/>
              <a:t>, </a:t>
            </a:r>
            <a:r>
              <a:rPr lang="en-US" sz="4300" dirty="0" err="1"/>
              <a:t>có</a:t>
            </a:r>
            <a:r>
              <a:rPr lang="en-US" sz="4300" dirty="0"/>
              <a:t> </a:t>
            </a:r>
            <a:r>
              <a:rPr lang="en-US" sz="4300" dirty="0" err="1"/>
              <a:t>kết</a:t>
            </a:r>
            <a:r>
              <a:rPr lang="en-US" sz="4300" dirty="0"/>
              <a:t> </a:t>
            </a:r>
            <a:r>
              <a:rPr lang="en-US" sz="4300" dirty="0" err="1"/>
              <a:t>nối</a:t>
            </a:r>
            <a:r>
              <a:rPr lang="en-US" sz="4300" dirty="0"/>
              <a:t> </a:t>
            </a:r>
            <a:r>
              <a:rPr lang="en-US" sz="4300" dirty="0" err="1"/>
              <a:t>tự</a:t>
            </a:r>
            <a:r>
              <a:rPr lang="en-US" sz="4300" dirty="0"/>
              <a:t> </a:t>
            </a:r>
            <a:r>
              <a:rPr lang="en-US" sz="4300" dirty="0" err="1"/>
              <a:t>lặp</a:t>
            </a:r>
            <a:r>
              <a:rPr lang="en-US" sz="4300" dirty="0"/>
              <a:t> lại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đơn</a:t>
            </a:r>
            <a:r>
              <a:rPr lang="en-US" sz="4300" dirty="0"/>
              <a:t> </a:t>
            </a:r>
            <a:r>
              <a:rPr lang="en-US" sz="4300" dirty="0" err="1"/>
              <a:t>vị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ẩn</a:t>
            </a:r>
            <a:r>
              <a:rPr lang="en-US" sz="4300" dirty="0"/>
              <a:t> </a:t>
            </a:r>
            <a:r>
              <a:rPr lang="en-US" sz="4300" dirty="0" err="1"/>
              <a:t>giúp</a:t>
            </a:r>
            <a:r>
              <a:rPr lang="en-US" sz="4300" dirty="0"/>
              <a:t> </a:t>
            </a:r>
            <a:r>
              <a:rPr lang="en-US" sz="4300" dirty="0" err="1"/>
              <a:t>năm</a:t>
            </a:r>
            <a:r>
              <a:rPr lang="en-US" sz="4300" dirty="0"/>
              <a:t> </a:t>
            </a:r>
            <a:r>
              <a:rPr lang="en-US" sz="4300" dirty="0" err="1"/>
              <a:t>bắt</a:t>
            </a:r>
            <a:r>
              <a:rPr lang="en-US" sz="4300" dirty="0"/>
              <a:t> </a:t>
            </a:r>
            <a:r>
              <a:rPr lang="en-US" sz="4300" dirty="0" err="1"/>
              <a:t>thông</a:t>
            </a:r>
            <a:r>
              <a:rPr lang="en-US" sz="4300" dirty="0"/>
              <a:t> tin </a:t>
            </a:r>
            <a:r>
              <a:rPr lang="en-US" sz="4300" dirty="0" err="1"/>
              <a:t>trước</a:t>
            </a:r>
            <a:r>
              <a:rPr lang="en-US" sz="4300" dirty="0"/>
              <a:t> </a:t>
            </a:r>
            <a:r>
              <a:rPr lang="en-US" sz="4300" dirty="0" err="1"/>
              <a:t>đó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chuỗi</a:t>
            </a:r>
            <a:r>
              <a:rPr lang="en-US" sz="4300" dirty="0"/>
              <a:t>.</a:t>
            </a:r>
          </a:p>
          <a:p>
            <a:endParaRPr lang="en-US" sz="500" dirty="0"/>
          </a:p>
          <a:p>
            <a:r>
              <a:rPr lang="en-US" sz="4300" dirty="0"/>
              <a:t>	+ CNN </a:t>
            </a:r>
            <a:r>
              <a:rPr lang="en-US" sz="4300" dirty="0" err="1"/>
              <a:t>là</a:t>
            </a:r>
            <a:r>
              <a:rPr lang="en-US" sz="4300" dirty="0"/>
              <a:t> </a:t>
            </a:r>
            <a:r>
              <a:rPr lang="en-US" sz="4300" dirty="0" err="1"/>
              <a:t>mô</a:t>
            </a:r>
            <a:r>
              <a:rPr lang="en-US" sz="4300" dirty="0"/>
              <a:t> </a:t>
            </a:r>
            <a:r>
              <a:rPr lang="en-US" sz="4300" dirty="0" err="1"/>
              <a:t>hình</a:t>
            </a:r>
            <a:r>
              <a:rPr lang="en-US" sz="4300" dirty="0"/>
              <a:t> neural network </a:t>
            </a:r>
            <a:r>
              <a:rPr lang="en-US" sz="4300" dirty="0" err="1"/>
              <a:t>phổ</a:t>
            </a:r>
            <a:r>
              <a:rPr lang="en-US" sz="4300" dirty="0"/>
              <a:t> </a:t>
            </a:r>
            <a:r>
              <a:rPr lang="en-US" sz="4300" dirty="0" err="1"/>
              <a:t>biến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lĩnh</a:t>
            </a:r>
            <a:r>
              <a:rPr lang="en-US" sz="4300" dirty="0"/>
              <a:t> </a:t>
            </a:r>
            <a:r>
              <a:rPr lang="en-US" sz="4300" dirty="0" err="1"/>
              <a:t>vực</a:t>
            </a:r>
            <a:r>
              <a:rPr lang="en-US" sz="4300" dirty="0"/>
              <a:t> Computer Vision. </a:t>
            </a:r>
          </a:p>
          <a:p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tiếp</a:t>
            </a:r>
            <a:r>
              <a:rPr lang="en-US" sz="4800" dirty="0"/>
              <a:t> </a:t>
            </a:r>
            <a:r>
              <a:rPr lang="en-US" sz="4800" dirty="0" err="1"/>
              <a:t>cận</a:t>
            </a:r>
            <a:r>
              <a:rPr lang="en-US" sz="4800" dirty="0"/>
              <a:t> </a:t>
            </a:r>
            <a:r>
              <a:rPr lang="en-US" sz="4800" dirty="0" err="1"/>
              <a:t>nhạy</a:t>
            </a:r>
            <a:r>
              <a:rPr lang="en-US" sz="4800" dirty="0"/>
              <a:t> </a:t>
            </a:r>
            <a:r>
              <a:rPr lang="en-US" sz="4800" dirty="0" err="1"/>
              <a:t>cảm</a:t>
            </a:r>
            <a:r>
              <a:rPr lang="en-US" sz="4800" dirty="0"/>
              <a:t> </a:t>
            </a:r>
            <a:r>
              <a:rPr lang="en-US" sz="4800" dirty="0" err="1"/>
              <a:t>với</a:t>
            </a:r>
            <a:r>
              <a:rPr lang="en-US" sz="4800" dirty="0"/>
              <a:t> chi phí:</a:t>
            </a:r>
          </a:p>
          <a:p>
            <a:pPr lvl="1"/>
            <a:r>
              <a:rPr lang="en-US" sz="4800" dirty="0"/>
              <a:t>	+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đóng</a:t>
            </a:r>
            <a:r>
              <a:rPr lang="en-US" sz="4300" dirty="0"/>
              <a:t> </a:t>
            </a:r>
            <a:r>
              <a:rPr lang="en-US" sz="4300" dirty="0" err="1"/>
              <a:t>vai</a:t>
            </a:r>
            <a:r>
              <a:rPr lang="en-US" sz="4300" dirty="0"/>
              <a:t> </a:t>
            </a:r>
            <a:r>
              <a:rPr lang="en-US" sz="4300" dirty="0" err="1"/>
              <a:t>trò</a:t>
            </a:r>
            <a:r>
              <a:rPr lang="en-US" sz="4300" dirty="0"/>
              <a:t> </a:t>
            </a:r>
            <a:r>
              <a:rPr lang="en-US" sz="4300" dirty="0" err="1"/>
              <a:t>quan</a:t>
            </a:r>
            <a:r>
              <a:rPr lang="en-US" sz="4300" dirty="0"/>
              <a:t> </a:t>
            </a:r>
            <a:r>
              <a:rPr lang="en-US" sz="4300" dirty="0" err="1"/>
              <a:t>trọng</a:t>
            </a:r>
            <a:r>
              <a:rPr lang="en-US" sz="4300" dirty="0"/>
              <a:t>.</a:t>
            </a:r>
          </a:p>
          <a:p>
            <a:pPr lvl="1"/>
            <a:endParaRPr lang="en-US" sz="500" dirty="0"/>
          </a:p>
          <a:p>
            <a:pPr lvl="1"/>
            <a:endParaRPr lang="en-US" sz="500" dirty="0"/>
          </a:p>
          <a:p>
            <a:r>
              <a:rPr lang="en-US" sz="4300" dirty="0"/>
              <a:t>	+ </a:t>
            </a:r>
            <a:r>
              <a:rPr lang="en-US" sz="4300" dirty="0" err="1"/>
              <a:t>Dữ</a:t>
            </a:r>
            <a:r>
              <a:rPr lang="en-US" sz="4300" dirty="0"/>
              <a:t> </a:t>
            </a:r>
            <a:r>
              <a:rPr lang="en-US" sz="4300" dirty="0" err="1"/>
              <a:t>liệu</a:t>
            </a:r>
            <a:r>
              <a:rPr lang="en-US" sz="4300" dirty="0"/>
              <a:t> </a:t>
            </a:r>
            <a:r>
              <a:rPr lang="en-US" sz="4300" dirty="0" err="1"/>
              <a:t>mất</a:t>
            </a:r>
            <a:r>
              <a:rPr lang="en-US" sz="4300" dirty="0"/>
              <a:t> </a:t>
            </a:r>
            <a:r>
              <a:rPr lang="en-US" sz="4300" dirty="0" err="1"/>
              <a:t>cân</a:t>
            </a:r>
            <a:r>
              <a:rPr lang="en-US" sz="4300" dirty="0"/>
              <a:t> </a:t>
            </a:r>
            <a:r>
              <a:rPr lang="en-US" sz="4300" dirty="0" err="1"/>
              <a:t>bằng</a:t>
            </a:r>
            <a:r>
              <a:rPr lang="en-US" sz="4300" dirty="0"/>
              <a:t> </a:t>
            </a:r>
            <a:r>
              <a:rPr lang="en-US" sz="4300" dirty="0" err="1"/>
              <a:t>cao</a:t>
            </a:r>
            <a:r>
              <a:rPr lang="en-US" sz="4300" dirty="0"/>
              <a:t>. –&gt; </a:t>
            </a:r>
            <a:r>
              <a:rPr lang="en-US" sz="4300" dirty="0" err="1"/>
              <a:t>Dự</a:t>
            </a:r>
            <a:r>
              <a:rPr lang="en-US" sz="4300" dirty="0"/>
              <a:t> </a:t>
            </a:r>
            <a:r>
              <a:rPr lang="en-US" sz="4300" dirty="0" err="1"/>
              <a:t>đoán</a:t>
            </a:r>
            <a:r>
              <a:rPr lang="en-US" sz="4300" dirty="0"/>
              <a:t> </a:t>
            </a:r>
            <a:r>
              <a:rPr lang="en-US" sz="4300" dirty="0" err="1"/>
              <a:t>không</a:t>
            </a:r>
            <a:r>
              <a:rPr lang="en-US" sz="4300" dirty="0"/>
              <a:t> </a:t>
            </a:r>
            <a:r>
              <a:rPr lang="en-US" sz="4300" dirty="0" err="1"/>
              <a:t>đáng</a:t>
            </a:r>
            <a:r>
              <a:rPr lang="en-US" sz="4300" dirty="0"/>
              <a:t> tin </a:t>
            </a:r>
            <a:r>
              <a:rPr lang="en-US" sz="4300" dirty="0" err="1"/>
              <a:t>cậy</a:t>
            </a:r>
            <a:r>
              <a:rPr lang="en-US" sz="4300" dirty="0"/>
              <a:t>, </a:t>
            </a:r>
            <a:r>
              <a:rPr lang="en-US" sz="4300" dirty="0" err="1"/>
              <a:t>thiên</a:t>
            </a:r>
            <a:r>
              <a:rPr lang="en-US" sz="4300" dirty="0"/>
              <a:t> </a:t>
            </a:r>
            <a:r>
              <a:rPr lang="en-US" sz="4300" dirty="0" err="1"/>
              <a:t>về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nhiều</a:t>
            </a:r>
            <a:r>
              <a:rPr lang="en-US" sz="4300" dirty="0"/>
              <a:t> </a:t>
            </a:r>
            <a:r>
              <a:rPr lang="en-US" sz="4300" dirty="0" err="1"/>
              <a:t>hơn</a:t>
            </a:r>
            <a:r>
              <a:rPr lang="en-US" sz="4300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E6D7D18-8922-067B-D5C3-94DD9F5DB37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754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LSTM, GRU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CA680-0B85-8C52-A4B3-F35577E1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8" y="3162067"/>
            <a:ext cx="18057132" cy="5227064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62FA3E8B-CAE5-F698-A03E-51563993998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839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89ABD-4D00-70D2-FF90-16888702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" y="2095500"/>
            <a:ext cx="18263937" cy="7187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632901-5C7D-DBA4-AF9F-185FA827C81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1052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8A4EA-5381-47C7-E1AC-A86E9EF5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43612"/>
            <a:ext cx="18288000" cy="6941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56BF2-9B9E-59AF-2FB0-45C359B21E84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104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3476E-C317-EC8C-EE60-67AEDB98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67" y="0"/>
            <a:ext cx="12668820" cy="10287000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B95A7D0A-E358-98E7-4A76-9C5BA13616C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266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hệt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và chia </a:t>
            </a:r>
            <a:r>
              <a:rPr lang="en-US" sz="4800" dirty="0" err="1"/>
              <a:t>sẻ</a:t>
            </a:r>
            <a:r>
              <a:rPr lang="en-US" sz="4800" dirty="0"/>
              <a:t> </a:t>
            </a:r>
            <a:r>
              <a:rPr lang="en-US" sz="4800" dirty="0" err="1"/>
              <a:t>trọng</a:t>
            </a:r>
            <a:r>
              <a:rPr lang="en-US" sz="4800" dirty="0"/>
              <a:t> số.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Chấp</a:t>
            </a:r>
            <a:r>
              <a:rPr lang="en-US" sz="4800" dirty="0"/>
              <a:t> nhận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riêng</a:t>
            </a:r>
            <a:r>
              <a:rPr lang="en-US" sz="4800" dirty="0"/>
              <a:t> </a:t>
            </a:r>
            <a:r>
              <a:rPr lang="en-US" sz="4800" dirty="0" err="1"/>
              <a:t>biệt</a:t>
            </a:r>
            <a:r>
              <a:rPr lang="en-US" sz="4800" dirty="0"/>
              <a:t> và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lương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đơn</a:t>
            </a:r>
            <a:r>
              <a:rPr lang="en-US" sz="4800" dirty="0"/>
              <a:t> </a:t>
            </a:r>
            <a:r>
              <a:rPr lang="en-US" sz="4800" dirty="0" err="1"/>
              <a:t>giản</a:t>
            </a:r>
            <a:r>
              <a:rPr lang="en-US" sz="4800" dirty="0"/>
              <a:t> (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Eculidean</a:t>
            </a:r>
            <a:r>
              <a:rPr lang="en-US" sz="4800" dirty="0"/>
              <a:t>).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Ánh</a:t>
            </a:r>
            <a:r>
              <a:rPr lang="en-US" sz="4800" dirty="0"/>
              <a:t> </a:t>
            </a:r>
            <a:r>
              <a:rPr lang="en-US" sz="4800" dirty="0" err="1"/>
              <a:t>xạ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chiều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lượng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đặc</a:t>
            </a:r>
            <a:r>
              <a:rPr lang="en-US" sz="4800" dirty="0"/>
              <a:t> </a:t>
            </a:r>
            <a:r>
              <a:rPr lang="en-US" sz="4800" dirty="0" err="1"/>
              <a:t>điểm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nghĩa</a:t>
            </a:r>
            <a:r>
              <a:rPr lang="en-US" sz="4800" dirty="0"/>
              <a:t> khó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định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endParaRPr lang="en-US" sz="48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287A377-94E7-C770-CD91-C192395AB8F7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5144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4157D-4FF2-7D3F-FE7E-C54EF63D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" y="3108723"/>
            <a:ext cx="18273292" cy="4320777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5B810D1-ECE8-1F22-6387-E1DAD5EFD75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9693E36-4ED6-6D26-0E65-E7ADBD76F3B8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6295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74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Domain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nhật ký DNS, </a:t>
            </a:r>
            <a:r>
              <a:rPr lang="en-US" sz="4800" dirty="0" err="1"/>
              <a:t>sau</a:t>
            </a:r>
            <a:r>
              <a:rPr lang="en-US" sz="4800" dirty="0"/>
              <a:t> </a:t>
            </a:r>
            <a:r>
              <a:rPr lang="en-US" sz="4800" dirty="0" err="1"/>
              <a:t>đó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cấp</a:t>
            </a:r>
            <a:r>
              <a:rPr lang="en-US" sz="4800" dirty="0"/>
              <a:t> 2.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1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domain.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Mỗi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1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tương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vector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trên</a:t>
            </a:r>
            <a:r>
              <a:rPr lang="en-US" sz="4800" dirty="0"/>
              <a:t>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tối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Đệm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0.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bỏ</a:t>
            </a:r>
            <a:r>
              <a:rPr lang="en-US" sz="4800" dirty="0"/>
              <a:t>.</a:t>
            </a:r>
          </a:p>
          <a:p>
            <a:pPr lvl="1"/>
            <a:endParaRPr lang="en-US" sz="4800" dirty="0"/>
          </a:p>
          <a:p>
            <a:pPr lvl="1"/>
            <a:r>
              <a:rPr lang="en-US" sz="4800" i="1" dirty="0"/>
              <a:t>-&gt; </a:t>
            </a:r>
            <a:r>
              <a:rPr lang="en-US" sz="4800" i="1" dirty="0" err="1"/>
              <a:t>Thể</a:t>
            </a:r>
            <a:r>
              <a:rPr lang="en-US" sz="4800" i="1" dirty="0"/>
              <a:t> </a:t>
            </a:r>
            <a:r>
              <a:rPr lang="en-US" sz="4800" i="1" dirty="0" err="1"/>
              <a:t>hiện</a:t>
            </a:r>
            <a:r>
              <a:rPr lang="en-US" sz="4800" i="1" dirty="0"/>
              <a:t> </a:t>
            </a:r>
            <a:r>
              <a:rPr lang="en-US" sz="4800" i="1" dirty="0" err="1"/>
              <a:t>sự</a:t>
            </a:r>
            <a:r>
              <a:rPr lang="en-US" sz="4800" i="1" dirty="0"/>
              <a:t> </a:t>
            </a:r>
            <a:r>
              <a:rPr lang="en-US" sz="4800" i="1" dirty="0" err="1"/>
              <a:t>tương</a:t>
            </a:r>
            <a:r>
              <a:rPr lang="en-US" sz="4800" i="1" dirty="0"/>
              <a:t> </a:t>
            </a:r>
            <a:r>
              <a:rPr lang="en-US" sz="4800" i="1" dirty="0" err="1"/>
              <a:t>đồng</a:t>
            </a:r>
            <a:r>
              <a:rPr lang="en-US" sz="4800" i="1" dirty="0"/>
              <a:t> </a:t>
            </a:r>
            <a:r>
              <a:rPr lang="en-US" sz="4800" i="1" dirty="0" err="1"/>
              <a:t>giữa</a:t>
            </a:r>
            <a:r>
              <a:rPr lang="en-US" sz="4800" i="1" dirty="0"/>
              <a:t> </a:t>
            </a:r>
            <a:r>
              <a:rPr lang="en-US" sz="4800" i="1" dirty="0" err="1"/>
              <a:t>các</a:t>
            </a:r>
            <a:r>
              <a:rPr lang="en-US" sz="4800" i="1" dirty="0"/>
              <a:t> ký </a:t>
            </a:r>
            <a:r>
              <a:rPr lang="en-US" sz="4800" i="1" dirty="0" err="1"/>
              <a:t>tự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1D1C629-63B0-1A95-B473-DEEF6A21069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461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21CCA-A1A6-01B8-ACBF-A5286BB1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41779"/>
            <a:ext cx="18288000" cy="12413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E9B314C-A878-D3D7-EA95-8E4262B7DD02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168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0" y="342900"/>
            <a:ext cx="18288000" cy="5877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6600" spc="924" dirty="0">
                <a:solidFill>
                  <a:srgbClr val="231F20"/>
                </a:solidFill>
                <a:latin typeface="Montserrat Classic Bold" panose="020B0604020202020204" charset="0"/>
              </a:rPr>
              <a:t>Adversarial Defense: DGA-Based Botnets and DNS Homographs Detection Through Integrated Deep Learning</a:t>
            </a:r>
          </a:p>
        </p:txBody>
      </p:sp>
      <p:pic>
        <p:nvPicPr>
          <p:cNvPr id="1028" name="Picture 4" descr="Eye icons for free download | Freepik">
            <a:extLst>
              <a:ext uri="{FF2B5EF4-FFF2-40B4-BE49-F238E27FC236}">
                <a16:creationId xmlns:a16="http://schemas.microsoft.com/office/drawing/2014/main" id="{B9F55B99-FC53-7251-E58D-19F298E7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73" y="6531358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ns - Free computer icons">
            <a:extLst>
              <a:ext uri="{FF2B5EF4-FFF2-40B4-BE49-F238E27FC236}">
                <a16:creationId xmlns:a16="http://schemas.microsoft.com/office/drawing/2014/main" id="{E199E754-E240-99AB-1E74-50638A8F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2" y="610095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 learning Becris Lineal icon">
            <a:extLst>
              <a:ext uri="{FF2B5EF4-FFF2-40B4-BE49-F238E27FC236}">
                <a16:creationId xmlns:a16="http://schemas.microsoft.com/office/drawing/2014/main" id="{9527C829-BCB9-C993-4D0D-D6A17BAB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0" y="5822957"/>
            <a:ext cx="3985001" cy="398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39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nhị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	 </a:t>
            </a:r>
            <a:r>
              <a:rPr lang="en-US" sz="4800" i="1" dirty="0"/>
              <a:t>benign và malicious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lớp</a:t>
            </a:r>
            <a:r>
              <a:rPr lang="en-US" sz="4800" dirty="0"/>
              <a:t>: 21 </a:t>
            </a:r>
            <a:r>
              <a:rPr lang="en-US" sz="4800" dirty="0" err="1"/>
              <a:t>lớp</a:t>
            </a:r>
            <a:endParaRPr lang="en-US" sz="4800" dirty="0"/>
          </a:p>
          <a:p>
            <a:pPr lvl="1"/>
            <a:r>
              <a:rPr lang="en-US" sz="4800" i="1" dirty="0"/>
              <a:t>	benign, </a:t>
            </a:r>
            <a:r>
              <a:rPr lang="en-US" sz="4800" i="1" dirty="0" err="1"/>
              <a:t>banjori</a:t>
            </a:r>
            <a:r>
              <a:rPr lang="en-US" sz="4800" i="1" dirty="0"/>
              <a:t>, </a:t>
            </a:r>
            <a:r>
              <a:rPr lang="en-US" sz="4800" i="1" dirty="0" err="1"/>
              <a:t>corebot</a:t>
            </a:r>
            <a:r>
              <a:rPr lang="en-US" sz="4800" i="1" dirty="0"/>
              <a:t>, </a:t>
            </a:r>
            <a:r>
              <a:rPr lang="en-US" sz="4800" i="1" dirty="0" err="1"/>
              <a:t>dircrypt</a:t>
            </a:r>
            <a:r>
              <a:rPr lang="en-US" sz="4800" i="1" dirty="0"/>
              <a:t>, </a:t>
            </a:r>
            <a:r>
              <a:rPr lang="en-US" sz="4800" i="1" dirty="0" err="1"/>
              <a:t>dnschanger</a:t>
            </a:r>
            <a:r>
              <a:rPr lang="en-US" sz="4800" i="1" dirty="0"/>
              <a:t>, </a:t>
            </a:r>
            <a:r>
              <a:rPr lang="en-US" sz="4800" i="1" dirty="0" err="1"/>
              <a:t>fobber</a:t>
            </a:r>
            <a:r>
              <a:rPr lang="en-US" sz="4800" i="1" dirty="0"/>
              <a:t>, </a:t>
            </a:r>
            <a:r>
              <a:rPr lang="en-US" sz="4800" i="1" dirty="0" err="1"/>
              <a:t>murofet</a:t>
            </a:r>
            <a:r>
              <a:rPr lang="en-US" sz="4800" i="1" dirty="0"/>
              <a:t>, </a:t>
            </a:r>
            <a:r>
              <a:rPr lang="en-US" sz="4800" i="1" dirty="0" err="1"/>
              <a:t>necurs</a:t>
            </a:r>
            <a:r>
              <a:rPr lang="en-US" sz="4800" i="1" dirty="0"/>
              <a:t>, </a:t>
            </a:r>
            <a:r>
              <a:rPr lang="en-US" sz="4800" i="1" dirty="0" err="1"/>
              <a:t>newgoz</a:t>
            </a:r>
            <a:r>
              <a:rPr lang="en-US" sz="4800" i="1" dirty="0"/>
              <a:t>, </a:t>
            </a:r>
            <a:r>
              <a:rPr lang="en-US" sz="4800" i="1" dirty="0" err="1"/>
              <a:t>padcrypt</a:t>
            </a:r>
            <a:r>
              <a:rPr lang="en-US" sz="4800" i="1" dirty="0"/>
              <a:t>, </a:t>
            </a:r>
            <a:r>
              <a:rPr lang="en-US" sz="4800" i="1" dirty="0" err="1"/>
              <a:t>proslikefan</a:t>
            </a:r>
            <a:r>
              <a:rPr lang="en-US" sz="4800" i="1" dirty="0"/>
              <a:t>, </a:t>
            </a:r>
            <a:r>
              <a:rPr lang="en-US" sz="4800" i="1" dirty="0" err="1"/>
              <a:t>pykspa</a:t>
            </a:r>
            <a:r>
              <a:rPr lang="en-US" sz="4800" i="1" dirty="0"/>
              <a:t>, </a:t>
            </a:r>
            <a:r>
              <a:rPr lang="en-US" sz="4800" i="1" dirty="0" err="1"/>
              <a:t>qadars</a:t>
            </a:r>
            <a:r>
              <a:rPr lang="en-US" sz="4800" i="1" dirty="0"/>
              <a:t>, </a:t>
            </a:r>
            <a:r>
              <a:rPr lang="en-US" sz="4800" i="1" dirty="0" err="1"/>
              <a:t>qakbot</a:t>
            </a:r>
            <a:r>
              <a:rPr lang="en-US" sz="4800" i="1" dirty="0"/>
              <a:t>, </a:t>
            </a:r>
            <a:r>
              <a:rPr lang="en-US" sz="4800" i="1" dirty="0" err="1"/>
              <a:t>ramdo</a:t>
            </a:r>
            <a:r>
              <a:rPr lang="en-US" sz="4800" i="1" dirty="0"/>
              <a:t>, </a:t>
            </a:r>
            <a:r>
              <a:rPr lang="en-US" sz="4800" i="1" dirty="0" err="1"/>
              <a:t>ranbyus</a:t>
            </a:r>
            <a:r>
              <a:rPr lang="en-US" sz="4800" i="1" dirty="0"/>
              <a:t>, </a:t>
            </a:r>
            <a:r>
              <a:rPr lang="en-US" sz="4800" i="1" dirty="0" err="1"/>
              <a:t>simda</a:t>
            </a:r>
            <a:r>
              <a:rPr lang="en-US" sz="4800" i="1" dirty="0"/>
              <a:t>, </a:t>
            </a:r>
            <a:r>
              <a:rPr lang="en-US" sz="4800" i="1" dirty="0" err="1"/>
              <a:t>suppobox</a:t>
            </a:r>
            <a:r>
              <a:rPr lang="en-US" sz="4800" i="1" dirty="0"/>
              <a:t>, </a:t>
            </a:r>
            <a:r>
              <a:rPr lang="en-US" sz="4800" i="1" dirty="0" err="1"/>
              <a:t>symmi</a:t>
            </a:r>
            <a:r>
              <a:rPr lang="en-US" sz="4800" i="1" dirty="0"/>
              <a:t>, </a:t>
            </a:r>
            <a:r>
              <a:rPr lang="en-US" sz="4800" i="1" dirty="0" err="1"/>
              <a:t>tempedreve</a:t>
            </a:r>
            <a:r>
              <a:rPr lang="en-US" sz="4800" i="1" dirty="0"/>
              <a:t>, </a:t>
            </a:r>
            <a:r>
              <a:rPr lang="en-US" sz="4800" i="1" dirty="0" err="1"/>
              <a:t>tinba</a:t>
            </a:r>
            <a:endParaRPr lang="en-US" sz="48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i="1" dirty="0"/>
          </a:p>
          <a:p>
            <a:endParaRPr lang="en-US" sz="4800" i="1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3B1EA-2156-DCA9-C92D-36E1D9F0D2B1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5759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nhị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BD202-6C64-3B38-6DD6-A0413CA6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682149"/>
            <a:ext cx="11353800" cy="8566751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E2F6B404-9F10-F951-9501-2D143B52E736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464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đa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5472B-F1C0-BF38-C5C1-BBBF698F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1812304"/>
            <a:ext cx="10229850" cy="8489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F39A9-A459-4A51-B051-829C46BD77F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046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7EEE-55C5-70B1-4090-0F3735B4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82" y="255955"/>
            <a:ext cx="5131435" cy="9775089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690AB942-02DA-60BC-8517-487BABBA0A3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57841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Các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4D334B9-4C1A-43A1-6C59-46354D0A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500117"/>
            <a:ext cx="5257800" cy="9286766"/>
          </a:xfrm>
          <a:prstGeom prst="rect">
            <a:avLst/>
          </a:prstGeom>
        </p:spPr>
      </p:pic>
      <p:sp>
        <p:nvSpPr>
          <p:cNvPr id="69" name="TextBox 8">
            <a:extLst>
              <a:ext uri="{FF2B5EF4-FFF2-40B4-BE49-F238E27FC236}">
                <a16:creationId xmlns:a16="http://schemas.microsoft.com/office/drawing/2014/main" id="{3D43BE6E-2C7F-FF9E-CE04-2184E0F1EF36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51382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4 </a:t>
            </a:r>
            <a:r>
              <a:rPr lang="en-US" sz="4800" dirty="0" err="1"/>
              <a:t>bộ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chuẩn</a:t>
            </a:r>
            <a:r>
              <a:rPr lang="en-US" sz="4800" dirty="0"/>
              <a:t> và </a:t>
            </a:r>
            <a:r>
              <a:rPr lang="en-US" sz="4800" dirty="0" err="1"/>
              <a:t>nổi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</a:t>
            </a:r>
            <a:r>
              <a:rPr lang="en-US" sz="4400" i="1" dirty="0"/>
              <a:t>Homoglyph Domain Name (HDN).</a:t>
            </a:r>
          </a:p>
          <a:p>
            <a:r>
              <a:rPr lang="en-US" sz="4400" i="1" dirty="0"/>
              <a:t>	Homoglyph Process Name (HPN).</a:t>
            </a:r>
          </a:p>
          <a:p>
            <a:pPr lvl="1"/>
            <a:r>
              <a:rPr lang="en-US" sz="4400" i="1" dirty="0"/>
              <a:t>	Imbalanced DGA Family Classification (IDFC).</a:t>
            </a:r>
          </a:p>
          <a:p>
            <a:pPr lvl="1"/>
            <a:r>
              <a:rPr lang="en-US" sz="4400" i="1" dirty="0"/>
              <a:t>	Amrita DGA Family Classification (ADFC).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Chia 80% train và  20% test.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7A9B9AC-857C-6876-483F-2C6B15998F4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528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HDN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139DA-E8CD-0375-D161-1214DA03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04" y="2286000"/>
            <a:ext cx="14309591" cy="54102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9F9A2267-8245-2CB3-B30D-5B38EF4791DB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443380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HPN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9521A-3744-106D-E7FF-F46D69FA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15" y="2514600"/>
            <a:ext cx="14271169" cy="525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C4D0B-795E-16EC-C068-DA4DB2B015BD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41513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A158E-72C1-5046-5AAE-414C7567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72379"/>
            <a:ext cx="5396026" cy="6853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2F1D6-72D6-7899-1B23-F05ECC8E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759" y="1972379"/>
            <a:ext cx="5832320" cy="6843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9477D-DEFD-46B6-BED6-171DEB1FE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7212" y="1964759"/>
            <a:ext cx="5842188" cy="6843705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5B091EAF-12DC-1FEB-5726-F4981B311DAF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8141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194488" y="7250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91339" y="190500"/>
            <a:ext cx="910532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Mục</a:t>
            </a:r>
            <a:r>
              <a:rPr lang="en-US" sz="12000" b="1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lục</a:t>
            </a:r>
            <a:endParaRPr lang="en-US" sz="12000" b="1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511679" y="59792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045701" y="3543041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42336" y="4624357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Giới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thiệu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0E1B7423-1F75-8E8C-9BBA-781B5528C7D2}"/>
              </a:ext>
            </a:extLst>
          </p:cNvPr>
          <p:cNvSpPr txBox="1"/>
          <p:nvPr/>
        </p:nvSpPr>
        <p:spPr>
          <a:xfrm>
            <a:off x="8354204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C37B81C-7B04-128B-E532-7EB174945B7E}"/>
              </a:ext>
            </a:extLst>
          </p:cNvPr>
          <p:cNvSpPr txBox="1"/>
          <p:nvPr/>
        </p:nvSpPr>
        <p:spPr>
          <a:xfrm>
            <a:off x="7984956" y="4690561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Đề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xuất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5DE8CC4-348B-4B9F-0867-36D067E2D78A}"/>
              </a:ext>
            </a:extLst>
          </p:cNvPr>
          <p:cNvSpPr txBox="1"/>
          <p:nvPr/>
        </p:nvSpPr>
        <p:spPr>
          <a:xfrm>
            <a:off x="3045701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67D4E414-95C5-92B7-A909-01125BCD07CC}"/>
              </a:ext>
            </a:extLst>
          </p:cNvPr>
          <p:cNvSpPr txBox="1"/>
          <p:nvPr/>
        </p:nvSpPr>
        <p:spPr>
          <a:xfrm>
            <a:off x="2442921" y="7781593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Đánh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giá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A09AB18-0556-E7E6-55F4-FEF0A7E3B6BA}"/>
              </a:ext>
            </a:extLst>
          </p:cNvPr>
          <p:cNvSpPr txBox="1"/>
          <p:nvPr/>
        </p:nvSpPr>
        <p:spPr>
          <a:xfrm>
            <a:off x="13639799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708256-4492-2687-1A15-FEBA28A88902}"/>
              </a:ext>
            </a:extLst>
          </p:cNvPr>
          <p:cNvSpPr txBox="1"/>
          <p:nvPr/>
        </p:nvSpPr>
        <p:spPr>
          <a:xfrm>
            <a:off x="13083011" y="4690560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C6B5BB85-47A0-BAF1-B8C7-2FA663256CEF}"/>
              </a:ext>
            </a:extLst>
          </p:cNvPr>
          <p:cNvSpPr txBox="1"/>
          <p:nvPr/>
        </p:nvSpPr>
        <p:spPr>
          <a:xfrm>
            <a:off x="8354204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38373540-44E2-37A6-55A7-0FDAA92D1B4C}"/>
              </a:ext>
            </a:extLst>
          </p:cNvPr>
          <p:cNvSpPr txBox="1"/>
          <p:nvPr/>
        </p:nvSpPr>
        <p:spPr>
          <a:xfrm>
            <a:off x="6391301" y="7781592"/>
            <a:ext cx="6077920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việc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đã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làm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BFAF9304-7A0F-50B7-4A20-6C40D50CFA7C}"/>
              </a:ext>
            </a:extLst>
          </p:cNvPr>
          <p:cNvSpPr txBox="1"/>
          <p:nvPr/>
        </p:nvSpPr>
        <p:spPr>
          <a:xfrm>
            <a:off x="13696660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620A539E-30FE-0515-19A6-B646310CB1F2}"/>
              </a:ext>
            </a:extLst>
          </p:cNvPr>
          <p:cNvSpPr txBox="1"/>
          <p:nvPr/>
        </p:nvSpPr>
        <p:spPr>
          <a:xfrm>
            <a:off x="12954000" y="7781591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Kế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hoạch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4CEE4-45AB-C026-3ABE-2BD73217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7262"/>
            <a:ext cx="10363200" cy="10112476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5801A26D-9FE6-BE03-9CEB-BB3FC9C3DFB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48771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Tiêu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chi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Accuracy.</a:t>
            </a:r>
          </a:p>
          <a:p>
            <a:r>
              <a:rPr lang="en-US" sz="4800" dirty="0"/>
              <a:t>	</a:t>
            </a:r>
            <a:r>
              <a:rPr lang="en-US" sz="4400" i="1" dirty="0" err="1"/>
              <a:t>Chỉ</a:t>
            </a:r>
            <a:r>
              <a:rPr lang="en-US" sz="4400" i="1" dirty="0"/>
              <a:t> số </a:t>
            </a:r>
            <a:r>
              <a:rPr lang="en-US" sz="4400" i="1" dirty="0" err="1"/>
              <a:t>hiệu</a:t>
            </a:r>
            <a:r>
              <a:rPr lang="en-US" sz="4400" i="1" dirty="0"/>
              <a:t> </a:t>
            </a:r>
            <a:r>
              <a:rPr lang="en-US" sz="4400" i="1" dirty="0" err="1"/>
              <a:t>suất</a:t>
            </a:r>
            <a:r>
              <a:rPr lang="en-US" sz="4400" i="1" dirty="0"/>
              <a:t> </a:t>
            </a:r>
            <a:r>
              <a:rPr lang="en-US" sz="4400" i="1" dirty="0" err="1"/>
              <a:t>phổ</a:t>
            </a:r>
            <a:r>
              <a:rPr lang="en-US" sz="4400" i="1" dirty="0"/>
              <a:t> </a:t>
            </a:r>
            <a:r>
              <a:rPr lang="en-US" sz="4400" i="1" dirty="0" err="1"/>
              <a:t>biến</a:t>
            </a:r>
            <a:r>
              <a:rPr lang="en-US" sz="4400" i="1" dirty="0"/>
              <a:t>, </a:t>
            </a:r>
            <a:r>
              <a:rPr lang="en-US" sz="4400" i="1" dirty="0" err="1"/>
              <a:t>không</a:t>
            </a:r>
            <a:r>
              <a:rPr lang="en-US" sz="4400" i="1" dirty="0"/>
              <a:t> </a:t>
            </a:r>
            <a:r>
              <a:rPr lang="en-US" sz="4400" i="1" dirty="0" err="1"/>
              <a:t>phù</a:t>
            </a:r>
            <a:r>
              <a:rPr lang="en-US" sz="4400" i="1" dirty="0"/>
              <a:t> </a:t>
            </a:r>
            <a:r>
              <a:rPr lang="en-US" sz="4400" i="1" dirty="0" err="1"/>
              <a:t>hợp</a:t>
            </a:r>
            <a:r>
              <a:rPr lang="en-US" sz="4400" i="1" dirty="0"/>
              <a:t> </a:t>
            </a:r>
            <a:r>
              <a:rPr lang="en-US" sz="4400" i="1" dirty="0" err="1"/>
              <a:t>khi</a:t>
            </a:r>
            <a:r>
              <a:rPr lang="en-US" sz="4400" i="1" dirty="0"/>
              <a:t> tập </a:t>
            </a:r>
            <a:r>
              <a:rPr lang="en-US" sz="4400" i="1" dirty="0" err="1"/>
              <a:t>dữ</a:t>
            </a:r>
            <a:r>
              <a:rPr lang="en-US" sz="4400" i="1" dirty="0"/>
              <a:t> </a:t>
            </a:r>
            <a:r>
              <a:rPr lang="en-US" sz="4400" i="1" dirty="0" err="1"/>
              <a:t>liệu</a:t>
            </a:r>
            <a:r>
              <a:rPr lang="en-US" sz="4400" i="1" dirty="0"/>
              <a:t> </a:t>
            </a:r>
            <a:r>
              <a:rPr lang="en-US" sz="4400" i="1" dirty="0" err="1"/>
              <a:t>mất</a:t>
            </a:r>
            <a:r>
              <a:rPr lang="en-US" sz="4400" i="1" dirty="0"/>
              <a:t> </a:t>
            </a:r>
            <a:r>
              <a:rPr lang="en-US" sz="4400" i="1" dirty="0" err="1"/>
              <a:t>cân</a:t>
            </a:r>
            <a:r>
              <a:rPr lang="en-US" sz="4400" i="1" dirty="0"/>
              <a:t> </a:t>
            </a:r>
            <a:r>
              <a:rPr lang="en-US" sz="4400" i="1" dirty="0" err="1"/>
              <a:t>bằng</a:t>
            </a:r>
            <a:r>
              <a:rPr lang="en-US" sz="4400" i="1" dirty="0"/>
              <a:t> </a:t>
            </a:r>
            <a:r>
              <a:rPr lang="en-US" sz="4400" i="1" dirty="0" err="1"/>
              <a:t>cao</a:t>
            </a:r>
            <a:r>
              <a:rPr lang="en-US" sz="4400" i="1" dirty="0"/>
              <a:t>.</a:t>
            </a:r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Precision.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Recall.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F1.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macroaverageing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34B7693-40C1-23C4-42F8-616869F8E54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523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Kết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quả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Binary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2C324-403F-36F1-CE9C-D94C8931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67192"/>
              </p:ext>
            </p:extLst>
          </p:nvPr>
        </p:nvGraphicFramePr>
        <p:xfrm>
          <a:off x="438150" y="1465529"/>
          <a:ext cx="17392650" cy="85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558">
                  <a:extLst>
                    <a:ext uri="{9D8B030D-6E8A-4147-A177-3AD203B41FA5}">
                      <a16:colId xmlns:a16="http://schemas.microsoft.com/office/drawing/2014/main" val="1424870320"/>
                    </a:ext>
                  </a:extLst>
                </a:gridCol>
                <a:gridCol w="3006892">
                  <a:extLst>
                    <a:ext uri="{9D8B030D-6E8A-4147-A177-3AD203B41FA5}">
                      <a16:colId xmlns:a16="http://schemas.microsoft.com/office/drawing/2014/main" val="15030846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856902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4404913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583687222"/>
                    </a:ext>
                  </a:extLst>
                </a:gridCol>
              </a:tblGrid>
              <a:tr h="775291">
                <a:tc>
                  <a:txBody>
                    <a:bodyPr/>
                    <a:lstStyle/>
                    <a:p>
                      <a:pPr algn="ctr"/>
                      <a:endParaRPr lang="en-US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F1Score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04981"/>
                  </a:ext>
                </a:extLst>
              </a:tr>
              <a:tr h="748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0.752 -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07805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062663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0.956 -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0.753 -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0.842 -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3646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0.702 -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0.999 -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0.825 -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26792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86709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GRU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63347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0.911 -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0.756 -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0.826 -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823631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RNN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257186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CNN-LSTM – 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0.927 -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  <a:endParaRPr lang="en-US" sz="4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0.777 -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0.91</a:t>
                      </a:r>
                      <a:endParaRPr lang="en-US" sz="4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0.845 - </a:t>
                      </a:r>
                      <a:r>
                        <a:rPr lang="en-US" sz="4400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0.92</a:t>
                      </a:r>
                      <a:endParaRPr lang="en-US" sz="4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461594"/>
                  </a:ext>
                </a:extLst>
              </a:tr>
              <a:tr h="775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CNN-LSTM – 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0.716</a:t>
                      </a:r>
                      <a:endParaRPr lang="en-US" sz="4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0.834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875704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3E991110-6368-82AC-AE9F-70435D2F93B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665445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Kế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hoạch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tương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lai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Tiêu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chi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Giao </a:t>
            </a:r>
            <a:r>
              <a:rPr lang="en-US" sz="4800" dirty="0" err="1"/>
              <a:t>diện</a:t>
            </a:r>
            <a:r>
              <a:rPr lang="en-US" sz="4800" dirty="0"/>
              <a:t> web.</a:t>
            </a:r>
            <a:endParaRPr lang="en-US" sz="4400" i="1" dirty="0"/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Người</a:t>
            </a:r>
            <a:r>
              <a:rPr lang="en-US" sz="4800" dirty="0"/>
              <a:t> </a:t>
            </a:r>
            <a:r>
              <a:rPr lang="en-US" sz="4800" dirty="0" err="1"/>
              <a:t>dùng</a:t>
            </a:r>
            <a:r>
              <a:rPr lang="en-US" sz="4800" dirty="0"/>
              <a:t> </a:t>
            </a:r>
            <a:r>
              <a:rPr lang="en-US" sz="4800" dirty="0" err="1"/>
              <a:t>nhập</a:t>
            </a:r>
            <a:r>
              <a:rPr lang="en-US" sz="4800" dirty="0"/>
              <a:t> domain </a:t>
            </a:r>
            <a:r>
              <a:rPr lang="en-US" sz="4800" dirty="0" err="1"/>
              <a:t>cần</a:t>
            </a:r>
            <a:r>
              <a:rPr lang="en-US" sz="4800" dirty="0"/>
              <a:t> </a:t>
            </a:r>
            <a:r>
              <a:rPr lang="en-US" sz="4800" dirty="0" err="1"/>
              <a:t>kiểm</a:t>
            </a:r>
            <a:r>
              <a:rPr lang="en-US" sz="4800" dirty="0"/>
              <a:t> </a:t>
            </a:r>
            <a:r>
              <a:rPr lang="en-US" sz="4800" dirty="0" err="1"/>
              <a:t>tra</a:t>
            </a:r>
            <a:r>
              <a:rPr lang="en-US" sz="4800" dirty="0"/>
              <a:t>. -&gt; </a:t>
            </a:r>
            <a:r>
              <a:rPr lang="en-US" sz="4800" dirty="0" err="1"/>
              <a:t>Trả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quả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Backend: Python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Fontend</a:t>
            </a:r>
            <a:r>
              <a:rPr lang="en-US" sz="4800" dirty="0"/>
              <a:t>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Framework: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C52D-8874-6B07-DCBE-96FEC59D83E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86513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Tài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tham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khảo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7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FB53D-E664-1750-26CB-AEB19E42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" y="2095500"/>
            <a:ext cx="18267947" cy="5751021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B4D23CD9-6DEC-AC6D-9A9C-36DCA5D67EC6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Tài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tham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khảo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E5E2D-3BC8-E17B-2348-1E865037B084}"/>
              </a:ext>
            </a:extLst>
          </p:cNvPr>
          <p:cNvSpPr txBox="1"/>
          <p:nvPr/>
        </p:nvSpPr>
        <p:spPr>
          <a:xfrm>
            <a:off x="457200" y="8115300"/>
            <a:ext cx="1668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https://www.researchgate.net/publication/350024240_Adversarial_Defense_DGA-Based_Botnets_and_DNS_Homographs_Detection_Through_Integrated_Deep_Learning</a:t>
            </a:r>
            <a:r>
              <a:rPr lang="vi-VN" sz="3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88E3-A3E5-52C5-C52E-79E11392D33D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088505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373393" y="-1006512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1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Montserrat Classic Bold" panose="020B060402020202020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7497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9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8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gia</a:t>
            </a:r>
            <a:r>
              <a:rPr lang="en-US" sz="4800" dirty="0"/>
              <a:t> tang </a:t>
            </a:r>
            <a:r>
              <a:rPr lang="en-US" sz="4800" dirty="0" err="1"/>
              <a:t>hoạt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Internet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chương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sử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thiết</a:t>
            </a:r>
            <a:r>
              <a:rPr lang="en-US" sz="4800" dirty="0"/>
              <a:t> </a:t>
            </a:r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lưới</a:t>
            </a:r>
            <a:r>
              <a:rPr lang="en-US" sz="4800" dirty="0"/>
              <a:t> </a:t>
            </a:r>
            <a:r>
              <a:rPr lang="en-US" sz="4800" b="1" dirty="0"/>
              <a:t>Botnet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Botmaster </a:t>
            </a:r>
            <a:r>
              <a:rPr lang="en-US" sz="4800" dirty="0" err="1"/>
              <a:t>thông</a:t>
            </a:r>
            <a:r>
              <a:rPr lang="en-US" sz="4800" dirty="0"/>
              <a:t> qua C&amp;C Server </a:t>
            </a:r>
            <a:r>
              <a:rPr lang="en-US" sz="4800" dirty="0" err="1"/>
              <a:t>điều</a:t>
            </a:r>
            <a:r>
              <a:rPr lang="en-US" sz="4800" dirty="0"/>
              <a:t> </a:t>
            </a:r>
            <a:r>
              <a:rPr lang="en-US" sz="4800" dirty="0" err="1"/>
              <a:t>phối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cuộc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:</a:t>
            </a:r>
            <a:br>
              <a:rPr lang="en-US" sz="4800" dirty="0"/>
            </a:br>
            <a:r>
              <a:rPr lang="en-US" sz="4800" dirty="0"/>
              <a:t>		+ DDoS.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gián</a:t>
            </a:r>
            <a:r>
              <a:rPr lang="en-US" sz="4800" dirty="0"/>
              <a:t> </a:t>
            </a:r>
            <a:r>
              <a:rPr lang="en-US" sz="4800" dirty="0" err="1"/>
              <a:t>điệp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Gửi</a:t>
            </a:r>
            <a:r>
              <a:rPr lang="en-US" sz="4800" dirty="0"/>
              <a:t> </a:t>
            </a:r>
            <a:r>
              <a:rPr lang="en-US" sz="4800" dirty="0" err="1"/>
              <a:t>thư</a:t>
            </a:r>
            <a:r>
              <a:rPr lang="en-US" sz="4800" dirty="0"/>
              <a:t> </a:t>
            </a:r>
            <a:r>
              <a:rPr lang="en-US" sz="4800" dirty="0" err="1"/>
              <a:t>rác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hù</a:t>
            </a:r>
            <a:r>
              <a:rPr lang="en-US" sz="4800" dirty="0"/>
              <a:t> </a:t>
            </a:r>
            <a:r>
              <a:rPr lang="en-US" sz="4800" dirty="0" err="1"/>
              <a:t>dọa</a:t>
            </a:r>
            <a:r>
              <a:rPr lang="en-US" sz="4800" dirty="0"/>
              <a:t>.</a:t>
            </a:r>
            <a:endParaRPr lang="vi-VN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56F34-45D9-5FD5-F892-097EE3C04269}"/>
              </a:ext>
            </a:extLst>
          </p:cNvPr>
          <p:cNvSpPr txBox="1"/>
          <p:nvPr/>
        </p:nvSpPr>
        <p:spPr>
          <a:xfrm>
            <a:off x="3048000" y="8699837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Black List</a:t>
            </a:r>
            <a:r>
              <a:rPr lang="en-US" sz="6000" dirty="0"/>
              <a:t>.</a:t>
            </a:r>
            <a:endParaRPr lang="vi-VN" sz="3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469CF0C-E69D-2163-7747-754A2DDACDF0}"/>
              </a:ext>
            </a:extLst>
          </p:cNvPr>
          <p:cNvSpPr/>
          <p:nvPr/>
        </p:nvSpPr>
        <p:spPr>
          <a:xfrm>
            <a:off x="1905057" y="9138355"/>
            <a:ext cx="838200" cy="2723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list, invalidate, stoplist, stop list, blacklisting icon - Download on  Iconfinder">
            <a:extLst>
              <a:ext uri="{FF2B5EF4-FFF2-40B4-BE49-F238E27FC236}">
                <a16:creationId xmlns:a16="http://schemas.microsoft.com/office/drawing/2014/main" id="{79E357A1-A72D-B5CF-3496-A07851F5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43" y="59055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9FD899C2-B8DC-8193-C428-13EB34A3B1C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336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Kẻ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 </a:t>
            </a:r>
            <a:r>
              <a:rPr lang="en-US" sz="4800" dirty="0" err="1"/>
              <a:t>thường</a:t>
            </a:r>
            <a:r>
              <a:rPr lang="en-US" sz="4800" dirty="0"/>
              <a:t> </a:t>
            </a:r>
            <a:r>
              <a:rPr lang="en-US" sz="4800" dirty="0" err="1"/>
              <a:t>xuyên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:</a:t>
            </a:r>
          </a:p>
          <a:p>
            <a:pPr lvl="2"/>
            <a:r>
              <a:rPr lang="en-US" sz="4800" dirty="0"/>
              <a:t>	+ IP.</a:t>
            </a:r>
          </a:p>
          <a:p>
            <a:pPr lvl="2"/>
            <a:r>
              <a:rPr lang="en-US" sz="4800" dirty="0"/>
              <a:t>	+ Domain. 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Chọn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 tập </a:t>
            </a:r>
            <a:r>
              <a:rPr lang="en-US" sz="4800" dirty="0" err="1"/>
              <a:t>hợp</a:t>
            </a:r>
            <a:r>
              <a:rPr lang="en-US" sz="4800" dirty="0"/>
              <a:t> con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nối</a:t>
            </a:r>
            <a:r>
              <a:rPr lang="en-US" sz="4800" dirty="0"/>
              <a:t> C&amp;C Server.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toán</a:t>
            </a:r>
            <a:r>
              <a:rPr lang="en-US" sz="4800" dirty="0"/>
              <a:t> DGA </a:t>
            </a:r>
            <a:r>
              <a:rPr lang="en-US" sz="4800" dirty="0" err="1"/>
              <a:t>tạo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: </a:t>
            </a:r>
            <a:r>
              <a:rPr lang="en-US" sz="4800" dirty="0" err="1"/>
              <a:t>Torpig</a:t>
            </a:r>
            <a:r>
              <a:rPr lang="en-US" sz="4800" dirty="0"/>
              <a:t>, </a:t>
            </a:r>
            <a:r>
              <a:rPr lang="en-US" sz="4800" dirty="0" err="1"/>
              <a:t>Conficker</a:t>
            </a:r>
            <a:r>
              <a:rPr lang="en-US" sz="4800" dirty="0"/>
              <a:t>, Karen, </a:t>
            </a:r>
            <a:r>
              <a:rPr lang="en-US" sz="4800" dirty="0" err="1"/>
              <a:t>Murofet</a:t>
            </a:r>
            <a:r>
              <a:rPr lang="en-US" sz="4800" dirty="0"/>
              <a:t>,…</a:t>
            </a:r>
            <a:endParaRPr lang="vi-VN" sz="4800" dirty="0"/>
          </a:p>
        </p:txBody>
      </p:sp>
      <p:pic>
        <p:nvPicPr>
          <p:cNvPr id="3074" name="Picture 2" descr="Attack Icons &amp; Symbols">
            <a:extLst>
              <a:ext uri="{FF2B5EF4-FFF2-40B4-BE49-F238E27FC236}">
                <a16:creationId xmlns:a16="http://schemas.microsoft.com/office/drawing/2014/main" id="{F45BB60B-D428-C8AE-75DC-9B0A141C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480" y="75075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246C83BE-DC4A-4DB3-1434-BA93D05B470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54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Theo </a:t>
            </a:r>
            <a:r>
              <a:rPr lang="en-US" sz="4800" dirty="0" err="1"/>
              <a:t>dõi</a:t>
            </a:r>
            <a:r>
              <a:rPr lang="en-US" sz="4800" dirty="0"/>
              <a:t> </a:t>
            </a:r>
            <a:r>
              <a:rPr lang="en-US" sz="4800" dirty="0" err="1"/>
              <a:t>tất</a:t>
            </a:r>
            <a:r>
              <a:rPr lang="en-US" sz="4800" dirty="0"/>
              <a:t> </a:t>
            </a:r>
            <a:r>
              <a:rPr lang="en-US" sz="4800" dirty="0" err="1"/>
              <a:t>cả</a:t>
            </a:r>
            <a:r>
              <a:rPr lang="en-US" sz="4800" dirty="0"/>
              <a:t>  </a:t>
            </a:r>
            <a:r>
              <a:rPr lang="en-US" sz="4800" dirty="0" err="1"/>
              <a:t>yêu</a:t>
            </a:r>
            <a:r>
              <a:rPr lang="en-US" sz="4800" dirty="0"/>
              <a:t> </a:t>
            </a:r>
            <a:r>
              <a:rPr lang="en-US" sz="4800" dirty="0" err="1"/>
              <a:t>cầu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DNS.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và do DGA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Machine Learning.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Có</a:t>
            </a:r>
            <a:r>
              <a:rPr lang="en-US" sz="4800" dirty="0"/>
              <a:t> 2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: </a:t>
            </a:r>
            <a:r>
              <a:rPr lang="en-US" sz="4800" dirty="0" err="1"/>
              <a:t>hồi</a:t>
            </a:r>
            <a:r>
              <a:rPr lang="en-US" sz="4800" dirty="0"/>
              <a:t> cứu và </a:t>
            </a:r>
            <a:r>
              <a:rPr lang="en-US" sz="4800" dirty="0" err="1"/>
              <a:t>thời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thực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hồi</a:t>
            </a:r>
            <a:r>
              <a:rPr lang="en-US" sz="4800" dirty="0"/>
              <a:t> cứu </a:t>
            </a:r>
            <a:r>
              <a:rPr lang="en-US" sz="4800" dirty="0" err="1"/>
              <a:t>quá</a:t>
            </a:r>
            <a:r>
              <a:rPr lang="en-US" sz="4800" dirty="0"/>
              <a:t> </a:t>
            </a:r>
            <a:r>
              <a:rPr lang="en-US" sz="4800" dirty="0" err="1"/>
              <a:t>chậm</a:t>
            </a:r>
            <a:r>
              <a:rPr lang="en-US" sz="4800" dirty="0"/>
              <a:t> </a:t>
            </a:r>
            <a:r>
              <a:rPr lang="en-US" sz="4800" dirty="0" err="1"/>
              <a:t>vì</a:t>
            </a:r>
            <a:r>
              <a:rPr lang="en-US" sz="4800" dirty="0"/>
              <a:t>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đoán</a:t>
            </a:r>
            <a:r>
              <a:rPr lang="en-US" sz="4800" dirty="0"/>
              <a:t> </a:t>
            </a:r>
            <a:r>
              <a:rPr lang="en-US" sz="4800" dirty="0" err="1"/>
              <a:t>hàng</a:t>
            </a:r>
            <a:r>
              <a:rPr lang="en-US" sz="4800" dirty="0"/>
              <a:t> </a:t>
            </a:r>
            <a:r>
              <a:rPr lang="en-US" sz="4800" dirty="0" err="1"/>
              <a:t>loạt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tập </a:t>
            </a:r>
            <a:r>
              <a:rPr lang="en-US" sz="4800" dirty="0" err="1"/>
              <a:t>hợp</a:t>
            </a:r>
            <a:r>
              <a:rPr lang="en-US" sz="4800" dirty="0"/>
              <a:t> domain </a:t>
            </a:r>
            <a:r>
              <a:rPr lang="en-US" sz="4800" dirty="0" err="1"/>
              <a:t>khổng</a:t>
            </a:r>
            <a:r>
              <a:rPr lang="en-US" sz="4800" dirty="0"/>
              <a:t> </a:t>
            </a:r>
            <a:r>
              <a:rPr lang="en-US" sz="4800" dirty="0" err="1"/>
              <a:t>lồ</a:t>
            </a:r>
            <a:r>
              <a:rPr lang="en-US" sz="4800" dirty="0"/>
              <a:t>.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chính</a:t>
            </a:r>
            <a:r>
              <a:rPr lang="en-US" sz="4800" dirty="0"/>
              <a:t>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phụ</a:t>
            </a:r>
            <a:r>
              <a:rPr lang="en-US" sz="4800" dirty="0"/>
              <a:t> </a:t>
            </a:r>
            <a:r>
              <a:rPr lang="en-US" sz="4800" dirty="0" err="1"/>
              <a:t>thuộc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: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đề</a:t>
            </a:r>
            <a:r>
              <a:rPr lang="en-US" sz="4800" dirty="0"/>
              <a:t> HTTP, </a:t>
            </a:r>
            <a:r>
              <a:rPr lang="en-US" sz="4800" dirty="0" err="1"/>
              <a:t>NXDomain</a:t>
            </a:r>
            <a:r>
              <a:rPr lang="en-US" sz="4800" dirty="0"/>
              <a:t>, DNS </a:t>
            </a:r>
            <a:r>
              <a:rPr lang="en-US" sz="4800" dirty="0" err="1"/>
              <a:t>thụ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Comparison - Free seo and web icons">
            <a:extLst>
              <a:ext uri="{FF2B5EF4-FFF2-40B4-BE49-F238E27FC236}">
                <a16:creationId xmlns:a16="http://schemas.microsoft.com/office/drawing/2014/main" id="{6C0BA84A-2528-AF63-D1B5-B432BF0B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743" y="206101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FBF46EF-BBCA-2F2D-6175-FC789117B2D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230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Giả</a:t>
            </a:r>
            <a:r>
              <a:rPr lang="en-US" sz="4800" dirty="0"/>
              <a:t> </a:t>
            </a:r>
            <a:r>
              <a:rPr lang="en-US" sz="4800" dirty="0" err="1"/>
              <a:t>mạo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ASCII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UNICODE </a:t>
            </a:r>
            <a:r>
              <a:rPr lang="en-US" sz="4800" dirty="0" err="1"/>
              <a:t>trông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.</a:t>
            </a:r>
          </a:p>
          <a:p>
            <a:r>
              <a:rPr lang="en-US" sz="4800" dirty="0"/>
              <a:t>	 o (Ascii) -&gt; o (Unicode Cyrillic)</a:t>
            </a: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66B57-A749-34F7-A652-4C949224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25102"/>
            <a:ext cx="17983200" cy="358259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A0256A4C-302A-A73F-3DBA-757BA93ED8EA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47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DGA: </a:t>
            </a:r>
            <a:r>
              <a:rPr lang="en-US" sz="4800" dirty="0" err="1"/>
              <a:t>khớp</a:t>
            </a:r>
            <a:r>
              <a:rPr lang="en-US" sz="4800" dirty="0"/>
              <a:t> </a:t>
            </a:r>
            <a:r>
              <a:rPr lang="en-US" sz="4800" dirty="0" err="1"/>
              <a:t>chuỗi</a:t>
            </a:r>
            <a:r>
              <a:rPr lang="en-US" sz="4800" dirty="0"/>
              <a:t>, 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chỉnh</a:t>
            </a:r>
            <a:r>
              <a:rPr lang="en-US" sz="4800" dirty="0"/>
              <a:t> </a:t>
            </a:r>
            <a:r>
              <a:rPr lang="en-US" sz="4800" dirty="0" err="1"/>
              <a:t>sửa</a:t>
            </a:r>
            <a:r>
              <a:rPr lang="en-US" sz="4800" dirty="0"/>
              <a:t>, CNN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hình</a:t>
            </a:r>
            <a:r>
              <a:rPr lang="en-US" sz="4800" dirty="0"/>
              <a:t> </a:t>
            </a:r>
            <a:r>
              <a:rPr lang="en-US" sz="4800" dirty="0" err="1"/>
              <a:t>ảnh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4800" dirty="0"/>
              <a:t>	</a:t>
            </a:r>
            <a:r>
              <a:rPr lang="en-US" sz="4800" i="1" dirty="0"/>
              <a:t>-&gt; Chi phí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, </a:t>
            </a:r>
            <a:r>
              <a:rPr lang="en-US" sz="4800" i="1" dirty="0" err="1"/>
              <a:t>tỷ</a:t>
            </a:r>
            <a:r>
              <a:rPr lang="en-US" sz="4800" i="1" dirty="0"/>
              <a:t> </a:t>
            </a:r>
            <a:r>
              <a:rPr lang="en-US" sz="4800" i="1" dirty="0" err="1"/>
              <a:t>lệ</a:t>
            </a:r>
            <a:r>
              <a:rPr lang="en-US" sz="4800" i="1" dirty="0"/>
              <a:t> </a:t>
            </a:r>
            <a:r>
              <a:rPr lang="en-US" sz="4800" i="1" dirty="0" err="1"/>
              <a:t>dương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giả</a:t>
            </a:r>
            <a:r>
              <a:rPr lang="en-US" sz="4800" i="1" dirty="0"/>
              <a:t> </a:t>
            </a:r>
            <a:r>
              <a:rPr lang="en-US" sz="4800" i="1" dirty="0" err="1"/>
              <a:t>cao</a:t>
            </a:r>
            <a:r>
              <a:rPr lang="en-US" sz="4800" i="1" dirty="0"/>
              <a:t>.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b="1" dirty="0" err="1"/>
              <a:t>Đề</a:t>
            </a:r>
            <a:r>
              <a:rPr lang="en-US" sz="4800" b="1" dirty="0"/>
              <a:t> </a:t>
            </a:r>
            <a:r>
              <a:rPr lang="en-US" sz="4800" b="1" dirty="0" err="1"/>
              <a:t>xuất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Nhúng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số: </a:t>
            </a:r>
            <a:r>
              <a:rPr lang="en-US" sz="4800" dirty="0" err="1"/>
              <a:t>kỹ</a:t>
            </a:r>
            <a:r>
              <a:rPr lang="en-US" sz="4800" dirty="0"/>
              <a:t> </a:t>
            </a: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xử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 </a:t>
            </a:r>
            <a:r>
              <a:rPr lang="en-US" sz="4800" dirty="0" err="1"/>
              <a:t>ngôn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 (NLP).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Dùng</a:t>
            </a:r>
            <a:r>
              <a:rPr lang="en-US" sz="4800" dirty="0"/>
              <a:t> Deep Learning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4800" i="1" dirty="0"/>
              <a:t>	-&gt; </a:t>
            </a:r>
            <a:r>
              <a:rPr lang="en-US" sz="4800" i="1" dirty="0" err="1"/>
              <a:t>Không</a:t>
            </a:r>
            <a:r>
              <a:rPr lang="en-US" sz="4800" i="1" dirty="0"/>
              <a:t> </a:t>
            </a:r>
            <a:r>
              <a:rPr lang="en-US" sz="4800" i="1" dirty="0" err="1"/>
              <a:t>tốn</a:t>
            </a:r>
            <a:r>
              <a:rPr lang="en-US" sz="4800" i="1" dirty="0"/>
              <a:t> </a:t>
            </a:r>
            <a:r>
              <a:rPr lang="en-US" sz="4800" i="1" dirty="0" err="1"/>
              <a:t>kém</a:t>
            </a:r>
            <a:r>
              <a:rPr lang="en-US" sz="4800" i="1" dirty="0"/>
              <a:t> </a:t>
            </a:r>
            <a:r>
              <a:rPr lang="en-US" sz="4800" i="1" dirty="0" err="1"/>
              <a:t>về</a:t>
            </a:r>
            <a:r>
              <a:rPr lang="en-US" sz="4800" i="1" dirty="0"/>
              <a:t> </a:t>
            </a:r>
            <a:r>
              <a:rPr lang="en-US" sz="4800" i="1" dirty="0" err="1"/>
              <a:t>mặt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 và </a:t>
            </a:r>
            <a:r>
              <a:rPr lang="en-US" sz="4800" i="1" dirty="0" err="1"/>
              <a:t>có</a:t>
            </a:r>
            <a:r>
              <a:rPr lang="en-US" sz="4800" i="1" dirty="0"/>
              <a:t> </a:t>
            </a:r>
            <a:r>
              <a:rPr lang="en-US" sz="4800" i="1" dirty="0" err="1"/>
              <a:t>khả</a:t>
            </a:r>
            <a:r>
              <a:rPr lang="en-US" sz="4800" i="1" dirty="0"/>
              <a:t> </a:t>
            </a:r>
            <a:r>
              <a:rPr lang="en-US" sz="4800" i="1" dirty="0" err="1"/>
              <a:t>năng</a:t>
            </a:r>
            <a:r>
              <a:rPr lang="en-US" sz="4800" i="1" dirty="0"/>
              <a:t> </a:t>
            </a:r>
            <a:r>
              <a:rPr lang="en-US" sz="4800" i="1" dirty="0" err="1"/>
              <a:t>đạt</a:t>
            </a:r>
            <a:r>
              <a:rPr lang="en-US" sz="4800" i="1" dirty="0"/>
              <a:t> </a:t>
            </a:r>
            <a:r>
              <a:rPr lang="en-US" sz="4800" i="1" dirty="0" err="1"/>
              <a:t>hiệu</a:t>
            </a:r>
            <a:r>
              <a:rPr lang="en-US" sz="4800" i="1" dirty="0"/>
              <a:t> </a:t>
            </a:r>
            <a:r>
              <a:rPr lang="en-US" sz="4800" i="1" dirty="0" err="1"/>
              <a:t>suất</a:t>
            </a:r>
            <a:r>
              <a:rPr lang="en-US" sz="4800" i="1" dirty="0"/>
              <a:t> </a:t>
            </a:r>
            <a:r>
              <a:rPr lang="en-US" sz="4800" i="1" dirty="0" err="1"/>
              <a:t>tốt</a:t>
            </a:r>
            <a:r>
              <a:rPr lang="en-US" sz="4800" i="1" dirty="0"/>
              <a:t> </a:t>
            </a:r>
            <a:r>
              <a:rPr lang="en-US" sz="4800" i="1" dirty="0" err="1"/>
              <a:t>hơn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329DF-8D23-4DBF-6925-3FED83595169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777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1894</Words>
  <Application>Microsoft Office PowerPoint</Application>
  <PresentationFormat>Custom</PresentationFormat>
  <Paragraphs>309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Courier New</vt:lpstr>
      <vt:lpstr>Montserrat Classic Bold</vt:lpstr>
      <vt:lpstr>Arial</vt:lpstr>
      <vt:lpstr>Calibri</vt:lpstr>
      <vt:lpstr>Segoe UI Black</vt:lpstr>
      <vt:lpstr>NotoSansMono-Regular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cp:lastModifiedBy>Nghia Duong</cp:lastModifiedBy>
  <cp:revision>31</cp:revision>
  <dcterms:created xsi:type="dcterms:W3CDTF">2006-08-16T00:00:00Z</dcterms:created>
  <dcterms:modified xsi:type="dcterms:W3CDTF">2024-05-31T12:29:31Z</dcterms:modified>
  <dc:identifier>DAFzuaGoqEQ</dc:identifier>
</cp:coreProperties>
</file>