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57" r:id="rId4"/>
    <p:sldId id="302" r:id="rId5"/>
    <p:sldId id="307" r:id="rId6"/>
    <p:sldId id="317" r:id="rId7"/>
    <p:sldId id="318" r:id="rId8"/>
    <p:sldId id="319" r:id="rId9"/>
    <p:sldId id="320" r:id="rId10"/>
    <p:sldId id="311" r:id="rId11"/>
    <p:sldId id="321" r:id="rId12"/>
    <p:sldId id="323" r:id="rId13"/>
    <p:sldId id="324" r:id="rId14"/>
    <p:sldId id="326" r:id="rId15"/>
    <p:sldId id="327" r:id="rId16"/>
    <p:sldId id="329" r:id="rId17"/>
    <p:sldId id="328" r:id="rId18"/>
    <p:sldId id="330" r:id="rId19"/>
    <p:sldId id="331" r:id="rId20"/>
    <p:sldId id="335" r:id="rId21"/>
    <p:sldId id="332" r:id="rId22"/>
    <p:sldId id="333" r:id="rId23"/>
    <p:sldId id="334" r:id="rId24"/>
    <p:sldId id="346" r:id="rId25"/>
    <p:sldId id="312" r:id="rId26"/>
    <p:sldId id="337" r:id="rId27"/>
    <p:sldId id="338" r:id="rId28"/>
    <p:sldId id="339" r:id="rId29"/>
    <p:sldId id="340" r:id="rId30"/>
    <p:sldId id="341" r:id="rId31"/>
    <p:sldId id="336" r:id="rId32"/>
    <p:sldId id="342" r:id="rId33"/>
    <p:sldId id="313" r:id="rId34"/>
    <p:sldId id="343" r:id="rId35"/>
    <p:sldId id="344" r:id="rId36"/>
    <p:sldId id="314" r:id="rId37"/>
    <p:sldId id="345" r:id="rId38"/>
    <p:sldId id="301" r:id="rId39"/>
    <p:sldId id="315" r:id="rId40"/>
    <p:sldId id="316" r:id="rId41"/>
  </p:sldIdLst>
  <p:sldSz cx="18288000" cy="10287000"/>
  <p:notesSz cx="6858000" cy="9144000"/>
  <p:embeddedFontLst>
    <p:embeddedFont>
      <p:font typeface="Montserrat Classic Bold" panose="020B0604020202020204" charset="0"/>
      <p:regular r:id="rId43"/>
    </p:embeddedFont>
    <p:embeddedFont>
      <p:font typeface="Segoe UI Black" panose="020B0A02040204020203" pitchFamily="34" charset="0"/>
      <p:bold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763" autoAdjust="0"/>
  </p:normalViewPr>
  <p:slideViewPr>
    <p:cSldViewPr>
      <p:cViewPr>
        <p:scale>
          <a:sx n="50" d="100"/>
          <a:sy n="50" d="100"/>
        </p:scale>
        <p:origin x="191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Tội phạm mạng sử dụng thuật toán tạo miền (DGA) để ngăn chặn máy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chủ của chúng có khả năng bị đưa vào danh sách đen hoặc bị tắt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DGA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nhiều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sức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dễ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xảy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lỗi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do con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những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hạn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chế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đáng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ghép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tự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động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tỷ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cao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sử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dụng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Bài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đề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xuất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NotoSansMono-Regular"/>
              </a:rPr>
              <a:t>homograph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thống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DNS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ngẫu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cần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hoặc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tồn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NXDomain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bằng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deep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learining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trước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3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nghịch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: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DeepDGA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CharBot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MaskDGA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1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1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3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1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3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0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3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3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Internet IP,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-&gt; </a:t>
            </a:r>
            <a:r>
              <a:rPr lang="en-US" dirty="0" err="1"/>
              <a:t>Chọn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DGA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Torpig</a:t>
            </a:r>
            <a:r>
              <a:rPr lang="en-US" dirty="0"/>
              <a:t>, </a:t>
            </a:r>
            <a:r>
              <a:rPr lang="en-US" dirty="0" err="1"/>
              <a:t>Conficker</a:t>
            </a:r>
            <a:r>
              <a:rPr lang="en-US" dirty="0"/>
              <a:t>, Kraken, </a:t>
            </a:r>
            <a:r>
              <a:rPr lang="en-US" dirty="0" err="1"/>
              <a:t>Murofet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1 số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domain </a:t>
            </a:r>
            <a:r>
              <a:rPr lang="en-US" dirty="0" err="1"/>
              <a:t>cho</a:t>
            </a:r>
            <a:r>
              <a:rPr lang="en-US" dirty="0"/>
              <a:t>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DNS và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do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ML.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Hồi</a:t>
            </a:r>
            <a:r>
              <a:rPr lang="en-US" dirty="0"/>
              <a:t> cứu: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HTTP, </a:t>
            </a:r>
            <a:r>
              <a:rPr lang="en-US" dirty="0" err="1"/>
              <a:t>NXDomain</a:t>
            </a:r>
            <a:r>
              <a:rPr lang="en-US" dirty="0"/>
              <a:t>, DNS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ASCII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UNICODE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         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(Ascii) -&gt;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(Unicode Cyrillic)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google.com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DGA: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chi phí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FP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số. -&gt;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(NLP).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học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chi phí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938415"/>
            <a:ext cx="15353856" cy="1732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</a:t>
            </a:r>
            <a:r>
              <a:rPr lang="en-US" sz="4000" spc="692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Learing</a:t>
            </a: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in DGA-Based Botnet Evasion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40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NT330.O21.ATCL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928372" y="6279718"/>
            <a:ext cx="8768836" cy="3221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G14</a:t>
            </a:r>
            <a:b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  <a:t>   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Lê Thanh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Tuấn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21520518</a:t>
            </a:r>
          </a:p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Đào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Vĩnh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Thịnh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- 21522632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0543457" y="5585146"/>
            <a:ext cx="7323669" cy="495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GVHD: Phan </a:t>
            </a:r>
            <a:r>
              <a:rPr lang="en-US" sz="4800" b="1" i="1" spc="140" dirty="0" err="1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Thế</a:t>
            </a: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Duy</a:t>
            </a:r>
          </a:p>
        </p:txBody>
      </p:sp>
      <p:pic>
        <p:nvPicPr>
          <p:cNvPr id="9" name="Picture 6" descr="Free Wifi Symbol Transparent, Download Free Wifi Symbol Transparent png  images, Free ClipArts on Clipart Library">
            <a:extLst>
              <a:ext uri="{FF2B5EF4-FFF2-40B4-BE49-F238E27FC236}">
                <a16:creationId xmlns:a16="http://schemas.microsoft.com/office/drawing/2014/main" id="{46F68CC2-2B83-A7B2-351E-394D5ADD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87" y="3882340"/>
            <a:ext cx="1314661" cy="10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hentication Icon - Free PNG &amp; SVG 708077 - Noun Project">
            <a:extLst>
              <a:ext uri="{FF2B5EF4-FFF2-40B4-BE49-F238E27FC236}">
                <a16:creationId xmlns:a16="http://schemas.microsoft.com/office/drawing/2014/main" id="{5EE48C24-6537-EA71-DC0C-D4C89F2B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717" y="6173260"/>
            <a:ext cx="3645147" cy="3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đề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xuất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1402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CNN, GRU, RNN, LSTM, CNN-LSTM.</a:t>
            </a:r>
          </a:p>
          <a:p>
            <a:pPr lvl="1"/>
            <a:r>
              <a:rPr lang="en-US" sz="4800" dirty="0"/>
              <a:t>	+ </a:t>
            </a:r>
            <a:r>
              <a:rPr lang="en-US" sz="4300" i="1" dirty="0"/>
              <a:t>LSTM, GRU học </a:t>
            </a:r>
            <a:r>
              <a:rPr lang="en-US" sz="4300" i="1" dirty="0" err="1"/>
              <a:t>các</a:t>
            </a:r>
            <a:r>
              <a:rPr lang="en-US" sz="4300" i="1" dirty="0"/>
              <a:t> </a:t>
            </a:r>
            <a:r>
              <a:rPr lang="en-US" sz="4300" i="1" dirty="0" err="1"/>
              <a:t>chuỗi</a:t>
            </a:r>
            <a:r>
              <a:rPr lang="en-US" sz="4300" i="1" dirty="0"/>
              <a:t> ký </a:t>
            </a:r>
            <a:r>
              <a:rPr lang="en-US" sz="4300" i="1" dirty="0" err="1"/>
              <a:t>tự</a:t>
            </a:r>
            <a:r>
              <a:rPr lang="en-US" sz="4300" i="1" dirty="0"/>
              <a:t> </a:t>
            </a:r>
            <a:r>
              <a:rPr lang="en-US" sz="4300" i="1" dirty="0" err="1"/>
              <a:t>tạo</a:t>
            </a:r>
            <a:r>
              <a:rPr lang="en-US" sz="4300" i="1" dirty="0"/>
              <a:t> domain.</a:t>
            </a:r>
          </a:p>
          <a:p>
            <a:pPr lvl="1"/>
            <a:endParaRPr lang="en-US" sz="500" i="1" dirty="0"/>
          </a:p>
          <a:p>
            <a:r>
              <a:rPr lang="en-US" sz="4300" dirty="0"/>
              <a:t>	+ RNN </a:t>
            </a:r>
            <a:r>
              <a:rPr lang="en-US" sz="4300" dirty="0" err="1"/>
              <a:t>là</a:t>
            </a:r>
            <a:r>
              <a:rPr lang="en-US" sz="4300" dirty="0"/>
              <a:t> 1 </a:t>
            </a:r>
            <a:r>
              <a:rPr lang="en-US" sz="4300" dirty="0" err="1"/>
              <a:t>mảng</a:t>
            </a:r>
            <a:r>
              <a:rPr lang="en-US" sz="4300" dirty="0"/>
              <a:t> </a:t>
            </a:r>
            <a:r>
              <a:rPr lang="en-US" sz="4300" dirty="0" err="1"/>
              <a:t>cải</a:t>
            </a:r>
            <a:r>
              <a:rPr lang="en-US" sz="4300" dirty="0"/>
              <a:t> </a:t>
            </a:r>
            <a:r>
              <a:rPr lang="en-US" sz="4300" dirty="0" err="1"/>
              <a:t>tiến</a:t>
            </a:r>
            <a:r>
              <a:rPr lang="en-US" sz="4300" dirty="0"/>
              <a:t> </a:t>
            </a:r>
            <a:r>
              <a:rPr lang="en-US" sz="4300" dirty="0" err="1"/>
              <a:t>của</a:t>
            </a:r>
            <a:r>
              <a:rPr lang="en-US" sz="4300" dirty="0"/>
              <a:t> </a:t>
            </a:r>
            <a:r>
              <a:rPr lang="en-US" sz="4300" dirty="0" err="1"/>
              <a:t>mạng</a:t>
            </a:r>
            <a:r>
              <a:rPr lang="en-US" sz="4300" dirty="0"/>
              <a:t> </a:t>
            </a:r>
            <a:r>
              <a:rPr lang="en-US" sz="4300" dirty="0" err="1"/>
              <a:t>truyền</a:t>
            </a:r>
            <a:r>
              <a:rPr lang="en-US" sz="4300" dirty="0"/>
              <a:t> </a:t>
            </a:r>
            <a:r>
              <a:rPr lang="en-US" sz="4300" dirty="0" err="1"/>
              <a:t>thẳng</a:t>
            </a:r>
            <a:r>
              <a:rPr lang="en-US" sz="4300" dirty="0"/>
              <a:t> </a:t>
            </a:r>
            <a:r>
              <a:rPr lang="en-US" sz="4300" dirty="0" err="1"/>
              <a:t>cổ</a:t>
            </a:r>
            <a:r>
              <a:rPr lang="en-US" sz="4300" dirty="0"/>
              <a:t> </a:t>
            </a:r>
            <a:r>
              <a:rPr lang="en-US" sz="4300" dirty="0" err="1"/>
              <a:t>điển</a:t>
            </a:r>
            <a:r>
              <a:rPr lang="en-US" sz="4300" dirty="0"/>
              <a:t>, </a:t>
            </a:r>
            <a:r>
              <a:rPr lang="en-US" sz="4300" dirty="0" err="1"/>
              <a:t>có</a:t>
            </a:r>
            <a:r>
              <a:rPr lang="en-US" sz="4300" dirty="0"/>
              <a:t> </a:t>
            </a:r>
            <a:r>
              <a:rPr lang="en-US" sz="4300" dirty="0" err="1"/>
              <a:t>kết</a:t>
            </a:r>
            <a:r>
              <a:rPr lang="en-US" sz="4300" dirty="0"/>
              <a:t> </a:t>
            </a:r>
            <a:r>
              <a:rPr lang="en-US" sz="4300" dirty="0" err="1"/>
              <a:t>nối</a:t>
            </a:r>
            <a:r>
              <a:rPr lang="en-US" sz="4300" dirty="0"/>
              <a:t> </a:t>
            </a:r>
            <a:r>
              <a:rPr lang="en-US" sz="4300" dirty="0" err="1"/>
              <a:t>tự</a:t>
            </a:r>
            <a:r>
              <a:rPr lang="en-US" sz="4300" dirty="0"/>
              <a:t> </a:t>
            </a:r>
            <a:r>
              <a:rPr lang="en-US" sz="4300" dirty="0" err="1"/>
              <a:t>lặp</a:t>
            </a:r>
            <a:r>
              <a:rPr lang="en-US" sz="4300" dirty="0"/>
              <a:t> lại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đơn</a:t>
            </a:r>
            <a:r>
              <a:rPr lang="en-US" sz="4300" dirty="0"/>
              <a:t> </a:t>
            </a:r>
            <a:r>
              <a:rPr lang="en-US" sz="4300" dirty="0" err="1"/>
              <a:t>vị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ẩn</a:t>
            </a:r>
            <a:r>
              <a:rPr lang="en-US" sz="4300" dirty="0"/>
              <a:t> </a:t>
            </a:r>
            <a:r>
              <a:rPr lang="en-US" sz="4300" dirty="0" err="1"/>
              <a:t>giúp</a:t>
            </a:r>
            <a:r>
              <a:rPr lang="en-US" sz="4300" dirty="0"/>
              <a:t> </a:t>
            </a:r>
            <a:r>
              <a:rPr lang="en-US" sz="4300" dirty="0" err="1"/>
              <a:t>năm</a:t>
            </a:r>
            <a:r>
              <a:rPr lang="en-US" sz="4300" dirty="0"/>
              <a:t> </a:t>
            </a:r>
            <a:r>
              <a:rPr lang="en-US" sz="4300" dirty="0" err="1"/>
              <a:t>bắt</a:t>
            </a:r>
            <a:r>
              <a:rPr lang="en-US" sz="4300" dirty="0"/>
              <a:t> </a:t>
            </a:r>
            <a:r>
              <a:rPr lang="en-US" sz="4300" dirty="0" err="1"/>
              <a:t>thông</a:t>
            </a:r>
            <a:r>
              <a:rPr lang="en-US" sz="4300" dirty="0"/>
              <a:t> tin </a:t>
            </a:r>
            <a:r>
              <a:rPr lang="en-US" sz="4300" dirty="0" err="1"/>
              <a:t>trước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chuỗi</a:t>
            </a:r>
            <a:r>
              <a:rPr lang="en-US" sz="4300" dirty="0"/>
              <a:t>.</a:t>
            </a:r>
          </a:p>
          <a:p>
            <a:endParaRPr lang="en-US" sz="500" dirty="0"/>
          </a:p>
          <a:p>
            <a:r>
              <a:rPr lang="en-US" sz="4300" dirty="0"/>
              <a:t>	+ CNN </a:t>
            </a:r>
            <a:r>
              <a:rPr lang="en-US" sz="4300" dirty="0" err="1"/>
              <a:t>là</a:t>
            </a:r>
            <a:r>
              <a:rPr lang="en-US" sz="4300" dirty="0"/>
              <a:t> </a:t>
            </a:r>
            <a:r>
              <a:rPr lang="en-US" sz="4300" dirty="0" err="1"/>
              <a:t>mô</a:t>
            </a:r>
            <a:r>
              <a:rPr lang="en-US" sz="4300" dirty="0"/>
              <a:t> </a:t>
            </a:r>
            <a:r>
              <a:rPr lang="en-US" sz="4300" dirty="0" err="1"/>
              <a:t>hình</a:t>
            </a:r>
            <a:r>
              <a:rPr lang="en-US" sz="4300" dirty="0"/>
              <a:t> neural network </a:t>
            </a:r>
            <a:r>
              <a:rPr lang="en-US" sz="4300" dirty="0" err="1"/>
              <a:t>phổ</a:t>
            </a:r>
            <a:r>
              <a:rPr lang="en-US" sz="4300" dirty="0"/>
              <a:t> </a:t>
            </a:r>
            <a:r>
              <a:rPr lang="en-US" sz="4300" dirty="0" err="1"/>
              <a:t>biến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lĩnh</a:t>
            </a:r>
            <a:r>
              <a:rPr lang="en-US" sz="4300" dirty="0"/>
              <a:t> </a:t>
            </a:r>
            <a:r>
              <a:rPr lang="en-US" sz="4300" dirty="0" err="1"/>
              <a:t>vực</a:t>
            </a:r>
            <a:r>
              <a:rPr lang="en-US" sz="4300" dirty="0"/>
              <a:t> Computer Vision. </a:t>
            </a:r>
          </a:p>
          <a:p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tiếp</a:t>
            </a:r>
            <a:r>
              <a:rPr lang="en-US" sz="4800" dirty="0"/>
              <a:t> </a:t>
            </a:r>
            <a:r>
              <a:rPr lang="en-US" sz="4800" dirty="0" err="1"/>
              <a:t>cận</a:t>
            </a:r>
            <a:r>
              <a:rPr lang="en-US" sz="4800" dirty="0"/>
              <a:t> </a:t>
            </a:r>
            <a:r>
              <a:rPr lang="en-US" sz="4800" dirty="0" err="1"/>
              <a:t>nhạy</a:t>
            </a:r>
            <a:r>
              <a:rPr lang="en-US" sz="4800" dirty="0"/>
              <a:t> </a:t>
            </a:r>
            <a:r>
              <a:rPr lang="en-US" sz="4800" dirty="0" err="1"/>
              <a:t>cảm</a:t>
            </a:r>
            <a:r>
              <a:rPr lang="en-US" sz="4800" dirty="0"/>
              <a:t> </a:t>
            </a:r>
            <a:r>
              <a:rPr lang="en-US" sz="4800" dirty="0" err="1"/>
              <a:t>với</a:t>
            </a:r>
            <a:r>
              <a:rPr lang="en-US" sz="4800" dirty="0"/>
              <a:t> chi phí:</a:t>
            </a:r>
          </a:p>
          <a:p>
            <a:pPr lvl="1"/>
            <a:r>
              <a:rPr lang="en-US" sz="4800" dirty="0"/>
              <a:t>	+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đóng</a:t>
            </a:r>
            <a:r>
              <a:rPr lang="en-US" sz="4300" dirty="0"/>
              <a:t> </a:t>
            </a:r>
            <a:r>
              <a:rPr lang="en-US" sz="4300" dirty="0" err="1"/>
              <a:t>vai</a:t>
            </a:r>
            <a:r>
              <a:rPr lang="en-US" sz="4300" dirty="0"/>
              <a:t> </a:t>
            </a:r>
            <a:r>
              <a:rPr lang="en-US" sz="4300" dirty="0" err="1"/>
              <a:t>trò</a:t>
            </a:r>
            <a:r>
              <a:rPr lang="en-US" sz="4300" dirty="0"/>
              <a:t> </a:t>
            </a:r>
            <a:r>
              <a:rPr lang="en-US" sz="4300" dirty="0" err="1"/>
              <a:t>quan</a:t>
            </a:r>
            <a:r>
              <a:rPr lang="en-US" sz="4300" dirty="0"/>
              <a:t> </a:t>
            </a:r>
            <a:r>
              <a:rPr lang="en-US" sz="4300" dirty="0" err="1"/>
              <a:t>trọng</a:t>
            </a:r>
            <a:r>
              <a:rPr lang="en-US" sz="4300" dirty="0"/>
              <a:t>.</a:t>
            </a:r>
          </a:p>
          <a:p>
            <a:pPr lvl="1"/>
            <a:endParaRPr lang="en-US" sz="500" dirty="0"/>
          </a:p>
          <a:p>
            <a:pPr lvl="1"/>
            <a:endParaRPr lang="en-US" sz="500" dirty="0"/>
          </a:p>
          <a:p>
            <a:r>
              <a:rPr lang="en-US" sz="4300" dirty="0"/>
              <a:t>	+ </a:t>
            </a:r>
            <a:r>
              <a:rPr lang="en-US" sz="4300" dirty="0" err="1"/>
              <a:t>Dữ</a:t>
            </a:r>
            <a:r>
              <a:rPr lang="en-US" sz="4300" dirty="0"/>
              <a:t> </a:t>
            </a:r>
            <a:r>
              <a:rPr lang="en-US" sz="4300" dirty="0" err="1"/>
              <a:t>liệu</a:t>
            </a:r>
            <a:r>
              <a:rPr lang="en-US" sz="4300" dirty="0"/>
              <a:t> </a:t>
            </a:r>
            <a:r>
              <a:rPr lang="en-US" sz="4300" dirty="0" err="1"/>
              <a:t>mất</a:t>
            </a:r>
            <a:r>
              <a:rPr lang="en-US" sz="4300" dirty="0"/>
              <a:t> </a:t>
            </a:r>
            <a:r>
              <a:rPr lang="en-US" sz="4300" dirty="0" err="1"/>
              <a:t>cân</a:t>
            </a:r>
            <a:r>
              <a:rPr lang="en-US" sz="4300" dirty="0"/>
              <a:t> </a:t>
            </a:r>
            <a:r>
              <a:rPr lang="en-US" sz="4300" dirty="0" err="1"/>
              <a:t>bằng</a:t>
            </a:r>
            <a:r>
              <a:rPr lang="en-US" sz="4300" dirty="0"/>
              <a:t> </a:t>
            </a:r>
            <a:r>
              <a:rPr lang="en-US" sz="4300" dirty="0" err="1"/>
              <a:t>cao</a:t>
            </a:r>
            <a:r>
              <a:rPr lang="en-US" sz="4300" dirty="0"/>
              <a:t>. –&gt; </a:t>
            </a:r>
            <a:r>
              <a:rPr lang="en-US" sz="4300" dirty="0" err="1"/>
              <a:t>Dự</a:t>
            </a:r>
            <a:r>
              <a:rPr lang="en-US" sz="4300" dirty="0"/>
              <a:t> </a:t>
            </a:r>
            <a:r>
              <a:rPr lang="en-US" sz="4300" dirty="0" err="1"/>
              <a:t>đoán</a:t>
            </a:r>
            <a:r>
              <a:rPr lang="en-US" sz="4300" dirty="0"/>
              <a:t> </a:t>
            </a:r>
            <a:r>
              <a:rPr lang="en-US" sz="4300" dirty="0" err="1"/>
              <a:t>không</a:t>
            </a:r>
            <a:r>
              <a:rPr lang="en-US" sz="4300" dirty="0"/>
              <a:t> </a:t>
            </a:r>
            <a:r>
              <a:rPr lang="en-US" sz="4300" dirty="0" err="1"/>
              <a:t>đáng</a:t>
            </a:r>
            <a:r>
              <a:rPr lang="en-US" sz="4300" dirty="0"/>
              <a:t> tin </a:t>
            </a:r>
            <a:r>
              <a:rPr lang="en-US" sz="4300" dirty="0" err="1"/>
              <a:t>cậy</a:t>
            </a:r>
            <a:r>
              <a:rPr lang="en-US" sz="4300" dirty="0"/>
              <a:t>, </a:t>
            </a:r>
            <a:r>
              <a:rPr lang="en-US" sz="4300" dirty="0" err="1"/>
              <a:t>thiên</a:t>
            </a:r>
            <a:r>
              <a:rPr lang="en-US" sz="4300" dirty="0"/>
              <a:t> </a:t>
            </a:r>
            <a:r>
              <a:rPr lang="en-US" sz="4300" dirty="0" err="1"/>
              <a:t>về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nhiều</a:t>
            </a:r>
            <a:r>
              <a:rPr lang="en-US" sz="4300" dirty="0"/>
              <a:t> </a:t>
            </a:r>
            <a:r>
              <a:rPr lang="en-US" sz="4300" dirty="0" err="1"/>
              <a:t>hơn</a:t>
            </a:r>
            <a:r>
              <a:rPr lang="en-US" sz="4300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LSTM, GRU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CA680-0B85-8C52-A4B3-F35577E1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8" y="3162067"/>
            <a:ext cx="18057132" cy="52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89ABD-4D00-70D2-FF90-16888702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" y="2095500"/>
            <a:ext cx="18263937" cy="7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8A4EA-5381-47C7-E1AC-A86E9EF5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43612"/>
            <a:ext cx="18288000" cy="69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476E-C317-EC8C-EE60-67AEDB9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67" y="0"/>
            <a:ext cx="1266882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hệt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và chia </a:t>
            </a:r>
            <a:r>
              <a:rPr lang="en-US" sz="4800" dirty="0" err="1"/>
              <a:t>sẻ</a:t>
            </a:r>
            <a:r>
              <a:rPr lang="en-US" sz="4800" dirty="0"/>
              <a:t> </a:t>
            </a:r>
            <a:r>
              <a:rPr lang="en-US" sz="4800" dirty="0" err="1"/>
              <a:t>trọng</a:t>
            </a:r>
            <a:r>
              <a:rPr lang="en-US" sz="4800" dirty="0"/>
              <a:t> số.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Chấp</a:t>
            </a:r>
            <a:r>
              <a:rPr lang="en-US" sz="4800" dirty="0"/>
              <a:t> nhận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riêng</a:t>
            </a:r>
            <a:r>
              <a:rPr lang="en-US" sz="4800" dirty="0"/>
              <a:t> </a:t>
            </a:r>
            <a:r>
              <a:rPr lang="en-US" sz="4800" dirty="0" err="1"/>
              <a:t>biệt</a:t>
            </a:r>
            <a:r>
              <a:rPr lang="en-US" sz="4800" dirty="0"/>
              <a:t> và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lương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đơn</a:t>
            </a:r>
            <a:r>
              <a:rPr lang="en-US" sz="4800" dirty="0"/>
              <a:t> </a:t>
            </a:r>
            <a:r>
              <a:rPr lang="en-US" sz="4800" dirty="0" err="1"/>
              <a:t>giản</a:t>
            </a:r>
            <a:r>
              <a:rPr lang="en-US" sz="4800" dirty="0"/>
              <a:t> (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Eculidean</a:t>
            </a:r>
            <a:r>
              <a:rPr lang="en-US" sz="4800" dirty="0"/>
              <a:t>).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Ánh</a:t>
            </a:r>
            <a:r>
              <a:rPr lang="en-US" sz="4800" dirty="0"/>
              <a:t> </a:t>
            </a:r>
            <a:r>
              <a:rPr lang="en-US" sz="4800" dirty="0" err="1"/>
              <a:t>xạ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chiều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lượng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đặc</a:t>
            </a:r>
            <a:r>
              <a:rPr lang="en-US" sz="4800" dirty="0"/>
              <a:t> </a:t>
            </a:r>
            <a:r>
              <a:rPr lang="en-US" sz="4800" dirty="0" err="1"/>
              <a:t>điểm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nghĩa</a:t>
            </a:r>
            <a:r>
              <a:rPr lang="en-US" sz="4800" dirty="0"/>
              <a:t> khó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định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4157D-4FF2-7D3F-FE7E-C54EF63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" y="2041922"/>
            <a:ext cx="18273292" cy="43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74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Domain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nhật ký DNS, </a:t>
            </a:r>
            <a:r>
              <a:rPr lang="en-US" sz="4800" dirty="0" err="1"/>
              <a:t>sau</a:t>
            </a:r>
            <a:r>
              <a:rPr lang="en-US" sz="4800" dirty="0"/>
              <a:t> </a:t>
            </a:r>
            <a:r>
              <a:rPr lang="en-US" sz="4800" dirty="0" err="1"/>
              <a:t>đó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cấp</a:t>
            </a:r>
            <a:r>
              <a:rPr lang="en-US" sz="4800" dirty="0"/>
              <a:t> 2.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1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domain.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Mỗi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1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tương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vector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tối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Đệm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0.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bỏ</a:t>
            </a:r>
            <a:r>
              <a:rPr lang="en-US" sz="4800" dirty="0"/>
              <a:t>.</a:t>
            </a:r>
          </a:p>
          <a:p>
            <a:pPr lvl="1"/>
            <a:endParaRPr lang="en-US" sz="4800" dirty="0"/>
          </a:p>
          <a:p>
            <a:pPr lvl="1"/>
            <a:r>
              <a:rPr lang="en-US" sz="4800" i="1" dirty="0"/>
              <a:t>-&gt; </a:t>
            </a:r>
            <a:r>
              <a:rPr lang="en-US" sz="4800" i="1" dirty="0" err="1"/>
              <a:t>Thể</a:t>
            </a:r>
            <a:r>
              <a:rPr lang="en-US" sz="4800" i="1" dirty="0"/>
              <a:t> </a:t>
            </a:r>
            <a:r>
              <a:rPr lang="en-US" sz="4800" i="1" dirty="0" err="1"/>
              <a:t>hiện</a:t>
            </a:r>
            <a:r>
              <a:rPr lang="en-US" sz="4800" i="1" dirty="0"/>
              <a:t> </a:t>
            </a:r>
            <a:r>
              <a:rPr lang="en-US" sz="4800" i="1" dirty="0" err="1"/>
              <a:t>sự</a:t>
            </a:r>
            <a:r>
              <a:rPr lang="en-US" sz="4800" i="1" dirty="0"/>
              <a:t> </a:t>
            </a:r>
            <a:r>
              <a:rPr lang="en-US" sz="4800" i="1" dirty="0" err="1"/>
              <a:t>tương</a:t>
            </a:r>
            <a:r>
              <a:rPr lang="en-US" sz="4800" i="1" dirty="0"/>
              <a:t> </a:t>
            </a:r>
            <a:r>
              <a:rPr lang="en-US" sz="4800" i="1" dirty="0" err="1"/>
              <a:t>đồng</a:t>
            </a:r>
            <a:r>
              <a:rPr lang="en-US" sz="4800" i="1" dirty="0"/>
              <a:t> </a:t>
            </a:r>
            <a:r>
              <a:rPr lang="en-US" sz="4800" i="1" dirty="0" err="1"/>
              <a:t>giữa</a:t>
            </a:r>
            <a:r>
              <a:rPr lang="en-US" sz="4800" i="1" dirty="0"/>
              <a:t> </a:t>
            </a:r>
            <a:r>
              <a:rPr lang="en-US" sz="4800" i="1" dirty="0" err="1"/>
              <a:t>các</a:t>
            </a:r>
            <a:r>
              <a:rPr lang="en-US" sz="4800" i="1" dirty="0"/>
              <a:t> ký </a:t>
            </a:r>
            <a:r>
              <a:rPr lang="en-US" sz="4800" i="1" dirty="0" err="1"/>
              <a:t>tự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1CCA-A1A6-01B8-ACBF-A5286BB1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393" y="7618055"/>
            <a:ext cx="18474785" cy="12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0" y="342900"/>
            <a:ext cx="18288000" cy="5877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6600" spc="924" dirty="0">
                <a:solidFill>
                  <a:srgbClr val="231F20"/>
                </a:solidFill>
                <a:latin typeface="Montserrat Classic Bold" panose="020B0604020202020204" charset="0"/>
              </a:rPr>
              <a:t>Adversarial Defense: DGA-Based Botnets and DNS Homographs Detection Through Integrated Deep Learning</a:t>
            </a:r>
          </a:p>
        </p:txBody>
      </p:sp>
      <p:pic>
        <p:nvPicPr>
          <p:cNvPr id="1028" name="Picture 4" descr="Eye icons for free download | Freepik">
            <a:extLst>
              <a:ext uri="{FF2B5EF4-FFF2-40B4-BE49-F238E27FC236}">
                <a16:creationId xmlns:a16="http://schemas.microsoft.com/office/drawing/2014/main" id="{B9F55B99-FC53-7251-E58D-19F298E7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73" y="6531358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s - Free computer icons">
            <a:extLst>
              <a:ext uri="{FF2B5EF4-FFF2-40B4-BE49-F238E27FC236}">
                <a16:creationId xmlns:a16="http://schemas.microsoft.com/office/drawing/2014/main" id="{E199E754-E240-99AB-1E74-50638A8F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2" y="610095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 learning Becris Lineal icon">
            <a:extLst>
              <a:ext uri="{FF2B5EF4-FFF2-40B4-BE49-F238E27FC236}">
                <a16:creationId xmlns:a16="http://schemas.microsoft.com/office/drawing/2014/main" id="{9527C829-BCB9-C993-4D0D-D6A17BAB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0" y="5822957"/>
            <a:ext cx="3985001" cy="398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nhị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	 </a:t>
            </a:r>
            <a:r>
              <a:rPr lang="en-US" sz="4800" i="1" dirty="0"/>
              <a:t>benign và malicious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: 21 </a:t>
            </a:r>
            <a:r>
              <a:rPr lang="en-US" sz="4800" dirty="0" err="1"/>
              <a:t>lớp</a:t>
            </a:r>
            <a:endParaRPr lang="en-US" sz="4800" dirty="0"/>
          </a:p>
          <a:p>
            <a:pPr lvl="1"/>
            <a:r>
              <a:rPr lang="en-US" sz="4800" i="1" dirty="0"/>
              <a:t>	benign, </a:t>
            </a:r>
            <a:r>
              <a:rPr lang="en-US" sz="4800" i="1" dirty="0" err="1"/>
              <a:t>banjori</a:t>
            </a:r>
            <a:r>
              <a:rPr lang="en-US" sz="4800" i="1" dirty="0"/>
              <a:t>, </a:t>
            </a:r>
            <a:r>
              <a:rPr lang="en-US" sz="4800" i="1" dirty="0" err="1"/>
              <a:t>corebot</a:t>
            </a:r>
            <a:r>
              <a:rPr lang="en-US" sz="4800" i="1" dirty="0"/>
              <a:t>, </a:t>
            </a:r>
            <a:r>
              <a:rPr lang="en-US" sz="4800" i="1" dirty="0" err="1"/>
              <a:t>dircrypt</a:t>
            </a:r>
            <a:r>
              <a:rPr lang="en-US" sz="4800" i="1" dirty="0"/>
              <a:t>, </a:t>
            </a:r>
            <a:r>
              <a:rPr lang="en-US" sz="4800" i="1" dirty="0" err="1"/>
              <a:t>dnschanger</a:t>
            </a:r>
            <a:r>
              <a:rPr lang="en-US" sz="4800" i="1" dirty="0"/>
              <a:t>, </a:t>
            </a:r>
            <a:r>
              <a:rPr lang="en-US" sz="4800" i="1" dirty="0" err="1"/>
              <a:t>fobber</a:t>
            </a:r>
            <a:r>
              <a:rPr lang="en-US" sz="4800" i="1" dirty="0"/>
              <a:t>, </a:t>
            </a:r>
            <a:r>
              <a:rPr lang="en-US" sz="4800" i="1" dirty="0" err="1"/>
              <a:t>murofet</a:t>
            </a:r>
            <a:r>
              <a:rPr lang="en-US" sz="4800" i="1" dirty="0"/>
              <a:t>, </a:t>
            </a:r>
            <a:r>
              <a:rPr lang="en-US" sz="4800" i="1" dirty="0" err="1"/>
              <a:t>necurs</a:t>
            </a:r>
            <a:r>
              <a:rPr lang="en-US" sz="4800" i="1" dirty="0"/>
              <a:t>, </a:t>
            </a:r>
            <a:r>
              <a:rPr lang="en-US" sz="4800" i="1" dirty="0" err="1"/>
              <a:t>newgoz</a:t>
            </a:r>
            <a:r>
              <a:rPr lang="en-US" sz="4800" i="1" dirty="0"/>
              <a:t>, </a:t>
            </a:r>
            <a:r>
              <a:rPr lang="en-US" sz="4800" i="1" dirty="0" err="1"/>
              <a:t>padcrypt</a:t>
            </a:r>
            <a:r>
              <a:rPr lang="en-US" sz="4800" i="1" dirty="0"/>
              <a:t>, </a:t>
            </a:r>
            <a:r>
              <a:rPr lang="en-US" sz="4800" i="1" dirty="0" err="1"/>
              <a:t>proslikefan</a:t>
            </a:r>
            <a:r>
              <a:rPr lang="en-US" sz="4800" i="1" dirty="0"/>
              <a:t>, </a:t>
            </a:r>
            <a:r>
              <a:rPr lang="en-US" sz="4800" i="1" dirty="0" err="1"/>
              <a:t>pykspa</a:t>
            </a:r>
            <a:r>
              <a:rPr lang="en-US" sz="4800" i="1" dirty="0"/>
              <a:t>, </a:t>
            </a:r>
            <a:r>
              <a:rPr lang="en-US" sz="4800" i="1" dirty="0" err="1"/>
              <a:t>qadars</a:t>
            </a:r>
            <a:r>
              <a:rPr lang="en-US" sz="4800" i="1" dirty="0"/>
              <a:t>, </a:t>
            </a:r>
            <a:r>
              <a:rPr lang="en-US" sz="4800" i="1" dirty="0" err="1"/>
              <a:t>qakbot</a:t>
            </a:r>
            <a:r>
              <a:rPr lang="en-US" sz="4800" i="1" dirty="0"/>
              <a:t>, </a:t>
            </a:r>
            <a:r>
              <a:rPr lang="en-US" sz="4800" i="1" dirty="0" err="1"/>
              <a:t>ramdo</a:t>
            </a:r>
            <a:r>
              <a:rPr lang="en-US" sz="4800" i="1" dirty="0"/>
              <a:t>, </a:t>
            </a:r>
            <a:r>
              <a:rPr lang="en-US" sz="4800" i="1" dirty="0" err="1"/>
              <a:t>ranbyus</a:t>
            </a:r>
            <a:r>
              <a:rPr lang="en-US" sz="4800" i="1" dirty="0"/>
              <a:t>, </a:t>
            </a:r>
            <a:r>
              <a:rPr lang="en-US" sz="4800" i="1" dirty="0" err="1"/>
              <a:t>simda</a:t>
            </a:r>
            <a:r>
              <a:rPr lang="en-US" sz="4800" i="1" dirty="0"/>
              <a:t>, </a:t>
            </a:r>
            <a:r>
              <a:rPr lang="en-US" sz="4800" i="1" dirty="0" err="1"/>
              <a:t>suppobox</a:t>
            </a:r>
            <a:r>
              <a:rPr lang="en-US" sz="4800" i="1" dirty="0"/>
              <a:t>, </a:t>
            </a:r>
            <a:r>
              <a:rPr lang="en-US" sz="4800" i="1" dirty="0" err="1"/>
              <a:t>symmi</a:t>
            </a:r>
            <a:r>
              <a:rPr lang="en-US" sz="4800" i="1" dirty="0"/>
              <a:t>, </a:t>
            </a:r>
            <a:r>
              <a:rPr lang="en-US" sz="4800" i="1" dirty="0" err="1"/>
              <a:t>tempedreve</a:t>
            </a:r>
            <a:r>
              <a:rPr lang="en-US" sz="4800" i="1" dirty="0"/>
              <a:t>, </a:t>
            </a:r>
            <a:r>
              <a:rPr lang="en-US" sz="4800" i="1" dirty="0" err="1"/>
              <a:t>tinba</a:t>
            </a:r>
            <a:endParaRPr lang="en-US" sz="48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i="1" dirty="0"/>
          </a:p>
          <a:p>
            <a:endParaRPr lang="en-US" sz="4800" i="1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nhị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D202-6C64-3B38-6DD6-A0413CA6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07" y="3357313"/>
            <a:ext cx="4734586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đa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5472B-F1C0-BF38-C5C1-BBBF698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1050932"/>
            <a:ext cx="10229850" cy="84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7EEE-55C5-70B1-4090-0F3735B4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2" y="255955"/>
            <a:ext cx="5131435" cy="97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4D334B9-4C1A-43A1-6C59-46354D0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500117"/>
            <a:ext cx="5257800" cy="9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82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1875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07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4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chuẩn</a:t>
            </a:r>
            <a:r>
              <a:rPr lang="en-US" sz="4800" dirty="0"/>
              <a:t> và </a:t>
            </a:r>
            <a:r>
              <a:rPr lang="en-US" sz="4800" dirty="0" err="1"/>
              <a:t>nổi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homoglyph domain name(HDN)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homoglyph process name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(HPN)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imbalanced DGA family classification (IDFC)</a:t>
            </a: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Amrita DGA family classification (ADFC)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Chia 80% train và  20% testing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HDN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139DA-E8CD-0375-D161-1214DA03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45" y="4486183"/>
            <a:ext cx="347711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80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HPN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9521A-3744-106D-E7FF-F46D69FA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97" y="4509999"/>
            <a:ext cx="343900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A158E-72C1-5046-5AAE-414C756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00300"/>
            <a:ext cx="3059722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2F1D6-72D6-7899-1B23-F05ECC8E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130022"/>
            <a:ext cx="5396027" cy="6331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9477D-DEFD-46B6-BED6-171DEB1FE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254" y="2352400"/>
            <a:ext cx="4399159" cy="51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194488" y="7250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Mục</a:t>
            </a:r>
            <a:r>
              <a:rPr lang="en-US" sz="12000" b="1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lục</a:t>
            </a:r>
            <a:endParaRPr lang="en-US" sz="12000" b="1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45701" y="3543041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2336" y="4624357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E1B7423-1F75-8E8C-9BBA-781B5528C7D2}"/>
              </a:ext>
            </a:extLst>
          </p:cNvPr>
          <p:cNvSpPr txBox="1"/>
          <p:nvPr/>
        </p:nvSpPr>
        <p:spPr>
          <a:xfrm>
            <a:off x="8354204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C37B81C-7B04-128B-E532-7EB174945B7E}"/>
              </a:ext>
            </a:extLst>
          </p:cNvPr>
          <p:cNvSpPr txBox="1"/>
          <p:nvPr/>
        </p:nvSpPr>
        <p:spPr>
          <a:xfrm>
            <a:off x="7984956" y="469056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Đề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xuất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5DE8CC4-348B-4B9F-0867-36D067E2D78A}"/>
              </a:ext>
            </a:extLst>
          </p:cNvPr>
          <p:cNvSpPr txBox="1"/>
          <p:nvPr/>
        </p:nvSpPr>
        <p:spPr>
          <a:xfrm>
            <a:off x="3045701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67D4E414-95C5-92B7-A909-01125BCD07CC}"/>
              </a:ext>
            </a:extLst>
          </p:cNvPr>
          <p:cNvSpPr txBox="1"/>
          <p:nvPr/>
        </p:nvSpPr>
        <p:spPr>
          <a:xfrm>
            <a:off x="2442921" y="7781593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Đánh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giá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A09AB18-0556-E7E6-55F4-FEF0A7E3B6BA}"/>
              </a:ext>
            </a:extLst>
          </p:cNvPr>
          <p:cNvSpPr txBox="1"/>
          <p:nvPr/>
        </p:nvSpPr>
        <p:spPr>
          <a:xfrm>
            <a:off x="13639799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708256-4492-2687-1A15-FEBA28A88902}"/>
              </a:ext>
            </a:extLst>
          </p:cNvPr>
          <p:cNvSpPr txBox="1"/>
          <p:nvPr/>
        </p:nvSpPr>
        <p:spPr>
          <a:xfrm>
            <a:off x="13083011" y="4690560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6B5BB85-47A0-BAF1-B8C7-2FA663256CEF}"/>
              </a:ext>
            </a:extLst>
          </p:cNvPr>
          <p:cNvSpPr txBox="1"/>
          <p:nvPr/>
        </p:nvSpPr>
        <p:spPr>
          <a:xfrm>
            <a:off x="8354204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38373540-44E2-37A6-55A7-0FDAA92D1B4C}"/>
              </a:ext>
            </a:extLst>
          </p:cNvPr>
          <p:cNvSpPr txBox="1"/>
          <p:nvPr/>
        </p:nvSpPr>
        <p:spPr>
          <a:xfrm>
            <a:off x="6391301" y="7781592"/>
            <a:ext cx="6077920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việc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đã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làm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FAF9304-7A0F-50B7-4A20-6C40D50CFA7C}"/>
              </a:ext>
            </a:extLst>
          </p:cNvPr>
          <p:cNvSpPr txBox="1"/>
          <p:nvPr/>
        </p:nvSpPr>
        <p:spPr>
          <a:xfrm>
            <a:off x="13696660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620A539E-30FE-0515-19A6-B646310CB1F2}"/>
              </a:ext>
            </a:extLst>
          </p:cNvPr>
          <p:cNvSpPr txBox="1"/>
          <p:nvPr/>
        </p:nvSpPr>
        <p:spPr>
          <a:xfrm>
            <a:off x="12954000" y="778159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Kế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hoạch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4CEE4-45AB-C026-3ABE-2BD73217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466543"/>
            <a:ext cx="7848600" cy="76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1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3291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Accuracy.</a:t>
            </a:r>
          </a:p>
          <a:p>
            <a:r>
              <a:rPr lang="en-US" sz="4800" dirty="0"/>
              <a:t>	</a:t>
            </a:r>
            <a:r>
              <a:rPr lang="en-US" sz="4400" i="1" dirty="0" err="1"/>
              <a:t>Chỉ</a:t>
            </a:r>
            <a:r>
              <a:rPr lang="en-US" sz="4400" i="1" dirty="0"/>
              <a:t> số </a:t>
            </a:r>
            <a:r>
              <a:rPr lang="en-US" sz="4400" i="1" dirty="0" err="1"/>
              <a:t>hiệu</a:t>
            </a:r>
            <a:r>
              <a:rPr lang="en-US" sz="4400" i="1" dirty="0"/>
              <a:t> </a:t>
            </a:r>
            <a:r>
              <a:rPr lang="en-US" sz="4400" i="1" dirty="0" err="1"/>
              <a:t>suất</a:t>
            </a:r>
            <a:r>
              <a:rPr lang="en-US" sz="4400" i="1" dirty="0"/>
              <a:t> </a:t>
            </a:r>
            <a:r>
              <a:rPr lang="en-US" sz="4400" i="1" dirty="0" err="1"/>
              <a:t>phổ</a:t>
            </a:r>
            <a:r>
              <a:rPr lang="en-US" sz="4400" i="1" dirty="0"/>
              <a:t> </a:t>
            </a:r>
            <a:r>
              <a:rPr lang="en-US" sz="4400" i="1" dirty="0" err="1"/>
              <a:t>biến</a:t>
            </a:r>
            <a:r>
              <a:rPr lang="en-US" sz="4400" i="1" dirty="0"/>
              <a:t>, </a:t>
            </a:r>
            <a:r>
              <a:rPr lang="en-US" sz="4400" i="1" dirty="0" err="1"/>
              <a:t>không</a:t>
            </a:r>
            <a:r>
              <a:rPr lang="en-US" sz="4400" i="1" dirty="0"/>
              <a:t> </a:t>
            </a:r>
            <a:r>
              <a:rPr lang="en-US" sz="4400" i="1" dirty="0" err="1"/>
              <a:t>phù</a:t>
            </a:r>
            <a:r>
              <a:rPr lang="en-US" sz="4400" i="1" dirty="0"/>
              <a:t> </a:t>
            </a:r>
            <a:r>
              <a:rPr lang="en-US" sz="4400" i="1" dirty="0" err="1"/>
              <a:t>hợp</a:t>
            </a:r>
            <a:r>
              <a:rPr lang="en-US" sz="4400" i="1" dirty="0"/>
              <a:t> </a:t>
            </a:r>
            <a:r>
              <a:rPr lang="en-US" sz="4400" i="1" dirty="0" err="1"/>
              <a:t>khi</a:t>
            </a:r>
            <a:r>
              <a:rPr lang="en-US" sz="4400" i="1" dirty="0"/>
              <a:t> tập </a:t>
            </a:r>
            <a:r>
              <a:rPr lang="en-US" sz="4400" i="1" dirty="0" err="1"/>
              <a:t>dữ</a:t>
            </a:r>
            <a:r>
              <a:rPr lang="en-US" sz="4400" i="1" dirty="0"/>
              <a:t> </a:t>
            </a:r>
            <a:r>
              <a:rPr lang="en-US" sz="4400" i="1" dirty="0" err="1"/>
              <a:t>liệu</a:t>
            </a:r>
            <a:r>
              <a:rPr lang="en-US" sz="4400" i="1" dirty="0"/>
              <a:t> </a:t>
            </a:r>
            <a:r>
              <a:rPr lang="en-US" sz="4400" i="1" dirty="0" err="1"/>
              <a:t>mất</a:t>
            </a:r>
            <a:r>
              <a:rPr lang="en-US" sz="4400" i="1" dirty="0"/>
              <a:t> </a:t>
            </a:r>
            <a:r>
              <a:rPr lang="en-US" sz="4400" i="1" dirty="0" err="1"/>
              <a:t>cân</a:t>
            </a:r>
            <a:r>
              <a:rPr lang="en-US" sz="4400" i="1" dirty="0"/>
              <a:t> </a:t>
            </a:r>
            <a:r>
              <a:rPr lang="en-US" sz="4400" i="1" dirty="0" err="1"/>
              <a:t>bằng</a:t>
            </a:r>
            <a:r>
              <a:rPr lang="en-US" sz="4400" i="1" dirty="0"/>
              <a:t> </a:t>
            </a:r>
            <a:r>
              <a:rPr lang="en-US" sz="4400" i="1" dirty="0" err="1"/>
              <a:t>cao</a:t>
            </a:r>
            <a:r>
              <a:rPr lang="en-US" sz="4400" i="1" dirty="0"/>
              <a:t>.</a:t>
            </a:r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Recall.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F1.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macroaverageing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Công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việc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đã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làm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7887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GRU – 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8302C-D135-C96E-5282-DF50DE05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75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61623"/>
              </p:ext>
            </p:extLst>
          </p:nvPr>
        </p:nvGraphicFramePr>
        <p:xfrm>
          <a:off x="438150" y="2781300"/>
          <a:ext cx="1762125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80777029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Cnn_lstm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9026459208337546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9069194643825419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8748954590153388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8595428686965233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9083398091756237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9119750271341589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8799944594813578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8738038342974729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9026459208337546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9069194643825419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8748954590153388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8595428686965233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462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8999618153355302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9042075451351914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871594203366664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8506560496526265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846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9941649909639073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9946449220919217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9949896444633165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992217493529757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9896879334417338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8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13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Kế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hoạch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tương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lai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1887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Giao </a:t>
            </a:r>
            <a:r>
              <a:rPr lang="en-US" sz="4800" dirty="0" err="1"/>
              <a:t>diện</a:t>
            </a:r>
            <a:r>
              <a:rPr lang="en-US" sz="4800" dirty="0"/>
              <a:t> web.</a:t>
            </a:r>
            <a:endParaRPr lang="en-US" sz="44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Người</a:t>
            </a:r>
            <a:r>
              <a:rPr lang="en-US" sz="4800" dirty="0"/>
              <a:t> </a:t>
            </a:r>
            <a:r>
              <a:rPr lang="en-US" sz="4800" dirty="0" err="1"/>
              <a:t>dùng</a:t>
            </a:r>
            <a:r>
              <a:rPr lang="en-US" sz="4800" dirty="0"/>
              <a:t> </a:t>
            </a:r>
            <a:r>
              <a:rPr lang="en-US" sz="4800" dirty="0" err="1"/>
              <a:t>nhập</a:t>
            </a:r>
            <a:r>
              <a:rPr lang="en-US" sz="4800" dirty="0"/>
              <a:t> domain </a:t>
            </a:r>
            <a:r>
              <a:rPr lang="en-US" sz="4800" dirty="0" err="1"/>
              <a:t>cần</a:t>
            </a:r>
            <a:r>
              <a:rPr lang="en-US" sz="4800" dirty="0"/>
              <a:t> </a:t>
            </a:r>
            <a:r>
              <a:rPr lang="en-US" sz="4800" dirty="0" err="1"/>
              <a:t>kiểm</a:t>
            </a:r>
            <a:r>
              <a:rPr lang="en-US" sz="4800" dirty="0"/>
              <a:t> </a:t>
            </a:r>
            <a:r>
              <a:rPr lang="en-US" sz="4800" dirty="0" err="1"/>
              <a:t>tra</a:t>
            </a:r>
            <a:r>
              <a:rPr lang="en-US" sz="4800" dirty="0"/>
              <a:t>. -&gt; </a:t>
            </a:r>
            <a:r>
              <a:rPr lang="en-US" sz="4800" dirty="0" err="1"/>
              <a:t>Trả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quả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Backend: Python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Fontend</a:t>
            </a:r>
            <a:r>
              <a:rPr lang="en-US" sz="4800" dirty="0"/>
              <a:t>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Framework: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Tài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tham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khảo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2227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FB53D-E664-1750-26CB-AEB19E42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" y="2095500"/>
            <a:ext cx="18267947" cy="5751021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B4D23CD9-6DEC-AC6D-9A9C-36DCA5D67EC6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Tài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tham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khảo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E5E2D-3BC8-E17B-2348-1E865037B084}"/>
              </a:ext>
            </a:extLst>
          </p:cNvPr>
          <p:cNvSpPr txBox="1"/>
          <p:nvPr/>
        </p:nvSpPr>
        <p:spPr>
          <a:xfrm>
            <a:off x="457200" y="8115300"/>
            <a:ext cx="1668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https://www.researchgate.net/publication/350024240_Adversarial_Defense_DGA-Based_Botnets_and_DNS_Homographs_Detection_Through_Integrated_Deep_Learning</a:t>
            </a:r>
            <a:r>
              <a:rPr lang="vi-V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50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749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8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tang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Internet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chương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sử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lưới</a:t>
            </a:r>
            <a:r>
              <a:rPr lang="en-US" sz="4800" dirty="0"/>
              <a:t> </a:t>
            </a:r>
            <a:r>
              <a:rPr lang="en-US" sz="4800" b="1" dirty="0"/>
              <a:t>Botnet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Botmaster </a:t>
            </a:r>
            <a:r>
              <a:rPr lang="en-US" sz="4800" dirty="0" err="1"/>
              <a:t>thông</a:t>
            </a:r>
            <a:r>
              <a:rPr lang="en-US" sz="4800" dirty="0"/>
              <a:t> qua C&amp;C Server </a:t>
            </a:r>
            <a:r>
              <a:rPr lang="en-US" sz="4800" dirty="0" err="1"/>
              <a:t>điều</a:t>
            </a:r>
            <a:r>
              <a:rPr lang="en-US" sz="4800" dirty="0"/>
              <a:t> </a:t>
            </a:r>
            <a:r>
              <a:rPr lang="en-US" sz="4800" dirty="0" err="1"/>
              <a:t>phối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cuộc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:</a:t>
            </a:r>
            <a:br>
              <a:rPr lang="en-US" sz="4800" dirty="0"/>
            </a:br>
            <a:r>
              <a:rPr lang="en-US" sz="4800" dirty="0"/>
              <a:t>		+ DDoS.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gián</a:t>
            </a:r>
            <a:r>
              <a:rPr lang="en-US" sz="4800" dirty="0"/>
              <a:t> </a:t>
            </a:r>
            <a:r>
              <a:rPr lang="en-US" sz="4800" dirty="0" err="1"/>
              <a:t>điệp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Gửi</a:t>
            </a:r>
            <a:r>
              <a:rPr lang="en-US" sz="4800" dirty="0"/>
              <a:t> </a:t>
            </a:r>
            <a:r>
              <a:rPr lang="en-US" sz="4800" dirty="0" err="1"/>
              <a:t>thư</a:t>
            </a:r>
            <a:r>
              <a:rPr lang="en-US" sz="4800" dirty="0"/>
              <a:t> </a:t>
            </a:r>
            <a:r>
              <a:rPr lang="en-US" sz="4800" dirty="0" err="1"/>
              <a:t>rác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hù</a:t>
            </a:r>
            <a:r>
              <a:rPr lang="en-US" sz="4800" dirty="0"/>
              <a:t> </a:t>
            </a:r>
            <a:r>
              <a:rPr lang="en-US" sz="4800" dirty="0" err="1"/>
              <a:t>dọa</a:t>
            </a:r>
            <a:r>
              <a:rPr lang="en-US" sz="4800" dirty="0"/>
              <a:t>.</a:t>
            </a:r>
            <a:r>
              <a:rPr lang="en-US" sz="4800" b="1" dirty="0"/>
              <a:t> 1</a:t>
            </a:r>
            <a:endParaRPr lang="vi-V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56F34-45D9-5FD5-F892-097EE3C04269}"/>
              </a:ext>
            </a:extLst>
          </p:cNvPr>
          <p:cNvSpPr txBox="1"/>
          <p:nvPr/>
        </p:nvSpPr>
        <p:spPr>
          <a:xfrm>
            <a:off x="3048000" y="8699837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Black List</a:t>
            </a:r>
            <a:r>
              <a:rPr lang="en-US" sz="6000" dirty="0"/>
              <a:t>.</a:t>
            </a:r>
            <a:endParaRPr lang="vi-VN" sz="3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69CF0C-E69D-2163-7747-754A2DDACDF0}"/>
              </a:ext>
            </a:extLst>
          </p:cNvPr>
          <p:cNvSpPr/>
          <p:nvPr/>
        </p:nvSpPr>
        <p:spPr>
          <a:xfrm>
            <a:off x="1905057" y="9138355"/>
            <a:ext cx="838200" cy="2723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list, invalidate, stoplist, stop list, blacklisting icon - Download on  Iconfinder">
            <a:extLst>
              <a:ext uri="{FF2B5EF4-FFF2-40B4-BE49-F238E27FC236}">
                <a16:creationId xmlns:a16="http://schemas.microsoft.com/office/drawing/2014/main" id="{79E357A1-A72D-B5CF-3496-A07851F5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43" y="59055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6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Kẻ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 </a:t>
            </a:r>
            <a:r>
              <a:rPr lang="en-US" sz="4800" dirty="0" err="1"/>
              <a:t>thường</a:t>
            </a:r>
            <a:r>
              <a:rPr lang="en-US" sz="4800" dirty="0"/>
              <a:t> </a:t>
            </a:r>
            <a:r>
              <a:rPr lang="en-US" sz="4800" dirty="0" err="1"/>
              <a:t>xuyên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:</a:t>
            </a:r>
          </a:p>
          <a:p>
            <a:pPr lvl="2"/>
            <a:r>
              <a:rPr lang="en-US" sz="4800" dirty="0"/>
              <a:t>	+ IP.</a:t>
            </a:r>
          </a:p>
          <a:p>
            <a:pPr lvl="2"/>
            <a:r>
              <a:rPr lang="en-US" sz="4800" dirty="0"/>
              <a:t>	+ Domain.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Chọn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 tập </a:t>
            </a:r>
            <a:r>
              <a:rPr lang="en-US" sz="4800" dirty="0" err="1"/>
              <a:t>hợp</a:t>
            </a:r>
            <a:r>
              <a:rPr lang="en-US" sz="4800" dirty="0"/>
              <a:t> con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C&amp;C Server.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DGA </a:t>
            </a:r>
            <a:r>
              <a:rPr lang="en-US" sz="4800" dirty="0" err="1"/>
              <a:t>tạo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: </a:t>
            </a:r>
            <a:r>
              <a:rPr lang="en-US" sz="4800" dirty="0" err="1"/>
              <a:t>Torpig</a:t>
            </a:r>
            <a:r>
              <a:rPr lang="en-US" sz="4800" dirty="0"/>
              <a:t>, </a:t>
            </a:r>
            <a:r>
              <a:rPr lang="en-US" sz="4800" dirty="0" err="1"/>
              <a:t>Conficker</a:t>
            </a:r>
            <a:r>
              <a:rPr lang="en-US" sz="4800" dirty="0"/>
              <a:t>, Karen, </a:t>
            </a:r>
            <a:r>
              <a:rPr lang="en-US" sz="4800" dirty="0" err="1"/>
              <a:t>Murofet</a:t>
            </a:r>
            <a:r>
              <a:rPr lang="en-US" sz="4800" dirty="0"/>
              <a:t>,…</a:t>
            </a:r>
            <a:endParaRPr lang="vi-VN" sz="4800" dirty="0"/>
          </a:p>
        </p:txBody>
      </p:sp>
      <p:pic>
        <p:nvPicPr>
          <p:cNvPr id="3074" name="Picture 2" descr="Attack Icons &amp; Symbols">
            <a:extLst>
              <a:ext uri="{FF2B5EF4-FFF2-40B4-BE49-F238E27FC236}">
                <a16:creationId xmlns:a16="http://schemas.microsoft.com/office/drawing/2014/main" id="{F45BB60B-D428-C8AE-75DC-9B0A141C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80" y="75075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Theo </a:t>
            </a:r>
            <a:r>
              <a:rPr lang="en-US" sz="4800" dirty="0" err="1"/>
              <a:t>dõi</a:t>
            </a:r>
            <a:r>
              <a:rPr lang="en-US" sz="4800" dirty="0"/>
              <a:t> </a:t>
            </a:r>
            <a:r>
              <a:rPr lang="en-US" sz="4800" dirty="0" err="1"/>
              <a:t>tất</a:t>
            </a:r>
            <a:r>
              <a:rPr lang="en-US" sz="4800" dirty="0"/>
              <a:t> </a:t>
            </a:r>
            <a:r>
              <a:rPr lang="en-US" sz="4800" dirty="0" err="1"/>
              <a:t>cả</a:t>
            </a:r>
            <a:r>
              <a:rPr lang="en-US" sz="4800" dirty="0"/>
              <a:t> 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DNS.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và do DGA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Machine Learning.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Có</a:t>
            </a:r>
            <a:r>
              <a:rPr lang="en-US" sz="4800" dirty="0"/>
              <a:t> 2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: </a:t>
            </a:r>
            <a:r>
              <a:rPr lang="en-US" sz="4800" dirty="0" err="1"/>
              <a:t>hồi</a:t>
            </a:r>
            <a:r>
              <a:rPr lang="en-US" sz="4800" dirty="0"/>
              <a:t> cứu và </a:t>
            </a:r>
            <a:r>
              <a:rPr lang="en-US" sz="4800" dirty="0" err="1"/>
              <a:t>thời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thực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hồi</a:t>
            </a:r>
            <a:r>
              <a:rPr lang="en-US" sz="4800" dirty="0"/>
              <a:t> cứu </a:t>
            </a:r>
            <a:r>
              <a:rPr lang="en-US" sz="4800" dirty="0" err="1"/>
              <a:t>quá</a:t>
            </a:r>
            <a:r>
              <a:rPr lang="en-US" sz="4800" dirty="0"/>
              <a:t> </a:t>
            </a:r>
            <a:r>
              <a:rPr lang="en-US" sz="4800" dirty="0" err="1"/>
              <a:t>chậm</a:t>
            </a:r>
            <a:r>
              <a:rPr lang="en-US" sz="4800" dirty="0"/>
              <a:t> </a:t>
            </a:r>
            <a:r>
              <a:rPr lang="en-US" sz="4800" dirty="0" err="1"/>
              <a:t>vì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đoán</a:t>
            </a:r>
            <a:r>
              <a:rPr lang="en-US" sz="4800" dirty="0"/>
              <a:t> </a:t>
            </a:r>
            <a:r>
              <a:rPr lang="en-US" sz="4800" dirty="0" err="1"/>
              <a:t>hàng</a:t>
            </a:r>
            <a:r>
              <a:rPr lang="en-US" sz="4800" dirty="0"/>
              <a:t> </a:t>
            </a:r>
            <a:r>
              <a:rPr lang="en-US" sz="4800" dirty="0" err="1"/>
              <a:t>loạt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tập </a:t>
            </a:r>
            <a:r>
              <a:rPr lang="en-US" sz="4800" dirty="0" err="1"/>
              <a:t>hợp</a:t>
            </a:r>
            <a:r>
              <a:rPr lang="en-US" sz="4800" dirty="0"/>
              <a:t> domain </a:t>
            </a:r>
            <a:r>
              <a:rPr lang="en-US" sz="4800" dirty="0" err="1"/>
              <a:t>khổng</a:t>
            </a:r>
            <a:r>
              <a:rPr lang="en-US" sz="4800" dirty="0"/>
              <a:t> </a:t>
            </a:r>
            <a:r>
              <a:rPr lang="en-US" sz="4800" dirty="0" err="1"/>
              <a:t>lồ</a:t>
            </a:r>
            <a:r>
              <a:rPr lang="en-US" sz="4800" dirty="0"/>
              <a:t>.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chính</a:t>
            </a:r>
            <a:r>
              <a:rPr lang="en-US" sz="4800" dirty="0"/>
              <a:t>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phụ</a:t>
            </a:r>
            <a:r>
              <a:rPr lang="en-US" sz="4800" dirty="0"/>
              <a:t> </a:t>
            </a:r>
            <a:r>
              <a:rPr lang="en-US" sz="4800" dirty="0" err="1"/>
              <a:t>thuộc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: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HTTP, </a:t>
            </a:r>
            <a:r>
              <a:rPr lang="en-US" sz="4800" dirty="0" err="1"/>
              <a:t>NXDomain</a:t>
            </a:r>
            <a:r>
              <a:rPr lang="en-US" sz="4800" dirty="0"/>
              <a:t>, DNS </a:t>
            </a:r>
            <a:r>
              <a:rPr lang="en-US" sz="4800" dirty="0" err="1"/>
              <a:t>thụ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mparison - Free seo and web icons">
            <a:extLst>
              <a:ext uri="{FF2B5EF4-FFF2-40B4-BE49-F238E27FC236}">
                <a16:creationId xmlns:a16="http://schemas.microsoft.com/office/drawing/2014/main" id="{6C0BA84A-2528-AF63-D1B5-B432BF0B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743" y="20610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0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Giả</a:t>
            </a:r>
            <a:r>
              <a:rPr lang="en-US" sz="4800" dirty="0"/>
              <a:t> </a:t>
            </a:r>
            <a:r>
              <a:rPr lang="en-US" sz="4800" dirty="0" err="1"/>
              <a:t>mạo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ASCII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UNICODE </a:t>
            </a:r>
            <a:r>
              <a:rPr lang="en-US" sz="4800" dirty="0" err="1"/>
              <a:t>trông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.</a:t>
            </a:r>
          </a:p>
          <a:p>
            <a:r>
              <a:rPr lang="en-US" sz="4800" dirty="0"/>
              <a:t>	 o (Ascii) -&gt; o (Unicode Cyrillic)</a:t>
            </a: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66B57-A749-34F7-A652-4C949224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25102"/>
            <a:ext cx="17983200" cy="35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DGA: </a:t>
            </a:r>
            <a:r>
              <a:rPr lang="en-US" sz="4800" dirty="0" err="1"/>
              <a:t>khớp</a:t>
            </a:r>
            <a:r>
              <a:rPr lang="en-US" sz="4800" dirty="0"/>
              <a:t> </a:t>
            </a:r>
            <a:r>
              <a:rPr lang="en-US" sz="4800" dirty="0" err="1"/>
              <a:t>chuỗi</a:t>
            </a:r>
            <a:r>
              <a:rPr lang="en-US" sz="4800" dirty="0"/>
              <a:t>, 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chỉnh</a:t>
            </a:r>
            <a:r>
              <a:rPr lang="en-US" sz="4800" dirty="0"/>
              <a:t> </a:t>
            </a:r>
            <a:r>
              <a:rPr lang="en-US" sz="4800" dirty="0" err="1"/>
              <a:t>sửa</a:t>
            </a:r>
            <a:r>
              <a:rPr lang="en-US" sz="4800" dirty="0"/>
              <a:t>, CNN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4800" dirty="0"/>
              <a:t>	</a:t>
            </a:r>
            <a:r>
              <a:rPr lang="en-US" sz="4800" i="1" dirty="0"/>
              <a:t>-&gt; Chi phí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, </a:t>
            </a:r>
            <a:r>
              <a:rPr lang="en-US" sz="4800" i="1" dirty="0" err="1"/>
              <a:t>tỷ</a:t>
            </a:r>
            <a:r>
              <a:rPr lang="en-US" sz="4800" i="1" dirty="0"/>
              <a:t> </a:t>
            </a:r>
            <a:r>
              <a:rPr lang="en-US" sz="4800" i="1" dirty="0" err="1"/>
              <a:t>lệ</a:t>
            </a:r>
            <a:r>
              <a:rPr lang="en-US" sz="4800" i="1" dirty="0"/>
              <a:t> </a:t>
            </a:r>
            <a:r>
              <a:rPr lang="en-US" sz="4800" i="1" dirty="0" err="1"/>
              <a:t>dương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giả</a:t>
            </a:r>
            <a:r>
              <a:rPr lang="en-US" sz="4800" i="1" dirty="0"/>
              <a:t> </a:t>
            </a:r>
            <a:r>
              <a:rPr lang="en-US" sz="4800" i="1" dirty="0" err="1"/>
              <a:t>cao</a:t>
            </a:r>
            <a:r>
              <a:rPr lang="en-US" sz="4800" i="1" dirty="0"/>
              <a:t>.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b="1" dirty="0" err="1"/>
              <a:t>Đề</a:t>
            </a:r>
            <a:r>
              <a:rPr lang="en-US" sz="4800" b="1" dirty="0"/>
              <a:t> </a:t>
            </a:r>
            <a:r>
              <a:rPr lang="en-US" sz="4800" b="1" dirty="0" err="1"/>
              <a:t>xuất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Nhúng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số: </a:t>
            </a:r>
            <a:r>
              <a:rPr lang="en-US" sz="4800" dirty="0" err="1"/>
              <a:t>kỹ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xử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 </a:t>
            </a:r>
            <a:r>
              <a:rPr lang="en-US" sz="4800" dirty="0" err="1"/>
              <a:t>ngôn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 (NLP).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Dùng</a:t>
            </a:r>
            <a:r>
              <a:rPr lang="en-US" sz="4800" dirty="0"/>
              <a:t> Deep Learning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4800" i="1" dirty="0"/>
              <a:t>	-&gt; </a:t>
            </a:r>
            <a:r>
              <a:rPr lang="en-US" sz="4800" i="1" dirty="0" err="1"/>
              <a:t>Không</a:t>
            </a:r>
            <a:r>
              <a:rPr lang="en-US" sz="4800" i="1" dirty="0"/>
              <a:t> </a:t>
            </a:r>
            <a:r>
              <a:rPr lang="en-US" sz="4800" i="1" dirty="0" err="1"/>
              <a:t>tốn</a:t>
            </a:r>
            <a:r>
              <a:rPr lang="en-US" sz="4800" i="1" dirty="0"/>
              <a:t> </a:t>
            </a:r>
            <a:r>
              <a:rPr lang="en-US" sz="4800" i="1" dirty="0" err="1"/>
              <a:t>kém</a:t>
            </a:r>
            <a:r>
              <a:rPr lang="en-US" sz="4800" i="1" dirty="0"/>
              <a:t> </a:t>
            </a:r>
            <a:r>
              <a:rPr lang="en-US" sz="4800" i="1" dirty="0" err="1"/>
              <a:t>về</a:t>
            </a:r>
            <a:r>
              <a:rPr lang="en-US" sz="4800" i="1" dirty="0"/>
              <a:t> </a:t>
            </a:r>
            <a:r>
              <a:rPr lang="en-US" sz="4800" i="1" dirty="0" err="1"/>
              <a:t>mặt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 và </a:t>
            </a:r>
            <a:r>
              <a:rPr lang="en-US" sz="4800" i="1" dirty="0" err="1"/>
              <a:t>có</a:t>
            </a:r>
            <a:r>
              <a:rPr lang="en-US" sz="4800" i="1" dirty="0"/>
              <a:t> </a:t>
            </a:r>
            <a:r>
              <a:rPr lang="en-US" sz="4800" i="1" dirty="0" err="1"/>
              <a:t>khả</a:t>
            </a:r>
            <a:r>
              <a:rPr lang="en-US" sz="4800" i="1" dirty="0"/>
              <a:t> </a:t>
            </a:r>
            <a:r>
              <a:rPr lang="en-US" sz="4800" i="1" dirty="0" err="1"/>
              <a:t>năng</a:t>
            </a:r>
            <a:r>
              <a:rPr lang="en-US" sz="4800" i="1" dirty="0"/>
              <a:t> </a:t>
            </a:r>
            <a:r>
              <a:rPr lang="en-US" sz="4800" i="1" dirty="0" err="1"/>
              <a:t>đạt</a:t>
            </a:r>
            <a:r>
              <a:rPr lang="en-US" sz="4800" i="1" dirty="0"/>
              <a:t> </a:t>
            </a:r>
            <a:r>
              <a:rPr lang="en-US" sz="4800" i="1" dirty="0" err="1"/>
              <a:t>hiệu</a:t>
            </a:r>
            <a:r>
              <a:rPr lang="en-US" sz="4800" i="1" dirty="0"/>
              <a:t> </a:t>
            </a:r>
            <a:r>
              <a:rPr lang="en-US" sz="4800" i="1" dirty="0" err="1"/>
              <a:t>suất</a:t>
            </a:r>
            <a:r>
              <a:rPr lang="en-US" sz="4800" i="1" dirty="0"/>
              <a:t> </a:t>
            </a:r>
            <a:r>
              <a:rPr lang="en-US" sz="4800" i="1" dirty="0" err="1"/>
              <a:t>tốt</a:t>
            </a:r>
            <a:r>
              <a:rPr lang="en-US" sz="4800" i="1" dirty="0"/>
              <a:t> </a:t>
            </a:r>
            <a:r>
              <a:rPr lang="en-US" sz="4800" i="1" dirty="0" err="1"/>
              <a:t>hơn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7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3064</Words>
  <Application>Microsoft Office PowerPoint</Application>
  <PresentationFormat>Custom</PresentationFormat>
  <Paragraphs>357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Courier New</vt:lpstr>
      <vt:lpstr>Montserrat Classic Bold</vt:lpstr>
      <vt:lpstr>Calibri</vt:lpstr>
      <vt:lpstr>NotoSansMono-Regular</vt:lpstr>
      <vt:lpstr>Arial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Dương Phan Hiếu Nghĩa</cp:lastModifiedBy>
  <cp:revision>24</cp:revision>
  <dcterms:created xsi:type="dcterms:W3CDTF">2006-08-16T00:00:00Z</dcterms:created>
  <dcterms:modified xsi:type="dcterms:W3CDTF">2024-04-23T12:56:50Z</dcterms:modified>
  <dc:identifier>DAFzuaGoqEQ</dc:identifier>
</cp:coreProperties>
</file>