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3" r:id="rId1"/>
  </p:sldMasterIdLst>
  <p:notesMasterIdLst>
    <p:notesMasterId r:id="rId32"/>
  </p:notesMasterIdLst>
  <p:sldIdLst>
    <p:sldId id="256" r:id="rId2"/>
    <p:sldId id="258" r:id="rId3"/>
    <p:sldId id="266" r:id="rId4"/>
    <p:sldId id="286" r:id="rId5"/>
    <p:sldId id="364" r:id="rId6"/>
    <p:sldId id="347" r:id="rId7"/>
    <p:sldId id="348" r:id="rId8"/>
    <p:sldId id="358" r:id="rId9"/>
    <p:sldId id="359" r:id="rId10"/>
    <p:sldId id="360" r:id="rId11"/>
    <p:sldId id="363" r:id="rId12"/>
    <p:sldId id="361" r:id="rId13"/>
    <p:sldId id="362" r:id="rId14"/>
    <p:sldId id="365" r:id="rId15"/>
    <p:sldId id="350" r:id="rId16"/>
    <p:sldId id="349" r:id="rId17"/>
    <p:sldId id="366" r:id="rId18"/>
    <p:sldId id="352" r:id="rId19"/>
    <p:sldId id="353" r:id="rId20"/>
    <p:sldId id="354" r:id="rId21"/>
    <p:sldId id="355" r:id="rId22"/>
    <p:sldId id="356" r:id="rId23"/>
    <p:sldId id="357" r:id="rId24"/>
    <p:sldId id="367" r:id="rId25"/>
    <p:sldId id="369" r:id="rId26"/>
    <p:sldId id="370" r:id="rId27"/>
    <p:sldId id="371" r:id="rId28"/>
    <p:sldId id="296" r:id="rId29"/>
    <p:sldId id="326" r:id="rId30"/>
    <p:sldId id="368" r:id="rId31"/>
  </p:sldIdLst>
  <p:sldSz cx="9144000" cy="5143500" type="screen16x9"/>
  <p:notesSz cx="6858000" cy="9144000"/>
  <p:embeddedFontLst>
    <p:embeddedFont>
      <p:font typeface="Merriweather Light" panose="00000400000000000000" pitchFamily="2" charset="0"/>
      <p:regular r:id="rId33"/>
      <p:bold r:id="rId34"/>
      <p:italic r:id="rId35"/>
      <p:boldItalic r:id="rId36"/>
    </p:embeddedFont>
    <p:embeddedFont>
      <p:font typeface="Montserrat" panose="00000500000000000000" pitchFamily="2" charset="0"/>
      <p:regular r:id="rId37"/>
      <p:bold r:id="rId38"/>
      <p:italic r:id="rId39"/>
      <p:boldItalic r:id="rId40"/>
    </p:embeddedFont>
    <p:embeddedFont>
      <p:font typeface="Vidaloka" panose="020B0604020202020204" charset="0"/>
      <p:regular r:id="rId41"/>
    </p:embeddedFont>
    <p:embeddedFont>
      <p:font typeface="Wingdings 2" panose="05020102010507070707" pitchFamily="18" charset="2"/>
      <p:regular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4B85D70-7B41-4975-9837-472250A89AC2}">
  <a:tblStyle styleId="{E4B85D70-7B41-4975-9837-472250A89AC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1479" autoAdjust="0"/>
  </p:normalViewPr>
  <p:slideViewPr>
    <p:cSldViewPr snapToGrid="0">
      <p:cViewPr varScale="1">
        <p:scale>
          <a:sx n="81" d="100"/>
          <a:sy n="81" d="100"/>
        </p:scale>
        <p:origin x="1245" y="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Google Shape;875;gcc7554a04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6" name="Google Shape;876;gcc7554a04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ECECEC"/>
                </a:solidFill>
                <a:effectLst/>
                <a:highlight>
                  <a:srgbClr val="212121"/>
                </a:highlight>
                <a:latin typeface="Söhne"/>
              </a:rPr>
              <a:t>Next Edge Runtime </a:t>
            </a:r>
            <a:r>
              <a:rPr lang="vi-VN" b="0" i="0" dirty="0">
                <a:solidFill>
                  <a:srgbClr val="ECECEC"/>
                </a:solidFill>
                <a:effectLst/>
                <a:highlight>
                  <a:srgbClr val="212121"/>
                </a:highlight>
                <a:latin typeface="Söhne"/>
              </a:rPr>
              <a:t>được xây dựng dựa trên các API Web tiêu chuẩn và hỗ trợ các API sau</a:t>
            </a:r>
            <a:endParaRPr dirty="0"/>
          </a:p>
        </p:txBody>
      </p:sp>
    </p:spTree>
    <p:extLst>
      <p:ext uri="{BB962C8B-B14F-4D97-AF65-F5344CB8AC3E}">
        <p14:creationId xmlns:p14="http://schemas.microsoft.com/office/powerpoint/2010/main" val="42221386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Google Shape;875;gcc7554a04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6" name="Google Shape;876;gcc7554a04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ECECEC"/>
                </a:solidFill>
                <a:effectLst/>
                <a:highlight>
                  <a:srgbClr val="212121"/>
                </a:highlight>
                <a:latin typeface="Söhne"/>
              </a:rPr>
              <a:t>Next Edge Runtime </a:t>
            </a:r>
            <a:r>
              <a:rPr lang="vi-VN" b="0" i="0" dirty="0">
                <a:solidFill>
                  <a:srgbClr val="ECECEC"/>
                </a:solidFill>
                <a:effectLst/>
                <a:highlight>
                  <a:srgbClr val="212121"/>
                </a:highlight>
                <a:latin typeface="Söhne"/>
              </a:rPr>
              <a:t>được xây dựng dựa trên các API Web tiêu chuẩn và hỗ trợ các API sau</a:t>
            </a:r>
            <a:endParaRPr dirty="0"/>
          </a:p>
        </p:txBody>
      </p:sp>
    </p:spTree>
    <p:extLst>
      <p:ext uri="{BB962C8B-B14F-4D97-AF65-F5344CB8AC3E}">
        <p14:creationId xmlns:p14="http://schemas.microsoft.com/office/powerpoint/2010/main" val="7532311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Google Shape;875;gcc7554a04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6" name="Google Shape;876;gcc7554a04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ECECEC"/>
                </a:solidFill>
                <a:effectLst/>
                <a:highlight>
                  <a:srgbClr val="212121"/>
                </a:highlight>
                <a:latin typeface="Söhne"/>
              </a:rPr>
              <a:t>Next Edge Runtime </a:t>
            </a:r>
            <a:r>
              <a:rPr lang="vi-VN" b="0" i="0" dirty="0">
                <a:solidFill>
                  <a:srgbClr val="ECECEC"/>
                </a:solidFill>
                <a:effectLst/>
                <a:highlight>
                  <a:srgbClr val="212121"/>
                </a:highlight>
                <a:latin typeface="Söhne"/>
              </a:rPr>
              <a:t>được xây dựng dựa trên các API Web tiêu chuẩn và hỗ trợ các API sau</a:t>
            </a:r>
            <a:endParaRPr dirty="0"/>
          </a:p>
        </p:txBody>
      </p:sp>
    </p:spTree>
    <p:extLst>
      <p:ext uri="{BB962C8B-B14F-4D97-AF65-F5344CB8AC3E}">
        <p14:creationId xmlns:p14="http://schemas.microsoft.com/office/powerpoint/2010/main" val="17936245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Google Shape;875;gcc7554a04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6" name="Google Shape;876;gcc7554a04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vi-VN" b="0" i="0" dirty="0">
                <a:solidFill>
                  <a:srgbClr val="ECECEC"/>
                </a:solidFill>
                <a:effectLst/>
                <a:highlight>
                  <a:srgbClr val="212121"/>
                </a:highlight>
                <a:latin typeface="Söhne"/>
              </a:rPr>
              <a:t>Edge Runtime có một số hạn chế bao gồm:</a:t>
            </a:r>
          </a:p>
          <a:p>
            <a:pPr algn="l">
              <a:buFont typeface="Arial" panose="020B0604020202020204" pitchFamily="34" charset="0"/>
              <a:buChar char="•"/>
            </a:pPr>
            <a:r>
              <a:rPr lang="vi-VN" b="0" i="0" dirty="0">
                <a:solidFill>
                  <a:srgbClr val="ECECEC"/>
                </a:solidFill>
                <a:effectLst/>
                <a:highlight>
                  <a:srgbClr val="212121"/>
                </a:highlight>
                <a:latin typeface="Söhne"/>
              </a:rPr>
              <a:t>Các API Native Node.js không được hỗ trợ. Ví dụ, bạn không thể đọc hoặc ghi vào hệ thống tệp.</a:t>
            </a:r>
          </a:p>
          <a:p>
            <a:pPr algn="l">
              <a:buFont typeface="Arial" panose="020B0604020202020204" pitchFamily="34" charset="0"/>
              <a:buChar char="•"/>
            </a:pPr>
            <a:r>
              <a:rPr lang="vi-VN" b="0" i="0" dirty="0">
                <a:solidFill>
                  <a:srgbClr val="ECECEC"/>
                </a:solidFill>
                <a:effectLst/>
                <a:highlight>
                  <a:srgbClr val="212121"/>
                </a:highlight>
                <a:latin typeface="Söhne"/>
              </a:rPr>
              <a:t>node_modules có thể được sử dụng, miễn là chúng thực hiện ES Modules và không sử dụng các API Native Node.js.</a:t>
            </a:r>
          </a:p>
          <a:p>
            <a:pPr algn="l">
              <a:buFont typeface="Arial" panose="020B0604020202020204" pitchFamily="34" charset="0"/>
              <a:buChar char="•"/>
            </a:pPr>
            <a:r>
              <a:rPr lang="vi-VN" b="0" i="0" dirty="0">
                <a:solidFill>
                  <a:srgbClr val="ECECEC"/>
                </a:solidFill>
                <a:effectLst/>
                <a:highlight>
                  <a:srgbClr val="212121"/>
                </a:highlight>
                <a:latin typeface="Söhne"/>
              </a:rPr>
              <a:t>Việc gọi require trực tiếp không được phép. Thay vào đó, sử dụng ES Modules.</a:t>
            </a:r>
          </a:p>
          <a:p>
            <a:pPr algn="l">
              <a:buFont typeface="Arial" panose="020B0604020202020204" pitchFamily="34" charset="0"/>
              <a:buChar char="•"/>
            </a:pPr>
            <a:r>
              <a:rPr lang="vi-VN" b="0" i="0" dirty="0">
                <a:solidFill>
                  <a:srgbClr val="ECECEC"/>
                </a:solidFill>
                <a:effectLst/>
                <a:highlight>
                  <a:srgbClr val="212121"/>
                </a:highlight>
                <a:latin typeface="Söhne"/>
              </a:rPr>
              <a:t>Các tính năng ngôn ngữ JavaScript sau đây đã bị vô hiệu hóa và sẽ không hoạt động:</a:t>
            </a:r>
          </a:p>
        </p:txBody>
      </p:sp>
    </p:spTree>
    <p:extLst>
      <p:ext uri="{BB962C8B-B14F-4D97-AF65-F5344CB8AC3E}">
        <p14:creationId xmlns:p14="http://schemas.microsoft.com/office/powerpoint/2010/main" val="18154269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12470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Google Shape;875;gcc7554a04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6" name="Google Shape;876;gcc7554a04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0" i="0" dirty="0">
                <a:solidFill>
                  <a:srgbClr val="ECECEC"/>
                </a:solidFill>
                <a:effectLst/>
                <a:highlight>
                  <a:srgbClr val="212121"/>
                </a:highlight>
                <a:latin typeface="Söhne"/>
              </a:rPr>
              <a:t>Các tệp cấp cao được sử dụng để cấu hình ứng dụng của bạn, quản lý các phụ thuộc, chạy middleware, tích hợp các công cụ theo dõi và xác định các biến môi trường.</a:t>
            </a:r>
            <a:endParaRPr dirty="0"/>
          </a:p>
        </p:txBody>
      </p:sp>
    </p:spTree>
    <p:extLst>
      <p:ext uri="{BB962C8B-B14F-4D97-AF65-F5344CB8AC3E}">
        <p14:creationId xmlns:p14="http://schemas.microsoft.com/office/powerpoint/2010/main" val="5181668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Google Shape;875;gcc7554a04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6" name="Google Shape;876;gcc7554a04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0" i="0" dirty="0">
                <a:solidFill>
                  <a:srgbClr val="ECECEC"/>
                </a:solidFill>
                <a:effectLst/>
                <a:highlight>
                  <a:srgbClr val="212121"/>
                </a:highlight>
                <a:latin typeface="Söhne"/>
              </a:rPr>
              <a:t>Thư mục cấp cao Các thư mục cấp cao được sử dụng để tổ chức mã nguồn và tài nguyên tĩnh của ứng dụng của bạn.</a:t>
            </a:r>
            <a:endParaRPr dirty="0"/>
          </a:p>
        </p:txBody>
      </p:sp>
    </p:spTree>
    <p:extLst>
      <p:ext uri="{BB962C8B-B14F-4D97-AF65-F5344CB8AC3E}">
        <p14:creationId xmlns:p14="http://schemas.microsoft.com/office/powerpoint/2010/main" val="24095649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Có</a:t>
            </a:r>
            <a:r>
              <a:rPr lang="en-US" dirty="0"/>
              <a:t> 2 </a:t>
            </a:r>
            <a:r>
              <a:rPr lang="en-US" dirty="0" err="1"/>
              <a:t>cách</a:t>
            </a:r>
            <a:r>
              <a:rPr lang="en-US" dirty="0"/>
              <a:t> </a:t>
            </a:r>
            <a:r>
              <a:rPr lang="en-US" dirty="0" err="1"/>
              <a:t>cài</a:t>
            </a:r>
            <a:r>
              <a:rPr lang="en-US" dirty="0"/>
              <a:t> </a:t>
            </a:r>
            <a:r>
              <a:rPr lang="en-US" dirty="0" err="1"/>
              <a:t>đặt</a:t>
            </a:r>
            <a:r>
              <a:rPr lang="en-US" dirty="0"/>
              <a:t>: </a:t>
            </a:r>
          </a:p>
          <a:p>
            <a:pPr marL="0" lvl="0" indent="0" algn="l" rtl="0">
              <a:spcBef>
                <a:spcPts val="0"/>
              </a:spcBef>
              <a:spcAft>
                <a:spcPts val="0"/>
              </a:spcAft>
              <a:buNone/>
            </a:pPr>
            <a:r>
              <a:rPr lang="en-US" dirty="0"/>
              <a:t>   + Tự </a:t>
            </a:r>
            <a:r>
              <a:rPr lang="en-US" dirty="0" err="1"/>
              <a:t>động</a:t>
            </a:r>
            <a:endParaRPr lang="en-US" dirty="0"/>
          </a:p>
          <a:p>
            <a:pPr marL="0" lvl="0" indent="0" algn="l" rtl="0">
              <a:spcBef>
                <a:spcPts val="0"/>
              </a:spcBef>
              <a:spcAft>
                <a:spcPts val="0"/>
              </a:spcAft>
              <a:buNone/>
            </a:pPr>
            <a:r>
              <a:rPr lang="en-US" dirty="0"/>
              <a:t>   + </a:t>
            </a:r>
            <a:r>
              <a:rPr lang="en-US" dirty="0" err="1"/>
              <a:t>Thủ</a:t>
            </a:r>
            <a:r>
              <a:rPr lang="en-US" dirty="0"/>
              <a:t> </a:t>
            </a:r>
            <a:r>
              <a:rPr lang="en-US" dirty="0" err="1"/>
              <a:t>công</a:t>
            </a:r>
            <a:endParaRPr dirty="0"/>
          </a:p>
        </p:txBody>
      </p:sp>
    </p:spTree>
    <p:extLst>
      <p:ext uri="{BB962C8B-B14F-4D97-AF65-F5344CB8AC3E}">
        <p14:creationId xmlns:p14="http://schemas.microsoft.com/office/powerpoint/2010/main" val="132974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Google Shape;875;gcc7554a04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6" name="Google Shape;876;gcc7554a04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0" i="0" dirty="0">
                <a:solidFill>
                  <a:srgbClr val="ECECEC"/>
                </a:solidFill>
                <a:effectLst/>
                <a:highlight>
                  <a:srgbClr val="212121"/>
                </a:highlight>
                <a:latin typeface="Söhne"/>
              </a:rPr>
              <a:t>Sau khi nhập các thông tin cần thiết, create-next-app sẽ tạo ra một thư mục với tên dự án của bạn và cài đặt các phụ thuộc cần thiết.</a:t>
            </a:r>
            <a:endParaRPr lang="en-US" b="0" i="0" dirty="0">
              <a:solidFill>
                <a:srgbClr val="ECECEC"/>
              </a:solidFill>
              <a:effectLst/>
              <a:highlight>
                <a:srgbClr val="212121"/>
              </a:highlight>
              <a:latin typeface="Söhne"/>
            </a:endParaRPr>
          </a:p>
          <a:p>
            <a:pPr algn="l"/>
            <a:br>
              <a:rPr lang="vi-VN" b="0" i="0" dirty="0">
                <a:solidFill>
                  <a:srgbClr val="ECECEC"/>
                </a:solidFill>
                <a:effectLst/>
                <a:highlight>
                  <a:srgbClr val="212121"/>
                </a:highlight>
                <a:latin typeface="Söhne"/>
              </a:rPr>
            </a:br>
            <a:r>
              <a:rPr lang="vi-VN" b="0" i="0" dirty="0">
                <a:solidFill>
                  <a:srgbClr val="ECECEC"/>
                </a:solidFill>
                <a:effectLst/>
                <a:highlight>
                  <a:srgbClr val="212121"/>
                </a:highlight>
                <a:latin typeface="Söhne"/>
              </a:rPr>
              <a:t>create-next-app cho phép bạn tạo một ứng dụng Next.js mới chỉ trong vài giây. Nó được duy trì chính thức bởi các nhà tạo ra Next.js, và bao gồm một số lợi ích:</a:t>
            </a:r>
          </a:p>
          <a:p>
            <a:pPr algn="l">
              <a:buFont typeface="Arial" panose="020B0604020202020204" pitchFamily="34" charset="0"/>
              <a:buChar char="•"/>
            </a:pPr>
            <a:r>
              <a:rPr lang="vi-VN" b="0" i="0" dirty="0">
                <a:solidFill>
                  <a:srgbClr val="ECECEC"/>
                </a:solidFill>
                <a:effectLst/>
                <a:highlight>
                  <a:srgbClr val="212121"/>
                </a:highlight>
                <a:latin typeface="Söhne"/>
              </a:rPr>
              <a:t>Trải nghiệm Tương tác: Chạy npx create-next-app@latest (không có đối số) khởi chạy một trải nghiệm tương tác hướng dẫn bạn qua việc thiết lập một dự án.</a:t>
            </a:r>
          </a:p>
          <a:p>
            <a:pPr algn="l">
              <a:buFont typeface="Arial" panose="020B0604020202020204" pitchFamily="34" charset="0"/>
              <a:buChar char="•"/>
            </a:pPr>
            <a:r>
              <a:rPr lang="vi-VN" b="0" i="0" dirty="0">
                <a:solidFill>
                  <a:srgbClr val="ECECEC"/>
                </a:solidFill>
                <a:effectLst/>
                <a:highlight>
                  <a:srgbClr val="212121"/>
                </a:highlight>
                <a:latin typeface="Söhne"/>
              </a:rPr>
              <a:t>Không phụ thuộc: Khởi tạo một dự án chỉ mất một giây. Create Next App không có phụ thuộc nào.</a:t>
            </a:r>
          </a:p>
          <a:p>
            <a:pPr algn="l">
              <a:buFont typeface="Arial" panose="020B0604020202020204" pitchFamily="34" charset="0"/>
              <a:buChar char="•"/>
            </a:pPr>
            <a:r>
              <a:rPr lang="vi-VN" b="0" i="0" dirty="0">
                <a:solidFill>
                  <a:srgbClr val="ECECEC"/>
                </a:solidFill>
                <a:effectLst/>
                <a:highlight>
                  <a:srgbClr val="212121"/>
                </a:highlight>
                <a:latin typeface="Söhne"/>
              </a:rPr>
              <a:t>Hỗ trợ Ngoại tuyến: Create Next App sẽ tự động phát hiện xem bạn có ngoại tuyến không và khởi động dự án của bạn bằng cách sử dụng bộ nhớ cache gói địa phương của bạn.</a:t>
            </a:r>
          </a:p>
          <a:p>
            <a:pPr algn="l">
              <a:buFont typeface="Arial" panose="020B0604020202020204" pitchFamily="34" charset="0"/>
              <a:buChar char="•"/>
            </a:pPr>
            <a:r>
              <a:rPr lang="vi-VN" b="0" i="0" dirty="0">
                <a:solidFill>
                  <a:srgbClr val="ECECEC"/>
                </a:solidFill>
                <a:effectLst/>
                <a:highlight>
                  <a:srgbClr val="212121"/>
                </a:highlight>
                <a:latin typeface="Söhne"/>
              </a:rPr>
              <a:t>Hỗ trợ cho các Ví dụ: Create Next App có thể khởi động ứng dụng của bạn bằng cách sử dụng một ví dụ từ bộ sưu tập ví dụ của Next.js (ví dụ: npx create-next-app --example api-routes) hoặc bất kỳ kho lưu trữ công khai nào trên GitHub.</a:t>
            </a:r>
          </a:p>
          <a:p>
            <a:pPr algn="l">
              <a:buFont typeface="Arial" panose="020B0604020202020204" pitchFamily="34" charset="0"/>
              <a:buChar char="•"/>
            </a:pPr>
            <a:r>
              <a:rPr lang="vi-VN" b="0" i="0" dirty="0">
                <a:solidFill>
                  <a:srgbClr val="ECECEC"/>
                </a:solidFill>
                <a:effectLst/>
                <a:highlight>
                  <a:srgbClr val="212121"/>
                </a:highlight>
                <a:latin typeface="Söhne"/>
              </a:rPr>
              <a:t>Đã kiểm tra: Gói này là một phần của Next.js monorepo và đã được kiểm tra bằng cách sử dụng cùng một bộ kiểm tra tích hợp như Next.js chính, đảm bảo nó hoạt động như mong đợi với mỗi bản phát hành.</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3451939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Google Shape;875;gcc7554a04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6" name="Google Shape;876;gcc7554a04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err="1">
                <a:solidFill>
                  <a:srgbClr val="ECECEC"/>
                </a:solidFill>
                <a:effectLst/>
                <a:highlight>
                  <a:srgbClr val="212121"/>
                </a:highlight>
                <a:latin typeface="Söhne"/>
              </a:rPr>
              <a:t>Để</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tạo</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thủ</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công</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một</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ứng</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dụng</a:t>
            </a:r>
            <a:r>
              <a:rPr lang="en-US" b="0" i="0" dirty="0">
                <a:solidFill>
                  <a:srgbClr val="ECECEC"/>
                </a:solidFill>
                <a:effectLst/>
                <a:highlight>
                  <a:srgbClr val="212121"/>
                </a:highlight>
                <a:latin typeface="Söhne"/>
              </a:rPr>
              <a:t> Next.js </a:t>
            </a:r>
            <a:r>
              <a:rPr lang="en-US" b="0" i="0" dirty="0" err="1">
                <a:solidFill>
                  <a:srgbClr val="ECECEC"/>
                </a:solidFill>
                <a:effectLst/>
                <a:highlight>
                  <a:srgbClr val="212121"/>
                </a:highlight>
                <a:latin typeface="Söhne"/>
              </a:rPr>
              <a:t>mới</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bạn</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cần</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cài</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đặt</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các</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gói</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cần</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thiết</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bằng</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cách</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chạy</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lệnh</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sau</a:t>
            </a:r>
            <a:r>
              <a:rPr lang="en-US" b="0" i="0" dirty="0">
                <a:solidFill>
                  <a:srgbClr val="ECECEC"/>
                </a:solidFill>
                <a:effectLst/>
                <a:highlight>
                  <a:srgbClr val="212121"/>
                </a:highlight>
                <a:latin typeface="Söhne"/>
              </a:rPr>
              <a:t>:</a:t>
            </a:r>
          </a:p>
          <a:p>
            <a:pPr marL="0" lvl="0" indent="0" algn="l" rtl="0">
              <a:spcBef>
                <a:spcPts val="0"/>
              </a:spcBef>
              <a:spcAft>
                <a:spcPts val="0"/>
              </a:spcAft>
              <a:buNone/>
            </a:pPr>
            <a:endParaRPr lang="en-US" b="0" i="0" dirty="0">
              <a:solidFill>
                <a:srgbClr val="ECECEC"/>
              </a:solidFill>
              <a:effectLst/>
              <a:highlight>
                <a:srgbClr val="212121"/>
              </a:highlight>
              <a:latin typeface="Söhne"/>
            </a:endParaRPr>
          </a:p>
          <a:p>
            <a:pPr marL="0" lvl="0" indent="0" algn="l" rtl="0">
              <a:spcBef>
                <a:spcPts val="0"/>
              </a:spcBef>
              <a:spcAft>
                <a:spcPts val="0"/>
              </a:spcAft>
              <a:buNone/>
            </a:pPr>
            <a:r>
              <a:rPr lang="en-US" b="0" i="0" dirty="0" err="1">
                <a:solidFill>
                  <a:srgbClr val="ECECEC"/>
                </a:solidFill>
                <a:effectLst/>
                <a:highlight>
                  <a:srgbClr val="212121"/>
                </a:highlight>
                <a:latin typeface="Söhne"/>
              </a:rPr>
              <a:t>Hãy</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mở</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tệp</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package.json</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của</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bạn</a:t>
            </a:r>
            <a:r>
              <a:rPr lang="en-US" b="0" i="0" dirty="0">
                <a:solidFill>
                  <a:srgbClr val="ECECEC"/>
                </a:solidFill>
                <a:effectLst/>
                <a:highlight>
                  <a:srgbClr val="212121"/>
                </a:highlight>
                <a:latin typeface="Söhne"/>
              </a:rPr>
              <a:t> và </a:t>
            </a:r>
            <a:r>
              <a:rPr lang="en-US" b="0" i="0" dirty="0" err="1">
                <a:solidFill>
                  <a:srgbClr val="ECECEC"/>
                </a:solidFill>
                <a:effectLst/>
                <a:highlight>
                  <a:srgbClr val="212121"/>
                </a:highlight>
                <a:latin typeface="Söhne"/>
              </a:rPr>
              <a:t>thêm</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các</a:t>
            </a:r>
            <a:r>
              <a:rPr lang="en-US" b="0" i="0" dirty="0">
                <a:solidFill>
                  <a:srgbClr val="ECECEC"/>
                </a:solidFill>
                <a:effectLst/>
                <a:highlight>
                  <a:srgbClr val="212121"/>
                </a:highlight>
                <a:latin typeface="Söhne"/>
              </a:rPr>
              <a:t> scripts </a:t>
            </a:r>
            <a:r>
              <a:rPr lang="en-US" b="0" i="0" dirty="0" err="1">
                <a:solidFill>
                  <a:srgbClr val="ECECEC"/>
                </a:solidFill>
                <a:effectLst/>
                <a:highlight>
                  <a:srgbClr val="212121"/>
                </a:highlight>
                <a:latin typeface="Söhne"/>
              </a:rPr>
              <a:t>sau</a:t>
            </a:r>
            <a:r>
              <a:rPr lang="en-US" b="0" i="0" dirty="0">
                <a:solidFill>
                  <a:srgbClr val="ECECEC"/>
                </a:solidFill>
                <a:effectLst/>
                <a:highlight>
                  <a:srgbClr val="212121"/>
                </a:highlight>
                <a:latin typeface="Söhne"/>
              </a:rPr>
              <a:t>:</a:t>
            </a:r>
            <a:endParaRPr dirty="0"/>
          </a:p>
        </p:txBody>
      </p:sp>
    </p:spTree>
    <p:extLst>
      <p:ext uri="{BB962C8B-B14F-4D97-AF65-F5344CB8AC3E}">
        <p14:creationId xmlns:p14="http://schemas.microsoft.com/office/powerpoint/2010/main" val="3184704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Google Shape;875;gcc7554a04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6" name="Google Shape;876;gcc7554a04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0" i="0" dirty="0">
                <a:solidFill>
                  <a:srgbClr val="ECECEC"/>
                </a:solidFill>
                <a:effectLst/>
                <a:highlight>
                  <a:srgbClr val="212121"/>
                </a:highlight>
                <a:latin typeface="Söhne"/>
              </a:rPr>
              <a:t>Next.js sử dụng định tuyến dựa trên hệ thống tệp, điều này có nghĩa là các đường dẫn trong ứng dụng của bạn được xác định bởi cách bạn cấu trúc các tệp của mình.</a:t>
            </a:r>
            <a:endParaRPr lang="en-US" b="0" i="0" dirty="0">
              <a:solidFill>
                <a:srgbClr val="ECECEC"/>
              </a:solidFill>
              <a:effectLst/>
              <a:highlight>
                <a:srgbClr val="212121"/>
              </a:highlight>
              <a:latin typeface="Söhne"/>
            </a:endParaRPr>
          </a:p>
          <a:p>
            <a:pPr marL="0" lvl="0" indent="0" algn="l" rtl="0">
              <a:spcBef>
                <a:spcPts val="0"/>
              </a:spcBef>
              <a:spcAft>
                <a:spcPts val="0"/>
              </a:spcAft>
              <a:buNone/>
            </a:pPr>
            <a:endParaRPr lang="en-US" b="0" i="0" dirty="0">
              <a:solidFill>
                <a:srgbClr val="ECECEC"/>
              </a:solidFill>
              <a:effectLst/>
              <a:highlight>
                <a:srgbClr val="212121"/>
              </a:highlight>
              <a:latin typeface="Söhne"/>
            </a:endParaRPr>
          </a:p>
          <a:p>
            <a:pPr marL="0" lvl="0" indent="0" algn="l" rtl="0">
              <a:spcBef>
                <a:spcPts val="0"/>
              </a:spcBef>
              <a:spcAft>
                <a:spcPts val="0"/>
              </a:spcAft>
              <a:buNone/>
            </a:pPr>
            <a:r>
              <a:rPr lang="vi-VN" b="0" i="0" dirty="0">
                <a:solidFill>
                  <a:srgbClr val="ECECEC"/>
                </a:solidFill>
                <a:effectLst/>
                <a:highlight>
                  <a:srgbClr val="212121"/>
                </a:highlight>
                <a:latin typeface="Söhne"/>
              </a:rPr>
              <a:t>Tạo một thư mục app/, sau đó thêm các tệp layout.tsx và page.tsx. Những tệp này sẽ được hiển thị khi người dùng truy cập vào trang gốc của ứng dụng của bạn (/).</a:t>
            </a:r>
            <a:endParaRPr dirty="0"/>
          </a:p>
        </p:txBody>
      </p:sp>
    </p:spTree>
    <p:extLst>
      <p:ext uri="{BB962C8B-B14F-4D97-AF65-F5344CB8AC3E}">
        <p14:creationId xmlns:p14="http://schemas.microsoft.com/office/powerpoint/2010/main" val="2332606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Google Shape;875;gcc7554a04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6" name="Google Shape;876;gcc7554a04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err="1">
                <a:solidFill>
                  <a:srgbClr val="ECECEC"/>
                </a:solidFill>
                <a:effectLst/>
                <a:highlight>
                  <a:srgbClr val="212121"/>
                </a:highlight>
                <a:latin typeface="Söhne"/>
              </a:rPr>
              <a:t>Tạo</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một</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bố</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cục</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gốc</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bên</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trong</a:t>
            </a:r>
            <a:r>
              <a:rPr lang="en-US" b="0" i="0" dirty="0">
                <a:solidFill>
                  <a:srgbClr val="ECECEC"/>
                </a:solidFill>
                <a:effectLst/>
                <a:highlight>
                  <a:srgbClr val="212121"/>
                </a:highlight>
                <a:latin typeface="Söhne"/>
              </a:rPr>
              <a:t> app/</a:t>
            </a:r>
            <a:r>
              <a:rPr lang="en-US" b="0" i="0" dirty="0" err="1">
                <a:solidFill>
                  <a:srgbClr val="ECECEC"/>
                </a:solidFill>
                <a:effectLst/>
                <a:highlight>
                  <a:srgbClr val="212121"/>
                </a:highlight>
                <a:latin typeface="Söhne"/>
              </a:rPr>
              <a:t>layout.tsx</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với</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các</a:t>
            </a:r>
            <a:r>
              <a:rPr lang="en-US" b="0" i="0" dirty="0">
                <a:solidFill>
                  <a:srgbClr val="ECECEC"/>
                </a:solidFill>
                <a:effectLst/>
                <a:highlight>
                  <a:srgbClr val="212121"/>
                </a:highlight>
                <a:latin typeface="Söhne"/>
              </a:rPr>
              <a:t> thẻ &lt;html&gt; và &lt;body&gt; </a:t>
            </a:r>
            <a:r>
              <a:rPr lang="en-US" b="0" i="0" dirty="0" err="1">
                <a:solidFill>
                  <a:srgbClr val="ECECEC"/>
                </a:solidFill>
                <a:effectLst/>
                <a:highlight>
                  <a:srgbClr val="212121"/>
                </a:highlight>
                <a:latin typeface="Söhne"/>
              </a:rPr>
              <a:t>cần</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thiết</a:t>
            </a:r>
            <a:r>
              <a:rPr lang="en-US" b="0" i="0" dirty="0">
                <a:solidFill>
                  <a:srgbClr val="ECECEC"/>
                </a:solidFill>
                <a:effectLst/>
                <a:highlight>
                  <a:srgbClr val="212121"/>
                </a:highlight>
                <a:latin typeface="Söhne"/>
              </a:rPr>
              <a:t>:</a:t>
            </a:r>
            <a:endParaRPr dirty="0"/>
          </a:p>
        </p:txBody>
      </p:sp>
    </p:spTree>
    <p:extLst>
      <p:ext uri="{BB962C8B-B14F-4D97-AF65-F5344CB8AC3E}">
        <p14:creationId xmlns:p14="http://schemas.microsoft.com/office/powerpoint/2010/main" val="36922708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Google Shape;875;gcc7554a04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6" name="Google Shape;876;gcc7554a04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err="1">
                <a:solidFill>
                  <a:srgbClr val="ECECEC"/>
                </a:solidFill>
                <a:effectLst/>
                <a:highlight>
                  <a:srgbClr val="212121"/>
                </a:highlight>
                <a:latin typeface="Söhne"/>
              </a:rPr>
              <a:t>Cuối</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cùng</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hãy</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tạo</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một</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trang</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chính</a:t>
            </a:r>
            <a:r>
              <a:rPr lang="en-US" b="0" i="0" dirty="0">
                <a:solidFill>
                  <a:srgbClr val="ECECEC"/>
                </a:solidFill>
                <a:effectLst/>
                <a:highlight>
                  <a:srgbClr val="212121"/>
                </a:highlight>
                <a:latin typeface="Söhne"/>
              </a:rPr>
              <a:t> app/</a:t>
            </a:r>
            <a:r>
              <a:rPr lang="en-US" b="0" i="0" dirty="0" err="1">
                <a:solidFill>
                  <a:srgbClr val="ECECEC"/>
                </a:solidFill>
                <a:effectLst/>
                <a:highlight>
                  <a:srgbClr val="212121"/>
                </a:highlight>
                <a:latin typeface="Söhne"/>
              </a:rPr>
              <a:t>page.tsx</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với</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một</a:t>
            </a:r>
            <a:r>
              <a:rPr lang="en-US" b="0" i="0" dirty="0">
                <a:solidFill>
                  <a:srgbClr val="ECECEC"/>
                </a:solidFill>
                <a:effectLst/>
                <a:highlight>
                  <a:srgbClr val="212121"/>
                </a:highlight>
                <a:latin typeface="Söhne"/>
              </a:rPr>
              <a:t> số </a:t>
            </a:r>
            <a:r>
              <a:rPr lang="en-US" b="0" i="0" dirty="0" err="1">
                <a:solidFill>
                  <a:srgbClr val="ECECEC"/>
                </a:solidFill>
                <a:effectLst/>
                <a:highlight>
                  <a:srgbClr val="212121"/>
                </a:highlight>
                <a:latin typeface="Söhne"/>
              </a:rPr>
              <a:t>nội</a:t>
            </a:r>
            <a:r>
              <a:rPr lang="en-US" b="0" i="0" dirty="0">
                <a:solidFill>
                  <a:srgbClr val="ECECEC"/>
                </a:solidFill>
                <a:effectLst/>
                <a:highlight>
                  <a:srgbClr val="212121"/>
                </a:highlight>
                <a:latin typeface="Söhne"/>
              </a:rPr>
              <a:t> dung ban </a:t>
            </a:r>
            <a:r>
              <a:rPr lang="en-US" b="0" i="0" dirty="0" err="1">
                <a:solidFill>
                  <a:srgbClr val="ECECEC"/>
                </a:solidFill>
                <a:effectLst/>
                <a:highlight>
                  <a:srgbClr val="212121"/>
                </a:highlight>
                <a:latin typeface="Söhne"/>
              </a:rPr>
              <a:t>đầu</a:t>
            </a:r>
            <a:r>
              <a:rPr lang="en-US" b="0" i="0" dirty="0">
                <a:solidFill>
                  <a:srgbClr val="ECECEC"/>
                </a:solidFill>
                <a:effectLst/>
                <a:highlight>
                  <a:srgbClr val="212121"/>
                </a:highlight>
                <a:latin typeface="Söhne"/>
              </a:rPr>
              <a:t>:</a:t>
            </a:r>
            <a:endParaRPr dirty="0"/>
          </a:p>
        </p:txBody>
      </p:sp>
    </p:spTree>
    <p:extLst>
      <p:ext uri="{BB962C8B-B14F-4D97-AF65-F5344CB8AC3E}">
        <p14:creationId xmlns:p14="http://schemas.microsoft.com/office/powerpoint/2010/main" val="42057731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Google Shape;875;gcc7554a04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6" name="Google Shape;876;gcc7554a04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err="1">
                <a:solidFill>
                  <a:srgbClr val="ECECEC"/>
                </a:solidFill>
                <a:effectLst/>
                <a:highlight>
                  <a:srgbClr val="212121"/>
                </a:highlight>
                <a:latin typeface="Söhne"/>
              </a:rPr>
              <a:t>Cuối</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cùng</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hãy</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tạo</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một</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trang</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chính</a:t>
            </a:r>
            <a:r>
              <a:rPr lang="en-US" b="0" i="0" dirty="0">
                <a:solidFill>
                  <a:srgbClr val="ECECEC"/>
                </a:solidFill>
                <a:effectLst/>
                <a:highlight>
                  <a:srgbClr val="212121"/>
                </a:highlight>
                <a:latin typeface="Söhne"/>
              </a:rPr>
              <a:t> app/</a:t>
            </a:r>
            <a:r>
              <a:rPr lang="en-US" b="0" i="0" dirty="0" err="1">
                <a:solidFill>
                  <a:srgbClr val="ECECEC"/>
                </a:solidFill>
                <a:effectLst/>
                <a:highlight>
                  <a:srgbClr val="212121"/>
                </a:highlight>
                <a:latin typeface="Söhne"/>
              </a:rPr>
              <a:t>page.tsx</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với</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một</a:t>
            </a:r>
            <a:r>
              <a:rPr lang="en-US" b="0" i="0" dirty="0">
                <a:solidFill>
                  <a:srgbClr val="ECECEC"/>
                </a:solidFill>
                <a:effectLst/>
                <a:highlight>
                  <a:srgbClr val="212121"/>
                </a:highlight>
                <a:latin typeface="Söhne"/>
              </a:rPr>
              <a:t> số </a:t>
            </a:r>
            <a:r>
              <a:rPr lang="en-US" b="0" i="0" dirty="0" err="1">
                <a:solidFill>
                  <a:srgbClr val="ECECEC"/>
                </a:solidFill>
                <a:effectLst/>
                <a:highlight>
                  <a:srgbClr val="212121"/>
                </a:highlight>
                <a:latin typeface="Söhne"/>
              </a:rPr>
              <a:t>nội</a:t>
            </a:r>
            <a:r>
              <a:rPr lang="en-US" b="0" i="0" dirty="0">
                <a:solidFill>
                  <a:srgbClr val="ECECEC"/>
                </a:solidFill>
                <a:effectLst/>
                <a:highlight>
                  <a:srgbClr val="212121"/>
                </a:highlight>
                <a:latin typeface="Söhne"/>
              </a:rPr>
              <a:t> dung ban </a:t>
            </a:r>
            <a:r>
              <a:rPr lang="en-US" b="0" i="0" dirty="0" err="1">
                <a:solidFill>
                  <a:srgbClr val="ECECEC"/>
                </a:solidFill>
                <a:effectLst/>
                <a:highlight>
                  <a:srgbClr val="212121"/>
                </a:highlight>
                <a:latin typeface="Söhne"/>
              </a:rPr>
              <a:t>đầu</a:t>
            </a:r>
            <a:r>
              <a:rPr lang="en-US" b="0" i="0" dirty="0">
                <a:solidFill>
                  <a:srgbClr val="ECECEC"/>
                </a:solidFill>
                <a:effectLst/>
                <a:highlight>
                  <a:srgbClr val="212121"/>
                </a:highlight>
                <a:latin typeface="Söhne"/>
              </a:rPr>
              <a:t>:</a:t>
            </a:r>
            <a:endParaRPr dirty="0"/>
          </a:p>
        </p:txBody>
      </p:sp>
    </p:spTree>
    <p:extLst>
      <p:ext uri="{BB962C8B-B14F-4D97-AF65-F5344CB8AC3E}">
        <p14:creationId xmlns:p14="http://schemas.microsoft.com/office/powerpoint/2010/main" val="24919642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882361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54131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6"/>
        <p:cNvGrpSpPr/>
        <p:nvPr/>
      </p:nvGrpSpPr>
      <p:grpSpPr>
        <a:xfrm>
          <a:off x="0" y="0"/>
          <a:ext cx="0" cy="0"/>
          <a:chOff x="0" y="0"/>
          <a:chExt cx="0" cy="0"/>
        </a:xfrm>
      </p:grpSpPr>
      <p:sp>
        <p:nvSpPr>
          <p:cNvPr id="1157" name="Google Shape;1157;gcc7554a049_0_7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8" name="Google Shape;1158;gcc7554a049_0_7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1"/>
        <p:cNvGrpSpPr/>
        <p:nvPr/>
      </p:nvGrpSpPr>
      <p:grpSpPr>
        <a:xfrm>
          <a:off x="0" y="0"/>
          <a:ext cx="0" cy="0"/>
          <a:chOff x="0" y="0"/>
          <a:chExt cx="0" cy="0"/>
        </a:xfrm>
      </p:grpSpPr>
      <p:sp>
        <p:nvSpPr>
          <p:cNvPr id="1882" name="Google Shape;1882;gcc7554a049_0_9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3" name="Google Shape;1883;gcc7554a049_0_9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6"/>
        <p:cNvGrpSpPr/>
        <p:nvPr/>
      </p:nvGrpSpPr>
      <p:grpSpPr>
        <a:xfrm>
          <a:off x="0" y="0"/>
          <a:ext cx="0" cy="0"/>
          <a:chOff x="0" y="0"/>
          <a:chExt cx="0" cy="0"/>
        </a:xfrm>
      </p:grpSpPr>
      <p:sp>
        <p:nvSpPr>
          <p:cNvPr id="1157" name="Google Shape;1157;gcc7554a049_0_7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8" name="Google Shape;1158;gcc7554a049_0_7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6574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Google Shape;875;gcc7554a04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6" name="Google Shape;876;gcc7554a04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dirty="0">
              <a:sym typeface="Wingdings 2" panose="05020102010507070707" pitchFamily="18" charset="2"/>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dirty="0">
              <a:sym typeface="Wingdings 2" panose="05020102010507070707" pitchFamily="18" charset="2"/>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vi-VN" sz="1100" dirty="0">
                <a:sym typeface="Wingdings 2" panose="05020102010507070707" pitchFamily="18" charset="2"/>
              </a:rPr>
              <a:t> </a:t>
            </a:r>
            <a:r>
              <a:rPr lang="vi-VN" sz="1100" dirty="0"/>
              <a:t>Next.js trù tượng hóa và tự động cấu hình các công cụ cần thiết cho Reatc, như bundling, biên dịch, …</a:t>
            </a:r>
          </a:p>
          <a:p>
            <a:pPr marL="0" lvl="0" indent="0" algn="l" rtl="0">
              <a:spcBef>
                <a:spcPts val="0"/>
              </a:spcBef>
              <a:spcAft>
                <a:spcPts val="0"/>
              </a:spcAft>
              <a:buNone/>
            </a:pPr>
            <a:r>
              <a:rPr lang="en" sz="1100" dirty="0"/>
              <a:t>Cho phép người sử dụng tập trung vào việc xây dựng ứng dụng của mình thay vì phải dành thời gian cho cấu hình.</a:t>
            </a:r>
          </a:p>
          <a:p>
            <a:pPr marL="0" lvl="0" indent="0" algn="l" rtl="0">
              <a:spcBef>
                <a:spcPts val="0"/>
              </a:spcBef>
              <a:spcAft>
                <a:spcPts val="0"/>
              </a:spcAft>
              <a:buNone/>
            </a:pPr>
            <a:endParaRPr lang="en" sz="1100" dirty="0"/>
          </a:p>
          <a:p>
            <a:pPr algn="l"/>
            <a:r>
              <a:rPr lang="vi-VN" b="0" i="0" dirty="0">
                <a:solidFill>
                  <a:srgbClr val="ECECEC"/>
                </a:solidFill>
                <a:effectLst/>
                <a:highlight>
                  <a:srgbClr val="212121"/>
                </a:highlight>
                <a:latin typeface="Söhne"/>
              </a:rPr>
              <a:t>Trình biên dịch của Next.js, viết bằng Rust sử dụng SWC, cho phép Next.js biến đổi và thu nhỏ mã JavaScript của bạn cho môi trường sản xuất. Điều này thay thế Babel cho từng tệp và Terser cho việc thu nhỏ các bản gói đầu ra.</a:t>
            </a:r>
          </a:p>
          <a:p>
            <a:pPr algn="l"/>
            <a:r>
              <a:rPr lang="vi-VN" b="0" i="0" dirty="0">
                <a:solidFill>
                  <a:srgbClr val="ECECEC"/>
                </a:solidFill>
                <a:effectLst/>
                <a:highlight>
                  <a:srgbClr val="212121"/>
                </a:highlight>
                <a:latin typeface="Söhne"/>
              </a:rPr>
              <a:t>Quá trình biên dịch sử dụng Trình biên dịch của Next.js nhanh gấp 17 lần so với Babel và được kích hoạt mặc định từ phiên bản Next.js 12 trở đi. Nếu bạn có cấu hình Babel hiện có hoặc sử dụng các tính năng không được hỗ trợ, ứng dụng của bạn sẽ không sử dụng Trình biên dịch của Next.js và tiếp tục sử dụng Babel.</a:t>
            </a:r>
          </a:p>
          <a:p>
            <a:pPr marL="0" lvl="0" indent="0" algn="l" rtl="0">
              <a:spcBef>
                <a:spcPts val="0"/>
              </a:spcBef>
              <a:spcAft>
                <a:spcPts val="0"/>
              </a:spcAft>
              <a:buNone/>
            </a:pPr>
            <a:endParaRPr lang="en-US" dirty="0"/>
          </a:p>
          <a:p>
            <a:pPr marL="158750" indent="0" algn="l">
              <a:buNone/>
            </a:pPr>
            <a:br>
              <a:rPr lang="vi-VN" dirty="0"/>
            </a:br>
            <a:r>
              <a:rPr lang="vi-VN" b="0" i="0" dirty="0">
                <a:solidFill>
                  <a:srgbClr val="ECECEC"/>
                </a:solidFill>
                <a:effectLst/>
                <a:highlight>
                  <a:srgbClr val="212121"/>
                </a:highlight>
                <a:latin typeface="Söhne"/>
              </a:rPr>
              <a:t>SWC là một công cụ biên dịch mã nguồn JavaScript và TypeScript, được viết bằng Rust, nhằm cung cấp hiệu suất cao và tính mở rộng cho quá trình biên dịch và minify mã nguồn trong các dự án phát triển web.</a:t>
            </a:r>
            <a:br>
              <a:rPr lang="vi-VN" b="0" i="0" dirty="0">
                <a:solidFill>
                  <a:srgbClr val="ECECEC"/>
                </a:solidFill>
                <a:effectLst/>
                <a:highlight>
                  <a:srgbClr val="212121"/>
                </a:highlight>
                <a:latin typeface="Söhne"/>
              </a:rPr>
            </a:br>
            <a:r>
              <a:rPr lang="vi-VN" b="0" i="0" dirty="0">
                <a:solidFill>
                  <a:srgbClr val="ECECEC"/>
                </a:solidFill>
                <a:effectLst/>
                <a:highlight>
                  <a:srgbClr val="212121"/>
                </a:highlight>
                <a:latin typeface="Söhne"/>
              </a:rPr>
              <a:t>Tóm tắt ngắn gọn về lý do chọn SWC:</a:t>
            </a:r>
          </a:p>
          <a:p>
            <a:pPr algn="l">
              <a:buFont typeface="+mj-lt"/>
              <a:buAutoNum type="arabicPeriod"/>
            </a:pPr>
            <a:r>
              <a:rPr lang="vi-VN" b="1" i="0" dirty="0">
                <a:solidFill>
                  <a:srgbClr val="ECECEC"/>
                </a:solidFill>
                <a:effectLst/>
                <a:highlight>
                  <a:srgbClr val="212121"/>
                </a:highlight>
                <a:latin typeface="Söhne"/>
              </a:rPr>
              <a:t>Tính Mở Rộng</a:t>
            </a:r>
            <a:r>
              <a:rPr lang="vi-VN" b="0" i="0" dirty="0">
                <a:solidFill>
                  <a:srgbClr val="ECECEC"/>
                </a:solidFill>
                <a:effectLst/>
                <a:highlight>
                  <a:srgbClr val="212121"/>
                </a:highlight>
                <a:latin typeface="Söhne"/>
              </a:rPr>
              <a:t>: SWC có thể tích hợp trực tiếp vào Next.js mà không cần phải sửa đổi mã nguồn.</a:t>
            </a:r>
          </a:p>
          <a:p>
            <a:pPr algn="l">
              <a:buFont typeface="+mj-lt"/>
              <a:buAutoNum type="arabicPeriod"/>
            </a:pPr>
            <a:r>
              <a:rPr lang="vi-VN" b="1" i="0" dirty="0">
                <a:solidFill>
                  <a:srgbClr val="ECECEC"/>
                </a:solidFill>
                <a:effectLst/>
                <a:highlight>
                  <a:srgbClr val="212121"/>
                </a:highlight>
                <a:latin typeface="Söhne"/>
              </a:rPr>
              <a:t>Hiệu Năng</a:t>
            </a:r>
            <a:r>
              <a:rPr lang="vi-VN" b="0" i="0" dirty="0">
                <a:solidFill>
                  <a:srgbClr val="ECECEC"/>
                </a:solidFill>
                <a:effectLst/>
                <a:highlight>
                  <a:srgbClr val="212121"/>
                </a:highlight>
                <a:latin typeface="Söhne"/>
              </a:rPr>
              <a:t>: SWC cải thiện hiệu suất biên dịch và thời gian biên dịch trong Next.js.</a:t>
            </a:r>
          </a:p>
          <a:p>
            <a:pPr algn="l">
              <a:buFont typeface="+mj-lt"/>
              <a:buAutoNum type="arabicPeriod"/>
            </a:pPr>
            <a:r>
              <a:rPr lang="vi-VN" b="1" i="0" dirty="0">
                <a:solidFill>
                  <a:srgbClr val="ECECEC"/>
                </a:solidFill>
                <a:effectLst/>
                <a:highlight>
                  <a:srgbClr val="212121"/>
                </a:highlight>
                <a:latin typeface="Söhne"/>
              </a:rPr>
              <a:t>WebAssembly</a:t>
            </a:r>
            <a:r>
              <a:rPr lang="vi-VN" b="0" i="0" dirty="0">
                <a:solidFill>
                  <a:srgbClr val="ECECEC"/>
                </a:solidFill>
                <a:effectLst/>
                <a:highlight>
                  <a:srgbClr val="212121"/>
                </a:highlight>
                <a:latin typeface="Söhne"/>
              </a:rPr>
              <a:t>: Hỗ trợ WebAssembly giúp SWC hỗ trợ nhiều nền tảng.</a:t>
            </a:r>
          </a:p>
          <a:p>
            <a:pPr algn="l">
              <a:buFont typeface="+mj-lt"/>
              <a:buAutoNum type="arabicPeriod"/>
            </a:pPr>
            <a:r>
              <a:rPr lang="vi-VN" b="1" i="0" dirty="0">
                <a:solidFill>
                  <a:srgbClr val="ECECEC"/>
                </a:solidFill>
                <a:effectLst/>
                <a:highlight>
                  <a:srgbClr val="212121"/>
                </a:highlight>
                <a:latin typeface="Söhne"/>
              </a:rPr>
              <a:t>Cộng Đồng</a:t>
            </a:r>
            <a:r>
              <a:rPr lang="vi-VN" b="0" i="0" dirty="0">
                <a:solidFill>
                  <a:srgbClr val="ECECEC"/>
                </a:solidFill>
                <a:effectLst/>
                <a:highlight>
                  <a:srgbClr val="212121"/>
                </a:highlight>
                <a:latin typeface="Söhne"/>
              </a:rPr>
              <a:t>: SWC được hưởng lợi từ cộng đồng lớn và đang phát triển của Rust.</a:t>
            </a: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Google Shape;875;gcc7554a04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6" name="Google Shape;876;gcc7554a04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mj-lt"/>
              <a:buAutoNum type="arabicPeriod"/>
            </a:pPr>
            <a:r>
              <a:rPr lang="vi-VN" b="1" i="0" dirty="0">
                <a:solidFill>
                  <a:srgbClr val="ECECEC"/>
                </a:solidFill>
                <a:effectLst/>
                <a:highlight>
                  <a:srgbClr val="212121"/>
                </a:highlight>
                <a:latin typeface="Söhne"/>
              </a:rPr>
              <a:t>Loại định tuyến</a:t>
            </a:r>
            <a:r>
              <a:rPr lang="vi-VN" b="0" i="0" dirty="0">
                <a:solidFill>
                  <a:srgbClr val="ECECEC"/>
                </a:solidFill>
                <a:effectLst/>
                <a:highlight>
                  <a:srgbClr val="212121"/>
                </a:highlight>
                <a:latin typeface="Söhne"/>
              </a:rPr>
              <a:t>:</a:t>
            </a:r>
          </a:p>
          <a:p>
            <a:pPr marL="742950" lvl="1" indent="-285750" algn="l">
              <a:buFont typeface="+mj-lt"/>
              <a:buAutoNum type="arabicPeriod"/>
            </a:pPr>
            <a:r>
              <a:rPr lang="vi-VN" b="1" i="0" dirty="0">
                <a:solidFill>
                  <a:srgbClr val="ECECEC"/>
                </a:solidFill>
                <a:effectLst/>
                <a:highlight>
                  <a:srgbClr val="212121"/>
                </a:highlight>
                <a:latin typeface="Söhne"/>
              </a:rPr>
              <a:t>App Router</a:t>
            </a:r>
            <a:r>
              <a:rPr lang="vi-VN" b="0" i="0" dirty="0">
                <a:solidFill>
                  <a:srgbClr val="ECECEC"/>
                </a:solidFill>
                <a:effectLst/>
                <a:highlight>
                  <a:srgbClr val="212121"/>
                </a:highlight>
                <a:latin typeface="Söhne"/>
              </a:rPr>
              <a:t>: Định tuyến trung tâm máy chủ, cho phép xử lý nhiều logic trên máy chủ trước khi gửi kết quả đến trình duyệt.</a:t>
            </a:r>
          </a:p>
          <a:p>
            <a:pPr marL="742950" lvl="1" indent="-285750" algn="l">
              <a:buFont typeface="+mj-lt"/>
              <a:buAutoNum type="arabicPeriod"/>
            </a:pPr>
            <a:r>
              <a:rPr lang="vi-VN" b="1" i="0" dirty="0">
                <a:solidFill>
                  <a:srgbClr val="ECECEC"/>
                </a:solidFill>
                <a:effectLst/>
                <a:highlight>
                  <a:srgbClr val="212121"/>
                </a:highlight>
                <a:latin typeface="Söhne"/>
              </a:rPr>
              <a:t>Pages Router</a:t>
            </a:r>
            <a:r>
              <a:rPr lang="vi-VN" b="0" i="0" dirty="0">
                <a:solidFill>
                  <a:srgbClr val="ECECEC"/>
                </a:solidFill>
                <a:effectLst/>
                <a:highlight>
                  <a:srgbClr val="212121"/>
                </a:highlight>
                <a:latin typeface="Söhne"/>
              </a:rPr>
              <a:t>: Định tuyến phía máy khách, chỉ xử lý trên trình duyệt và không có phần xử lý trên máy chủ.</a:t>
            </a:r>
          </a:p>
          <a:p>
            <a:pPr algn="l">
              <a:buFont typeface="+mj-lt"/>
              <a:buAutoNum type="arabicPeriod"/>
            </a:pPr>
            <a:r>
              <a:rPr lang="vi-VN" b="1" i="0" dirty="0">
                <a:solidFill>
                  <a:srgbClr val="ECECEC"/>
                </a:solidFill>
                <a:effectLst/>
                <a:highlight>
                  <a:srgbClr val="212121"/>
                </a:highlight>
                <a:latin typeface="Söhne"/>
              </a:rPr>
              <a:t>Hỗ trợ cho Server Components</a:t>
            </a:r>
            <a:r>
              <a:rPr lang="vi-VN" b="0" i="0" dirty="0">
                <a:solidFill>
                  <a:srgbClr val="ECECEC"/>
                </a:solidFill>
                <a:effectLst/>
                <a:highlight>
                  <a:srgbClr val="212121"/>
                </a:highlight>
                <a:latin typeface="Söhne"/>
              </a:rPr>
              <a:t>:</a:t>
            </a:r>
          </a:p>
          <a:p>
            <a:pPr marL="742950" lvl="1" indent="-285750" algn="l">
              <a:buFont typeface="+mj-lt"/>
              <a:buAutoNum type="arabicPeriod"/>
            </a:pPr>
            <a:r>
              <a:rPr lang="vi-VN" b="1" i="0" dirty="0">
                <a:solidFill>
                  <a:srgbClr val="ECECEC"/>
                </a:solidFill>
                <a:effectLst/>
                <a:highlight>
                  <a:srgbClr val="212121"/>
                </a:highlight>
                <a:latin typeface="Söhne"/>
              </a:rPr>
              <a:t>App Router</a:t>
            </a:r>
            <a:r>
              <a:rPr lang="vi-VN" b="0" i="0" dirty="0">
                <a:solidFill>
                  <a:srgbClr val="ECECEC"/>
                </a:solidFill>
                <a:effectLst/>
                <a:highlight>
                  <a:srgbClr val="212121"/>
                </a:highlight>
                <a:latin typeface="Söhne"/>
              </a:rPr>
              <a:t>: Hỗ trợ Server Components, cho phép tạo ra các ứng dụng với các tính năng mới nhất của React.</a:t>
            </a:r>
          </a:p>
          <a:p>
            <a:pPr marL="742950" lvl="1" indent="-285750" algn="l">
              <a:buFont typeface="+mj-lt"/>
              <a:buAutoNum type="arabicPeriod"/>
            </a:pPr>
            <a:r>
              <a:rPr lang="vi-VN" b="1" i="0" dirty="0">
                <a:solidFill>
                  <a:srgbClr val="ECECEC"/>
                </a:solidFill>
                <a:effectLst/>
                <a:highlight>
                  <a:srgbClr val="212121"/>
                </a:highlight>
                <a:latin typeface="Söhne"/>
              </a:rPr>
              <a:t>Pages Router</a:t>
            </a:r>
            <a:r>
              <a:rPr lang="vi-VN" b="0" i="0" dirty="0">
                <a:solidFill>
                  <a:srgbClr val="ECECEC"/>
                </a:solidFill>
                <a:effectLst/>
                <a:highlight>
                  <a:srgbClr val="212121"/>
                </a:highlight>
                <a:latin typeface="Söhne"/>
              </a:rPr>
              <a:t>: Không hỗ trợ Server Components, chỉ cho phép xây dựng các ứng dụng với các tính năng cơ bản của React.</a:t>
            </a:r>
          </a:p>
          <a:p>
            <a:pPr algn="l">
              <a:buFont typeface="+mj-lt"/>
              <a:buAutoNum type="arabicPeriod"/>
            </a:pPr>
            <a:r>
              <a:rPr lang="vi-VN" b="1" i="0" dirty="0">
                <a:solidFill>
                  <a:srgbClr val="ECECEC"/>
                </a:solidFill>
                <a:effectLst/>
                <a:highlight>
                  <a:srgbClr val="212121"/>
                </a:highlight>
                <a:latin typeface="Söhne"/>
              </a:rPr>
              <a:t>Độ phức tạp</a:t>
            </a:r>
            <a:r>
              <a:rPr lang="vi-VN" b="0" i="0" dirty="0">
                <a:solidFill>
                  <a:srgbClr val="ECECEC"/>
                </a:solidFill>
                <a:effectLst/>
                <a:highlight>
                  <a:srgbClr val="212121"/>
                </a:highlight>
                <a:latin typeface="Söhne"/>
              </a:rPr>
              <a:t>:</a:t>
            </a:r>
          </a:p>
          <a:p>
            <a:pPr marL="742950" lvl="1" indent="-285750" algn="l">
              <a:buFont typeface="+mj-lt"/>
              <a:buAutoNum type="arabicPeriod"/>
            </a:pPr>
            <a:r>
              <a:rPr lang="vi-VN" b="1" i="0" dirty="0">
                <a:solidFill>
                  <a:srgbClr val="ECECEC"/>
                </a:solidFill>
                <a:effectLst/>
                <a:highlight>
                  <a:srgbClr val="212121"/>
                </a:highlight>
                <a:latin typeface="Söhne"/>
              </a:rPr>
              <a:t>App Router</a:t>
            </a:r>
            <a:r>
              <a:rPr lang="vi-VN" b="0" i="0" dirty="0">
                <a:solidFill>
                  <a:srgbClr val="ECECEC"/>
                </a:solidFill>
                <a:effectLst/>
                <a:highlight>
                  <a:srgbClr val="212121"/>
                </a:highlight>
                <a:latin typeface="Söhne"/>
              </a:rPr>
              <a:t>: Phức tạp hơn do có nhiều tính năng và khả năng cấu hình cao hơn.</a:t>
            </a:r>
          </a:p>
          <a:p>
            <a:pPr marL="742950" lvl="1" indent="-285750" algn="l">
              <a:buFont typeface="+mj-lt"/>
              <a:buAutoNum type="arabicPeriod"/>
            </a:pPr>
            <a:r>
              <a:rPr lang="vi-VN" b="1" i="0" dirty="0">
                <a:solidFill>
                  <a:srgbClr val="ECECEC"/>
                </a:solidFill>
                <a:effectLst/>
                <a:highlight>
                  <a:srgbClr val="212121"/>
                </a:highlight>
                <a:latin typeface="Söhne"/>
              </a:rPr>
              <a:t>Pages Router</a:t>
            </a:r>
            <a:r>
              <a:rPr lang="vi-VN" b="0" i="0" dirty="0">
                <a:solidFill>
                  <a:srgbClr val="ECECEC"/>
                </a:solidFill>
                <a:effectLst/>
                <a:highlight>
                  <a:srgbClr val="212121"/>
                </a:highlight>
                <a:latin typeface="Söhne"/>
              </a:rPr>
              <a:t>: Đơn giản hơn vì tập trung vào việc xây dựng các ứng dụng đơn giản và không phức tạp.</a:t>
            </a:r>
          </a:p>
          <a:p>
            <a:pPr algn="l">
              <a:buFont typeface="+mj-lt"/>
              <a:buAutoNum type="arabicPeriod"/>
            </a:pPr>
            <a:r>
              <a:rPr lang="vi-VN" b="1" i="0" dirty="0">
                <a:solidFill>
                  <a:srgbClr val="ECECEC"/>
                </a:solidFill>
                <a:effectLst/>
                <a:highlight>
                  <a:srgbClr val="212121"/>
                </a:highlight>
                <a:latin typeface="Söhne"/>
              </a:rPr>
              <a:t>Hiệu suất</a:t>
            </a:r>
            <a:r>
              <a:rPr lang="vi-VN" b="0" i="0" dirty="0">
                <a:solidFill>
                  <a:srgbClr val="ECECEC"/>
                </a:solidFill>
                <a:effectLst/>
                <a:highlight>
                  <a:srgbClr val="212121"/>
                </a:highlight>
                <a:latin typeface="Söhne"/>
              </a:rPr>
              <a:t>:</a:t>
            </a:r>
          </a:p>
          <a:p>
            <a:pPr marL="742950" lvl="1" indent="-285750" algn="l">
              <a:buFont typeface="+mj-lt"/>
              <a:buAutoNum type="arabicPeriod"/>
            </a:pPr>
            <a:r>
              <a:rPr lang="vi-VN" b="1" i="0" dirty="0">
                <a:solidFill>
                  <a:srgbClr val="ECECEC"/>
                </a:solidFill>
                <a:effectLst/>
                <a:highlight>
                  <a:srgbClr val="212121"/>
                </a:highlight>
                <a:latin typeface="Söhne"/>
              </a:rPr>
              <a:t>App Router</a:t>
            </a:r>
            <a:r>
              <a:rPr lang="vi-VN" b="0" i="0" dirty="0">
                <a:solidFill>
                  <a:srgbClr val="ECECEC"/>
                </a:solidFill>
                <a:effectLst/>
                <a:highlight>
                  <a:srgbClr val="212121"/>
                </a:highlight>
                <a:latin typeface="Söhne"/>
              </a:rPr>
              <a:t>: Thường có hiệu suất tốt hơn do có khả năng tối ưu hóa hơn trong việc xử lý yêu cầu từ máy chủ.</a:t>
            </a:r>
          </a:p>
          <a:p>
            <a:pPr marL="742950" lvl="1" indent="-285750" algn="l">
              <a:buFont typeface="+mj-lt"/>
              <a:buAutoNum type="arabicPeriod"/>
            </a:pPr>
            <a:r>
              <a:rPr lang="vi-VN" b="1" i="0" dirty="0">
                <a:solidFill>
                  <a:srgbClr val="ECECEC"/>
                </a:solidFill>
                <a:effectLst/>
                <a:highlight>
                  <a:srgbClr val="212121"/>
                </a:highlight>
                <a:latin typeface="Söhne"/>
              </a:rPr>
              <a:t>Pages Router</a:t>
            </a:r>
            <a:r>
              <a:rPr lang="vi-VN" b="0" i="0" dirty="0">
                <a:solidFill>
                  <a:srgbClr val="ECECEC"/>
                </a:solidFill>
                <a:effectLst/>
                <a:highlight>
                  <a:srgbClr val="212121"/>
                </a:highlight>
                <a:latin typeface="Söhne"/>
              </a:rPr>
              <a:t>: Hiệu suất có thể kém hơn do tất cả các xử lý đều diễn ra trên trình duyệt, không có sự hỗ trợ từ máy chủ.</a:t>
            </a:r>
          </a:p>
          <a:p>
            <a:pPr algn="l">
              <a:buFont typeface="+mj-lt"/>
              <a:buAutoNum type="arabicPeriod"/>
            </a:pPr>
            <a:r>
              <a:rPr lang="vi-VN" b="1" i="0" dirty="0">
                <a:solidFill>
                  <a:srgbClr val="ECECEC"/>
                </a:solidFill>
                <a:effectLst/>
                <a:highlight>
                  <a:srgbClr val="212121"/>
                </a:highlight>
                <a:latin typeface="Söhne"/>
              </a:rPr>
              <a:t>Linh hoạt</a:t>
            </a:r>
            <a:r>
              <a:rPr lang="vi-VN" b="0" i="0" dirty="0">
                <a:solidFill>
                  <a:srgbClr val="ECECEC"/>
                </a:solidFill>
                <a:effectLst/>
                <a:highlight>
                  <a:srgbClr val="212121"/>
                </a:highlight>
                <a:latin typeface="Söhne"/>
              </a:rPr>
              <a:t>:</a:t>
            </a:r>
          </a:p>
          <a:p>
            <a:pPr marL="742950" lvl="1" indent="-285750" algn="l">
              <a:buFont typeface="+mj-lt"/>
              <a:buAutoNum type="arabicPeriod"/>
            </a:pPr>
            <a:r>
              <a:rPr lang="vi-VN" b="1" i="0" dirty="0">
                <a:solidFill>
                  <a:srgbClr val="ECECEC"/>
                </a:solidFill>
                <a:effectLst/>
                <a:highlight>
                  <a:srgbClr val="212121"/>
                </a:highlight>
                <a:latin typeface="Söhne"/>
              </a:rPr>
              <a:t>App Router</a:t>
            </a:r>
            <a:r>
              <a:rPr lang="vi-VN" b="0" i="0" dirty="0">
                <a:solidFill>
                  <a:srgbClr val="ECECEC"/>
                </a:solidFill>
                <a:effectLst/>
                <a:highlight>
                  <a:srgbClr val="212121"/>
                </a:highlight>
                <a:latin typeface="Söhne"/>
              </a:rPr>
              <a:t>: Linh hoạt hơn và cung cấp nhiều tính năng hơn, phù hợp cho các ứng dụng phức tạp và đòi hỏi tính linh hoạt cao.</a:t>
            </a:r>
          </a:p>
          <a:p>
            <a:pPr marL="742950" lvl="1" indent="-285750" algn="l">
              <a:buFont typeface="+mj-lt"/>
              <a:buAutoNum type="arabicPeriod"/>
            </a:pPr>
            <a:r>
              <a:rPr lang="vi-VN" b="1" i="0" dirty="0">
                <a:solidFill>
                  <a:srgbClr val="ECECEC"/>
                </a:solidFill>
                <a:effectLst/>
                <a:highlight>
                  <a:srgbClr val="212121"/>
                </a:highlight>
                <a:latin typeface="Söhne"/>
              </a:rPr>
              <a:t>Pages Router</a:t>
            </a:r>
            <a:r>
              <a:rPr lang="vi-VN" b="0" i="0" dirty="0">
                <a:solidFill>
                  <a:srgbClr val="ECECEC"/>
                </a:solidFill>
                <a:effectLst/>
                <a:highlight>
                  <a:srgbClr val="212121"/>
                </a:highlight>
                <a:latin typeface="Söhne"/>
              </a:rPr>
              <a:t>: Ít linh hoạt hơn và tập trung vào việc xây dựng các ứng dụng đơn giản, phù hợp cho các dự án không đòi hỏi nhiều tính năng đặc biệt và tối ưu hóa cao.</a:t>
            </a:r>
          </a:p>
        </p:txBody>
      </p:sp>
    </p:spTree>
    <p:extLst>
      <p:ext uri="{BB962C8B-B14F-4D97-AF65-F5344CB8AC3E}">
        <p14:creationId xmlns:p14="http://schemas.microsoft.com/office/powerpoint/2010/main" val="39371792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Google Shape;875;gcc7554a04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6" name="Google Shape;876;gcc7554a04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mj-lt"/>
              <a:buAutoNum type="arabicPeriod"/>
            </a:pPr>
            <a:r>
              <a:rPr lang="vi-VN" b="1" i="0" dirty="0">
                <a:solidFill>
                  <a:srgbClr val="ECECEC"/>
                </a:solidFill>
                <a:effectLst/>
                <a:highlight>
                  <a:srgbClr val="212121"/>
                </a:highlight>
                <a:latin typeface="Söhne"/>
              </a:rPr>
              <a:t>Routing (Định tuyến):</a:t>
            </a:r>
            <a:r>
              <a:rPr lang="vi-VN" b="0" i="0" dirty="0">
                <a:solidFill>
                  <a:srgbClr val="ECECEC"/>
                </a:solidFill>
                <a:effectLst/>
                <a:highlight>
                  <a:srgbClr val="212121"/>
                </a:highlight>
                <a:latin typeface="Söhne"/>
              </a:rPr>
              <a:t> Next.js cung cấp một cơ chế định tuyến dựa trên thư mục và tên file đơn giản. Mỗi file trong thư mục pages tương ứng với một route trên </a:t>
            </a:r>
            <a:r>
              <a:rPr lang="en-US" b="0" i="0" dirty="0" err="1">
                <a:solidFill>
                  <a:srgbClr val="ECECEC"/>
                </a:solidFill>
                <a:effectLst/>
                <a:highlight>
                  <a:srgbClr val="212121"/>
                </a:highlight>
                <a:latin typeface="Söhne"/>
              </a:rPr>
              <a:t>dự</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án</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gồm</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có</a:t>
            </a:r>
            <a:r>
              <a:rPr lang="en-US" b="0" i="0" dirty="0">
                <a:solidFill>
                  <a:srgbClr val="ECECEC"/>
                </a:solidFill>
                <a:effectLst/>
                <a:highlight>
                  <a:srgbClr val="212121"/>
                </a:highlight>
                <a:latin typeface="Söhne"/>
              </a:rPr>
              <a:t> nestle route (</a:t>
            </a:r>
            <a:r>
              <a:rPr lang="en-US" b="0" i="0" dirty="0" err="1">
                <a:solidFill>
                  <a:srgbClr val="ECECEC"/>
                </a:solidFill>
                <a:effectLst/>
                <a:highlight>
                  <a:srgbClr val="212121"/>
                </a:highlight>
                <a:latin typeface="Söhne"/>
              </a:rPr>
              <a:t>định</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tuyến</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lồng</a:t>
            </a:r>
            <a:r>
              <a:rPr lang="en-US" b="0" i="0" dirty="0">
                <a:solidFill>
                  <a:srgbClr val="ECECEC"/>
                </a:solidFill>
                <a:effectLst/>
                <a:highlight>
                  <a:srgbClr val="212121"/>
                </a:highlight>
                <a:latin typeface="Söhne"/>
              </a:rPr>
              <a:t>), dynamic route (</a:t>
            </a:r>
            <a:r>
              <a:rPr lang="en-US" b="0" i="0" dirty="0" err="1">
                <a:solidFill>
                  <a:srgbClr val="ECECEC"/>
                </a:solidFill>
                <a:effectLst/>
                <a:highlight>
                  <a:srgbClr val="212121"/>
                </a:highlight>
                <a:latin typeface="Söhne"/>
              </a:rPr>
              <a:t>định</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tuyến</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động</a:t>
            </a:r>
            <a:r>
              <a:rPr lang="en-US" b="0" i="0" dirty="0">
                <a:solidFill>
                  <a:srgbClr val="ECECEC"/>
                </a:solidFill>
                <a:effectLst/>
                <a:highlight>
                  <a:srgbClr val="212121"/>
                </a:highlight>
                <a:latin typeface="Söhne"/>
              </a:rPr>
              <a:t>), …</a:t>
            </a:r>
            <a:r>
              <a:rPr lang="vi-VN" b="0" i="0" dirty="0">
                <a:solidFill>
                  <a:srgbClr val="ECECEC"/>
                </a:solidFill>
                <a:effectLst/>
                <a:highlight>
                  <a:srgbClr val="212121"/>
                </a:highlight>
                <a:latin typeface="Söhne"/>
              </a:rPr>
              <a:t>.</a:t>
            </a:r>
            <a:endParaRPr lang="en-US" b="0" i="0" dirty="0">
              <a:solidFill>
                <a:srgbClr val="ECECEC"/>
              </a:solidFill>
              <a:effectLst/>
              <a:highlight>
                <a:srgbClr val="212121"/>
              </a:highlight>
              <a:latin typeface="Söhne"/>
            </a:endParaRPr>
          </a:p>
          <a:p>
            <a:pPr algn="l">
              <a:buFont typeface="+mj-lt"/>
              <a:buAutoNum type="arabicPeriod"/>
            </a:pPr>
            <a:r>
              <a:rPr lang="vi-VN" b="1" i="0" dirty="0">
                <a:solidFill>
                  <a:srgbClr val="ECECEC"/>
                </a:solidFill>
                <a:effectLst/>
                <a:highlight>
                  <a:srgbClr val="212121"/>
                </a:highlight>
                <a:latin typeface="Söhne"/>
              </a:rPr>
              <a:t>Rendering (Kết xuất):</a:t>
            </a:r>
            <a:r>
              <a:rPr lang="vi-VN" b="0" i="0" dirty="0">
                <a:solidFill>
                  <a:srgbClr val="ECECEC"/>
                </a:solidFill>
                <a:effectLst/>
                <a:highlight>
                  <a:srgbClr val="212121"/>
                </a:highlight>
                <a:latin typeface="Söhne"/>
              </a:rPr>
              <a:t> Kết xuất trên phía máy khách và phía máy chủ với Client và Server Components. Tiếp tục tối ưu hóa với Kết xuất Tĩnh và Động trên máy chủ với Next.js. Streaming trên Edge và các runtime của Node.js.</a:t>
            </a:r>
            <a:r>
              <a:rPr lang="en-US" b="0" i="0" dirty="0">
                <a:solidFill>
                  <a:srgbClr val="ECECEC"/>
                </a:solidFill>
                <a:effectLst/>
                <a:highlight>
                  <a:srgbClr val="212121"/>
                </a:highlight>
                <a:latin typeface="Söhne"/>
              </a:rPr>
              <a:t> </a:t>
            </a:r>
            <a:r>
              <a:rPr lang="vi-VN" b="0" i="0" dirty="0">
                <a:solidFill>
                  <a:srgbClr val="ECECEC"/>
                </a:solidFill>
                <a:effectLst/>
                <a:highlight>
                  <a:srgbClr val="212121"/>
                </a:highlight>
                <a:latin typeface="Söhne"/>
              </a:rPr>
              <a:t>Next.js hỗ trợ cả Server-side Rendering (SSR) và Static Site Generation (SSG).</a:t>
            </a:r>
            <a:r>
              <a:rPr lang="en-US" b="0" i="0" dirty="0">
                <a:solidFill>
                  <a:srgbClr val="ECECEC"/>
                </a:solidFill>
                <a:effectLst/>
                <a:highlight>
                  <a:srgbClr val="212121"/>
                </a:highlight>
                <a:latin typeface="Söhne"/>
              </a:rPr>
              <a:t> </a:t>
            </a:r>
            <a:r>
              <a:rPr lang="vi-VN" b="0" i="0" dirty="0">
                <a:solidFill>
                  <a:srgbClr val="ECECEC"/>
                </a:solidFill>
                <a:effectLst/>
                <a:highlight>
                  <a:srgbClr val="212121"/>
                </a:highlight>
                <a:latin typeface="Söhne"/>
              </a:rPr>
              <a:t>SSR giúp tăng tốc độ tải trang bằng cách render trang từ phía máy chủ trước khi gửi đến trình duyệt.</a:t>
            </a:r>
            <a:r>
              <a:rPr lang="en-US" b="0" i="0" dirty="0">
                <a:solidFill>
                  <a:srgbClr val="ECECEC"/>
                </a:solidFill>
                <a:effectLst/>
                <a:highlight>
                  <a:srgbClr val="212121"/>
                </a:highlight>
                <a:latin typeface="Söhne"/>
              </a:rPr>
              <a:t> </a:t>
            </a:r>
            <a:r>
              <a:rPr lang="vi-VN" b="0" i="0" dirty="0">
                <a:solidFill>
                  <a:srgbClr val="ECECEC"/>
                </a:solidFill>
                <a:effectLst/>
                <a:highlight>
                  <a:srgbClr val="212121"/>
                </a:highlight>
                <a:latin typeface="Söhne"/>
              </a:rPr>
              <a:t>SSG cho phép bạn tạo trang tĩnh tại thời điểm build, giúp tăng hiệu suất và giảm tải cho máy chủ.</a:t>
            </a:r>
          </a:p>
          <a:p>
            <a:pPr algn="l">
              <a:buFont typeface="+mj-lt"/>
              <a:buAutoNum type="arabicPeriod"/>
            </a:pPr>
            <a:r>
              <a:rPr lang="vi-VN" b="1" i="0" dirty="0">
                <a:solidFill>
                  <a:srgbClr val="ECECEC"/>
                </a:solidFill>
                <a:effectLst/>
                <a:highlight>
                  <a:srgbClr val="212121"/>
                </a:highlight>
                <a:latin typeface="Söhne"/>
              </a:rPr>
              <a:t>Data Fetching (Truy xuất dữ liệu):</a:t>
            </a:r>
            <a:r>
              <a:rPr lang="vi-VN" b="0" i="0" dirty="0">
                <a:solidFill>
                  <a:srgbClr val="ECECEC"/>
                </a:solidFill>
                <a:effectLst/>
                <a:highlight>
                  <a:srgbClr val="212121"/>
                </a:highlight>
                <a:latin typeface="Söhne"/>
              </a:rPr>
              <a:t> Truy xuất dữ liệu đơn giản hóa với async/await trong Server Components, và một fetch API mở rộng để nhớ lời gọi yêu cầu, caching dữ liệu và tái xác thực.</a:t>
            </a:r>
            <a:r>
              <a:rPr lang="en-US" b="0" i="0" dirty="0">
                <a:solidFill>
                  <a:srgbClr val="ECECEC"/>
                </a:solidFill>
                <a:effectLst/>
                <a:highlight>
                  <a:srgbClr val="212121"/>
                </a:highlight>
                <a:latin typeface="Söhne"/>
              </a:rPr>
              <a:t> C</a:t>
            </a:r>
            <a:r>
              <a:rPr lang="vi-VN" b="0" i="0" dirty="0">
                <a:solidFill>
                  <a:srgbClr val="ECECEC"/>
                </a:solidFill>
                <a:effectLst/>
                <a:highlight>
                  <a:srgbClr val="212121"/>
                </a:highlight>
                <a:latin typeface="Söhne"/>
              </a:rPr>
              <a:t>ó thể sử dụng các phương thức như getServerSideProps, getStaticProps, hoặc useEffect để lấy dữ liệu và truyền vào các component của bạn</a:t>
            </a:r>
          </a:p>
          <a:p>
            <a:pPr algn="l">
              <a:buFont typeface="+mj-lt"/>
              <a:buAutoNum type="arabicPeriod"/>
            </a:pPr>
            <a:r>
              <a:rPr lang="vi-VN" b="1" i="0" dirty="0">
                <a:solidFill>
                  <a:srgbClr val="ECECEC"/>
                </a:solidFill>
                <a:effectLst/>
                <a:highlight>
                  <a:srgbClr val="212121"/>
                </a:highlight>
                <a:latin typeface="Söhne"/>
              </a:rPr>
              <a:t>Styling (Tạo kiểu):</a:t>
            </a:r>
            <a:r>
              <a:rPr lang="vi-VN" b="0" i="0" dirty="0">
                <a:solidFill>
                  <a:srgbClr val="ECECEC"/>
                </a:solidFill>
                <a:effectLst/>
                <a:highlight>
                  <a:srgbClr val="212121"/>
                </a:highlight>
                <a:latin typeface="Söhne"/>
              </a:rPr>
              <a:t> Hỗ trợ cho các phương pháp tạo kiểu ưa thích của bạn, bao gồm CSS Modules, Tailwind CSS và CSS-in-JS.</a:t>
            </a:r>
          </a:p>
          <a:p>
            <a:pPr algn="l">
              <a:buFont typeface="+mj-lt"/>
              <a:buAutoNum type="arabicPeriod"/>
            </a:pPr>
            <a:r>
              <a:rPr lang="vi-VN" b="1" i="0" dirty="0">
                <a:solidFill>
                  <a:srgbClr val="ECECEC"/>
                </a:solidFill>
                <a:effectLst/>
                <a:highlight>
                  <a:srgbClr val="212121"/>
                </a:highlight>
                <a:latin typeface="Söhne"/>
              </a:rPr>
              <a:t>Optimizations (Tối ưu hóa):</a:t>
            </a:r>
            <a:r>
              <a:rPr lang="vi-VN" b="0" i="0" dirty="0">
                <a:solidFill>
                  <a:srgbClr val="ECECEC"/>
                </a:solidFill>
                <a:effectLst/>
                <a:highlight>
                  <a:srgbClr val="212121"/>
                </a:highlight>
                <a:latin typeface="Söhne"/>
              </a:rPr>
              <a:t> Tối ưu hóa ảnh, font chữ và kịch bản để cải thiện Core Web Vitals và trải nghiệm người dùng của ứng dụng của bạn.</a:t>
            </a:r>
          </a:p>
          <a:p>
            <a:pPr algn="l">
              <a:buFont typeface="+mj-lt"/>
              <a:buAutoNum type="arabicPeriod"/>
            </a:pPr>
            <a:r>
              <a:rPr lang="vi-VN" b="1" i="0" dirty="0">
                <a:solidFill>
                  <a:srgbClr val="ECECEC"/>
                </a:solidFill>
                <a:effectLst/>
                <a:highlight>
                  <a:srgbClr val="212121"/>
                </a:highlight>
                <a:latin typeface="Söhne"/>
              </a:rPr>
              <a:t>TypeScript:</a:t>
            </a:r>
            <a:r>
              <a:rPr lang="vi-VN" b="0" i="0" dirty="0">
                <a:solidFill>
                  <a:srgbClr val="ECECEC"/>
                </a:solidFill>
                <a:effectLst/>
                <a:highlight>
                  <a:srgbClr val="212121"/>
                </a:highlight>
                <a:latin typeface="Söhne"/>
              </a:rPr>
              <a:t> Hỗ trợ cải thiện cho TypeScript, với việc kiểm tra kiểu tốt hơn và biên dịch hiệu quả hơn, cũng như plugin TypeScript tùy chỉnh và trình kiểm tra kiểu.</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6738964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Google Shape;875;gcc7554a04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6" name="Google Shape;876;gcc7554a04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Next.js </a:t>
            </a:r>
            <a:r>
              <a:rPr lang="en-US" dirty="0" err="1"/>
              <a:t>hỗ</a:t>
            </a:r>
            <a:r>
              <a:rPr lang="en-US" dirty="0"/>
              <a:t> </a:t>
            </a:r>
            <a:r>
              <a:rPr lang="en-US" dirty="0" err="1"/>
              <a:t>trợ</a:t>
            </a:r>
            <a:r>
              <a:rPr lang="en-US" dirty="0"/>
              <a:t> </a:t>
            </a:r>
            <a:r>
              <a:rPr lang="en-US" dirty="0" err="1"/>
              <a:t>các</a:t>
            </a:r>
            <a:r>
              <a:rPr lang="en-US" dirty="0"/>
              <a:t> </a:t>
            </a:r>
            <a:r>
              <a:rPr lang="en-US" dirty="0" err="1"/>
              <a:t>trình</a:t>
            </a:r>
            <a:r>
              <a:rPr lang="en-US" dirty="0"/>
              <a:t> </a:t>
            </a:r>
            <a:r>
              <a:rPr lang="en-US" dirty="0" err="1"/>
              <a:t>duyệt</a:t>
            </a:r>
            <a:r>
              <a:rPr lang="en-US" dirty="0"/>
              <a:t> </a:t>
            </a:r>
            <a:r>
              <a:rPr lang="en-US" dirty="0" err="1"/>
              <a:t>hiện</a:t>
            </a:r>
            <a:r>
              <a:rPr lang="en-US" dirty="0"/>
              <a:t> </a:t>
            </a:r>
            <a:r>
              <a:rPr lang="en-US" dirty="0" err="1"/>
              <a:t>đại</a:t>
            </a:r>
            <a:r>
              <a:rPr lang="en-US" dirty="0"/>
              <a:t> </a:t>
            </a:r>
            <a:r>
              <a:rPr lang="en-US" dirty="0" err="1"/>
              <a:t>àm</a:t>
            </a:r>
            <a:r>
              <a:rPr lang="en-US" dirty="0"/>
              <a:t> </a:t>
            </a:r>
            <a:r>
              <a:rPr lang="en-US" dirty="0" err="1"/>
              <a:t>không</a:t>
            </a:r>
            <a:r>
              <a:rPr lang="en-US" dirty="0"/>
              <a:t> </a:t>
            </a:r>
            <a:r>
              <a:rPr lang="en-US" dirty="0" err="1"/>
              <a:t>cần</a:t>
            </a:r>
            <a:r>
              <a:rPr lang="en-US" dirty="0"/>
              <a:t> </a:t>
            </a:r>
            <a:r>
              <a:rPr lang="en-US" dirty="0" err="1"/>
              <a:t>cấu</a:t>
            </a:r>
            <a:r>
              <a:rPr lang="en-US" dirty="0"/>
              <a:t> </a:t>
            </a:r>
            <a:r>
              <a:rPr lang="en-US" dirty="0" err="1"/>
              <a:t>hình</a:t>
            </a:r>
            <a:r>
              <a:rPr lang="en-US" dirty="0"/>
              <a:t> </a:t>
            </a:r>
            <a:r>
              <a:rPr lang="en-US" dirty="0" err="1"/>
              <a:t>thêm</a:t>
            </a:r>
            <a:endParaRPr dirty="0"/>
          </a:p>
        </p:txBody>
      </p:sp>
    </p:spTree>
    <p:extLst>
      <p:ext uri="{BB962C8B-B14F-4D97-AF65-F5344CB8AC3E}">
        <p14:creationId xmlns:p14="http://schemas.microsoft.com/office/powerpoint/2010/main" val="33907822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Google Shape;875;gcc7554a04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6" name="Google Shape;876;gcc7554a04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ECECEC"/>
                </a:solidFill>
                <a:effectLst/>
                <a:highlight>
                  <a:srgbClr val="212121"/>
                </a:highlight>
                <a:latin typeface="Söhne"/>
              </a:rPr>
              <a:t>Next Edge Runtime </a:t>
            </a:r>
            <a:r>
              <a:rPr lang="vi-VN" b="0" i="0" dirty="0">
                <a:solidFill>
                  <a:srgbClr val="ECECEC"/>
                </a:solidFill>
                <a:effectLst/>
                <a:highlight>
                  <a:srgbClr val="212121"/>
                </a:highlight>
                <a:latin typeface="Söhne"/>
              </a:rPr>
              <a:t>được xây dựng dựa trên các API Web tiêu chuẩn và hỗ trợ các API sau</a:t>
            </a:r>
            <a:endParaRPr dirty="0"/>
          </a:p>
        </p:txBody>
      </p:sp>
    </p:spTree>
    <p:extLst>
      <p:ext uri="{BB962C8B-B14F-4D97-AF65-F5344CB8AC3E}">
        <p14:creationId xmlns:p14="http://schemas.microsoft.com/office/powerpoint/2010/main" val="19558247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Google Shape;875;gcc7554a04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6" name="Google Shape;876;gcc7554a04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ECECEC"/>
                </a:solidFill>
                <a:effectLst/>
                <a:highlight>
                  <a:srgbClr val="212121"/>
                </a:highlight>
                <a:latin typeface="Söhne"/>
              </a:rPr>
              <a:t>Next Edge Runtime </a:t>
            </a:r>
            <a:r>
              <a:rPr lang="vi-VN" b="0" i="0" dirty="0">
                <a:solidFill>
                  <a:srgbClr val="ECECEC"/>
                </a:solidFill>
                <a:effectLst/>
                <a:highlight>
                  <a:srgbClr val="212121"/>
                </a:highlight>
                <a:latin typeface="Söhne"/>
              </a:rPr>
              <a:t>được xây dựng dựa trên các API Web tiêu chuẩn và hỗ trợ các API sau</a:t>
            </a:r>
            <a:endParaRPr dirty="0"/>
          </a:p>
        </p:txBody>
      </p:sp>
    </p:spTree>
    <p:extLst>
      <p:ext uri="{BB962C8B-B14F-4D97-AF65-F5344CB8AC3E}">
        <p14:creationId xmlns:p14="http://schemas.microsoft.com/office/powerpoint/2010/main" val="1150053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39975" y="1324500"/>
            <a:ext cx="70641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040000" y="3377100"/>
            <a:ext cx="7064100" cy="4419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cxnSp>
        <p:nvCxnSpPr>
          <p:cNvPr id="11" name="Google Shape;11;p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 name="Google Shape;12;p2"/>
          <p:cNvCxnSpPr/>
          <p:nvPr/>
        </p:nvCxnSpPr>
        <p:spPr>
          <a:xfrm flipH="1">
            <a:off x="-257975"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 name="Google Shape;13;p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 name="Google Shape;14;p2"/>
          <p:cNvCxnSpPr/>
          <p:nvPr/>
        </p:nvCxnSpPr>
        <p:spPr>
          <a:xfrm flipH="1">
            <a:off x="6467450"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2">
  <p:cSld name="CUSTOM_10_1_1">
    <p:spTree>
      <p:nvGrpSpPr>
        <p:cNvPr id="1" name="Shape 457"/>
        <p:cNvGrpSpPr/>
        <p:nvPr/>
      </p:nvGrpSpPr>
      <p:grpSpPr>
        <a:xfrm>
          <a:off x="0" y="0"/>
          <a:ext cx="0" cy="0"/>
          <a:chOff x="0" y="0"/>
          <a:chExt cx="0" cy="0"/>
        </a:xfrm>
      </p:grpSpPr>
      <p:cxnSp>
        <p:nvCxnSpPr>
          <p:cNvPr id="458" name="Google Shape;458;p5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9" name="Google Shape;459;p5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0" name="Google Shape;460;p52"/>
          <p:cNvCxnSpPr/>
          <p:nvPr/>
        </p:nvCxnSpPr>
        <p:spPr>
          <a:xfrm flipH="1">
            <a:off x="6772150" y="3663450"/>
            <a:ext cx="2823300" cy="1633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3">
  <p:cSld name="CUSTOM_30">
    <p:spTree>
      <p:nvGrpSpPr>
        <p:cNvPr id="1" name="Shape 461"/>
        <p:cNvGrpSpPr/>
        <p:nvPr/>
      </p:nvGrpSpPr>
      <p:grpSpPr>
        <a:xfrm>
          <a:off x="0" y="0"/>
          <a:ext cx="0" cy="0"/>
          <a:chOff x="0" y="0"/>
          <a:chExt cx="0" cy="0"/>
        </a:xfrm>
      </p:grpSpPr>
      <p:cxnSp>
        <p:nvCxnSpPr>
          <p:cNvPr id="462" name="Google Shape;462;p5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3" name="Google Shape;463;p5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4" name="Google Shape;464;p53"/>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5" name="Google Shape;465;p53"/>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6" name="Google Shape;466;p53"/>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7" name="Google Shape;467;p53"/>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2714550" y="2366272"/>
            <a:ext cx="3714900" cy="8184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accent4"/>
              </a:buClr>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3746550" y="1339163"/>
            <a:ext cx="1650900" cy="978300"/>
          </a:xfrm>
          <a:prstGeom prst="rect">
            <a:avLst/>
          </a:prstGeom>
        </p:spPr>
        <p:txBody>
          <a:bodyPr spcFirstLastPara="1" wrap="square" lIns="91425" tIns="91425" rIns="91425" bIns="91425" anchor="t" anchorCtr="0">
            <a:noAutofit/>
          </a:bodyPr>
          <a:lstStyle>
            <a:lvl1pPr lvl="0" rtl="0">
              <a:spcBef>
                <a:spcPts val="0"/>
              </a:spcBef>
              <a:spcAft>
                <a:spcPts val="0"/>
              </a:spcAft>
              <a:buSzPts val="6000"/>
              <a:buNone/>
              <a:defRPr sz="7000">
                <a:solidFill>
                  <a:schemeClr val="accent1"/>
                </a:solidFill>
              </a:defRPr>
            </a:lvl1pPr>
            <a:lvl2pPr lvl="1" algn="ctr" rtl="0">
              <a:spcBef>
                <a:spcPts val="0"/>
              </a:spcBef>
              <a:spcAft>
                <a:spcPts val="0"/>
              </a:spcAft>
              <a:buSzPts val="6000"/>
              <a:buNone/>
              <a:defRPr sz="6000" b="1"/>
            </a:lvl2pPr>
            <a:lvl3pPr lvl="2" algn="ctr" rtl="0">
              <a:spcBef>
                <a:spcPts val="0"/>
              </a:spcBef>
              <a:spcAft>
                <a:spcPts val="0"/>
              </a:spcAft>
              <a:buSzPts val="6000"/>
              <a:buNone/>
              <a:defRPr sz="6000" b="1"/>
            </a:lvl3pPr>
            <a:lvl4pPr lvl="3" algn="ctr" rtl="0">
              <a:spcBef>
                <a:spcPts val="0"/>
              </a:spcBef>
              <a:spcAft>
                <a:spcPts val="0"/>
              </a:spcAft>
              <a:buSzPts val="6000"/>
              <a:buNone/>
              <a:defRPr sz="6000" b="1"/>
            </a:lvl4pPr>
            <a:lvl5pPr lvl="4" algn="ctr" rtl="0">
              <a:spcBef>
                <a:spcPts val="0"/>
              </a:spcBef>
              <a:spcAft>
                <a:spcPts val="0"/>
              </a:spcAft>
              <a:buSzPts val="6000"/>
              <a:buNone/>
              <a:defRPr sz="6000" b="1"/>
            </a:lvl5pPr>
            <a:lvl6pPr lvl="5" algn="ctr" rtl="0">
              <a:spcBef>
                <a:spcPts val="0"/>
              </a:spcBef>
              <a:spcAft>
                <a:spcPts val="0"/>
              </a:spcAft>
              <a:buSzPts val="6000"/>
              <a:buNone/>
              <a:defRPr sz="6000" b="1"/>
            </a:lvl6pPr>
            <a:lvl7pPr lvl="6" algn="ctr" rtl="0">
              <a:spcBef>
                <a:spcPts val="0"/>
              </a:spcBef>
              <a:spcAft>
                <a:spcPts val="0"/>
              </a:spcAft>
              <a:buSzPts val="6000"/>
              <a:buNone/>
              <a:defRPr sz="6000" b="1"/>
            </a:lvl7pPr>
            <a:lvl8pPr lvl="7" algn="ctr" rtl="0">
              <a:spcBef>
                <a:spcPts val="0"/>
              </a:spcBef>
              <a:spcAft>
                <a:spcPts val="0"/>
              </a:spcAft>
              <a:buSzPts val="6000"/>
              <a:buNone/>
              <a:defRPr sz="6000" b="1"/>
            </a:lvl8pPr>
            <a:lvl9pPr lvl="8" algn="ctr" rtl="0">
              <a:spcBef>
                <a:spcPts val="0"/>
              </a:spcBef>
              <a:spcAft>
                <a:spcPts val="0"/>
              </a:spcAft>
              <a:buSzPts val="6000"/>
              <a:buNone/>
              <a:defRPr sz="6000" b="1"/>
            </a:lvl9pPr>
          </a:lstStyle>
          <a:p>
            <a:r>
              <a:t>xx%</a:t>
            </a:r>
          </a:p>
        </p:txBody>
      </p:sp>
      <p:sp>
        <p:nvSpPr>
          <p:cNvPr id="18" name="Google Shape;18;p3"/>
          <p:cNvSpPr txBox="1">
            <a:spLocks noGrp="1"/>
          </p:cNvSpPr>
          <p:nvPr>
            <p:ph type="subTitle" idx="1"/>
          </p:nvPr>
        </p:nvSpPr>
        <p:spPr>
          <a:xfrm>
            <a:off x="2291400" y="3076675"/>
            <a:ext cx="4561200" cy="39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9" name="Google Shape;19;p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0" name="Google Shape;20;p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1" name="Google Shape;21;p3"/>
          <p:cNvCxnSpPr/>
          <p:nvPr/>
        </p:nvCxnSpPr>
        <p:spPr>
          <a:xfrm flipH="1">
            <a:off x="7948925" y="3979775"/>
            <a:ext cx="1378500" cy="12363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2" name="Google Shape;22;p3"/>
          <p:cNvCxnSpPr/>
          <p:nvPr/>
        </p:nvCxnSpPr>
        <p:spPr>
          <a:xfrm flipH="1">
            <a:off x="-112875" y="-88700"/>
            <a:ext cx="1418700" cy="1064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2"/>
        <p:cNvGrpSpPr/>
        <p:nvPr/>
      </p:nvGrpSpPr>
      <p:grpSpPr>
        <a:xfrm>
          <a:off x="0" y="0"/>
          <a:ext cx="0" cy="0"/>
          <a:chOff x="0" y="0"/>
          <a:chExt cx="0" cy="0"/>
        </a:xfrm>
      </p:grpSpPr>
      <p:sp>
        <p:nvSpPr>
          <p:cNvPr id="43" name="Google Shape;43;p7"/>
          <p:cNvSpPr txBox="1">
            <a:spLocks noGrp="1"/>
          </p:cNvSpPr>
          <p:nvPr>
            <p:ph type="subTitle" idx="1"/>
          </p:nvPr>
        </p:nvSpPr>
        <p:spPr>
          <a:xfrm>
            <a:off x="2247500" y="1433050"/>
            <a:ext cx="1838100" cy="357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9pPr>
          </a:lstStyle>
          <a:p>
            <a:endParaRPr/>
          </a:p>
        </p:txBody>
      </p:sp>
      <p:sp>
        <p:nvSpPr>
          <p:cNvPr id="44" name="Google Shape;44;p7"/>
          <p:cNvSpPr txBox="1">
            <a:spLocks noGrp="1"/>
          </p:cNvSpPr>
          <p:nvPr>
            <p:ph type="subTitle" idx="2"/>
          </p:nvPr>
        </p:nvSpPr>
        <p:spPr>
          <a:xfrm>
            <a:off x="2247500" y="1790050"/>
            <a:ext cx="5160300" cy="2754000"/>
          </a:xfrm>
          <a:prstGeom prst="rect">
            <a:avLst/>
          </a:prstGeom>
        </p:spPr>
        <p:txBody>
          <a:bodyPr spcFirstLastPara="1" wrap="square" lIns="91425" tIns="91425" rIns="91425" bIns="91425" anchor="t" anchorCtr="0">
            <a:noAutofit/>
          </a:bodyPr>
          <a:lstStyle>
            <a:lvl1pPr marR="50800" lvl="0" rtl="0">
              <a:lnSpc>
                <a:spcPct val="166000"/>
              </a:lnSpc>
              <a:spcBef>
                <a:spcPts val="0"/>
              </a:spcBef>
              <a:spcAft>
                <a:spcPts val="0"/>
              </a:spcAft>
              <a:buClr>
                <a:schemeClr val="accent1"/>
              </a:buClr>
              <a:buSzPts val="1400"/>
              <a:buChar char="●"/>
              <a:defRPr sz="1400">
                <a:solidFill>
                  <a:srgbClr val="374957"/>
                </a:solidFill>
              </a:defRPr>
            </a:lvl1pPr>
            <a:lvl2pPr lvl="1" algn="ctr" rtl="0">
              <a:spcBef>
                <a:spcPts val="0"/>
              </a:spcBef>
              <a:spcAft>
                <a:spcPts val="0"/>
              </a:spcAft>
              <a:buClr>
                <a:schemeClr val="dk1"/>
              </a:buClr>
              <a:buSzPts val="1400"/>
              <a:buChar char="○"/>
              <a:defRPr/>
            </a:lvl2pPr>
            <a:lvl3pPr lvl="2" algn="ctr" rtl="0">
              <a:spcBef>
                <a:spcPts val="0"/>
              </a:spcBef>
              <a:spcAft>
                <a:spcPts val="0"/>
              </a:spcAft>
              <a:buClr>
                <a:schemeClr val="dk1"/>
              </a:buClr>
              <a:buSzPts val="1400"/>
              <a:buChar char="■"/>
              <a:defRPr/>
            </a:lvl3pPr>
            <a:lvl4pPr lvl="3" algn="ctr" rtl="0">
              <a:spcBef>
                <a:spcPts val="0"/>
              </a:spcBef>
              <a:spcAft>
                <a:spcPts val="0"/>
              </a:spcAft>
              <a:buClr>
                <a:schemeClr val="dk1"/>
              </a:buClr>
              <a:buSzPts val="1400"/>
              <a:buChar char="●"/>
              <a:defRPr/>
            </a:lvl4pPr>
            <a:lvl5pPr lvl="4" algn="ctr" rtl="0">
              <a:spcBef>
                <a:spcPts val="0"/>
              </a:spcBef>
              <a:spcAft>
                <a:spcPts val="0"/>
              </a:spcAft>
              <a:buClr>
                <a:schemeClr val="dk1"/>
              </a:buClr>
              <a:buSzPts val="1400"/>
              <a:buChar char="○"/>
              <a:defRPr/>
            </a:lvl5pPr>
            <a:lvl6pPr lvl="5" algn="ctr" rtl="0">
              <a:spcBef>
                <a:spcPts val="0"/>
              </a:spcBef>
              <a:spcAft>
                <a:spcPts val="0"/>
              </a:spcAft>
              <a:buClr>
                <a:schemeClr val="dk1"/>
              </a:buClr>
              <a:buSzPts val="1400"/>
              <a:buChar char="■"/>
              <a:defRPr/>
            </a:lvl6pPr>
            <a:lvl7pPr lvl="6" algn="ctr" rtl="0">
              <a:spcBef>
                <a:spcPts val="0"/>
              </a:spcBef>
              <a:spcAft>
                <a:spcPts val="0"/>
              </a:spcAft>
              <a:buClr>
                <a:schemeClr val="dk1"/>
              </a:buClr>
              <a:buSzPts val="1400"/>
              <a:buChar char="●"/>
              <a:defRPr/>
            </a:lvl7pPr>
            <a:lvl8pPr lvl="7" algn="ctr" rtl="0">
              <a:spcBef>
                <a:spcPts val="0"/>
              </a:spcBef>
              <a:spcAft>
                <a:spcPts val="0"/>
              </a:spcAft>
              <a:buClr>
                <a:schemeClr val="dk1"/>
              </a:buClr>
              <a:buSzPts val="1400"/>
              <a:buChar char="○"/>
              <a:defRPr/>
            </a:lvl8pPr>
            <a:lvl9pPr lvl="8" algn="ctr" rtl="0">
              <a:spcBef>
                <a:spcPts val="0"/>
              </a:spcBef>
              <a:spcAft>
                <a:spcPts val="0"/>
              </a:spcAft>
              <a:buClr>
                <a:schemeClr val="dk1"/>
              </a:buClr>
              <a:buSzPts val="1400"/>
              <a:buChar char="■"/>
              <a:defRPr/>
            </a:lvl9pPr>
          </a:lstStyle>
          <a:p>
            <a:endParaRPr/>
          </a:p>
        </p:txBody>
      </p:sp>
      <p:sp>
        <p:nvSpPr>
          <p:cNvPr id="45" name="Google Shape;45;p7"/>
          <p:cNvSpPr txBox="1">
            <a:spLocks noGrp="1"/>
          </p:cNvSpPr>
          <p:nvPr>
            <p:ph type="title"/>
          </p:nvPr>
        </p:nvSpPr>
        <p:spPr>
          <a:xfrm>
            <a:off x="713225" y="445025"/>
            <a:ext cx="4297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46" name="Google Shape;46;p7"/>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7" name="Google Shape;47;p7"/>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8"/>
        <p:cNvGrpSpPr/>
        <p:nvPr/>
      </p:nvGrpSpPr>
      <p:grpSpPr>
        <a:xfrm>
          <a:off x="0" y="0"/>
          <a:ext cx="0" cy="0"/>
          <a:chOff x="0" y="0"/>
          <a:chExt cx="0" cy="0"/>
        </a:xfrm>
      </p:grpSpPr>
      <p:sp>
        <p:nvSpPr>
          <p:cNvPr id="49" name="Google Shape;49;p8"/>
          <p:cNvSpPr txBox="1">
            <a:spLocks noGrp="1"/>
          </p:cNvSpPr>
          <p:nvPr>
            <p:ph type="title"/>
          </p:nvPr>
        </p:nvSpPr>
        <p:spPr>
          <a:xfrm>
            <a:off x="1122500" y="1073000"/>
            <a:ext cx="6899100" cy="2856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cxnSp>
        <p:nvCxnSpPr>
          <p:cNvPr id="50" name="Google Shape;50;p8"/>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1" name="Google Shape;51;p8"/>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2" name="Google Shape;52;p8"/>
          <p:cNvCxnSpPr/>
          <p:nvPr/>
        </p:nvCxnSpPr>
        <p:spPr>
          <a:xfrm flipH="1">
            <a:off x="7093250" y="3935075"/>
            <a:ext cx="2332800" cy="1347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53" name="Google Shape;53;p8"/>
          <p:cNvCxnSpPr/>
          <p:nvPr/>
        </p:nvCxnSpPr>
        <p:spPr>
          <a:xfrm flipH="1">
            <a:off x="-420450" y="-121600"/>
            <a:ext cx="2332800" cy="1347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73"/>
        <p:cNvGrpSpPr/>
        <p:nvPr/>
      </p:nvGrpSpPr>
      <p:grpSpPr>
        <a:xfrm>
          <a:off x="0" y="0"/>
          <a:ext cx="0" cy="0"/>
          <a:chOff x="0" y="0"/>
          <a:chExt cx="0" cy="0"/>
        </a:xfrm>
      </p:grpSpPr>
      <p:sp>
        <p:nvSpPr>
          <p:cNvPr id="74" name="Google Shape;74;p13"/>
          <p:cNvSpPr txBox="1">
            <a:spLocks noGrp="1"/>
          </p:cNvSpPr>
          <p:nvPr>
            <p:ph type="title"/>
          </p:nvPr>
        </p:nvSpPr>
        <p:spPr>
          <a:xfrm>
            <a:off x="713225" y="445025"/>
            <a:ext cx="35838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75" name="Google Shape;75;p13"/>
          <p:cNvSpPr txBox="1">
            <a:spLocks noGrp="1"/>
          </p:cNvSpPr>
          <p:nvPr>
            <p:ph type="subTitle" idx="1"/>
          </p:nvPr>
        </p:nvSpPr>
        <p:spPr>
          <a:xfrm>
            <a:off x="5001000" y="194292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76" name="Google Shape;76;p13"/>
          <p:cNvSpPr txBox="1">
            <a:spLocks noGrp="1"/>
          </p:cNvSpPr>
          <p:nvPr>
            <p:ph type="subTitle" idx="2"/>
          </p:nvPr>
        </p:nvSpPr>
        <p:spPr>
          <a:xfrm>
            <a:off x="5001000" y="2255100"/>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7" name="Google Shape;77;p13"/>
          <p:cNvSpPr txBox="1">
            <a:spLocks noGrp="1"/>
          </p:cNvSpPr>
          <p:nvPr>
            <p:ph type="subTitle" idx="3"/>
          </p:nvPr>
        </p:nvSpPr>
        <p:spPr>
          <a:xfrm>
            <a:off x="1655200" y="194292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78" name="Google Shape;78;p13"/>
          <p:cNvSpPr txBox="1">
            <a:spLocks noGrp="1"/>
          </p:cNvSpPr>
          <p:nvPr>
            <p:ph type="subTitle" idx="4"/>
          </p:nvPr>
        </p:nvSpPr>
        <p:spPr>
          <a:xfrm>
            <a:off x="1655200" y="2255100"/>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9" name="Google Shape;79;p13"/>
          <p:cNvSpPr txBox="1">
            <a:spLocks noGrp="1"/>
          </p:cNvSpPr>
          <p:nvPr>
            <p:ph type="subTitle" idx="5"/>
          </p:nvPr>
        </p:nvSpPr>
        <p:spPr>
          <a:xfrm>
            <a:off x="5001000" y="3723950"/>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80" name="Google Shape;80;p13"/>
          <p:cNvSpPr txBox="1">
            <a:spLocks noGrp="1"/>
          </p:cNvSpPr>
          <p:nvPr>
            <p:ph type="subTitle" idx="6"/>
          </p:nvPr>
        </p:nvSpPr>
        <p:spPr>
          <a:xfrm>
            <a:off x="5001000" y="403612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1" name="Google Shape;81;p13"/>
          <p:cNvSpPr txBox="1">
            <a:spLocks noGrp="1"/>
          </p:cNvSpPr>
          <p:nvPr>
            <p:ph type="subTitle" idx="7"/>
          </p:nvPr>
        </p:nvSpPr>
        <p:spPr>
          <a:xfrm>
            <a:off x="1655200" y="3723950"/>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82" name="Google Shape;82;p13"/>
          <p:cNvSpPr txBox="1">
            <a:spLocks noGrp="1"/>
          </p:cNvSpPr>
          <p:nvPr>
            <p:ph type="subTitle" idx="8"/>
          </p:nvPr>
        </p:nvSpPr>
        <p:spPr>
          <a:xfrm>
            <a:off x="1655250" y="403612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3" name="Google Shape;83;p13"/>
          <p:cNvSpPr txBox="1">
            <a:spLocks noGrp="1"/>
          </p:cNvSpPr>
          <p:nvPr>
            <p:ph type="title" idx="9" hasCustomPrompt="1"/>
          </p:nvPr>
        </p:nvSpPr>
        <p:spPr>
          <a:xfrm>
            <a:off x="2378650" y="130358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4" name="Google Shape;84;p13"/>
          <p:cNvSpPr txBox="1">
            <a:spLocks noGrp="1"/>
          </p:cNvSpPr>
          <p:nvPr>
            <p:ph type="title" idx="13" hasCustomPrompt="1"/>
          </p:nvPr>
        </p:nvSpPr>
        <p:spPr>
          <a:xfrm>
            <a:off x="5724450" y="130358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5" name="Google Shape;85;p13"/>
          <p:cNvSpPr txBox="1">
            <a:spLocks noGrp="1"/>
          </p:cNvSpPr>
          <p:nvPr>
            <p:ph type="title" idx="14" hasCustomPrompt="1"/>
          </p:nvPr>
        </p:nvSpPr>
        <p:spPr>
          <a:xfrm>
            <a:off x="2378700" y="308273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6" name="Google Shape;86;p13"/>
          <p:cNvSpPr txBox="1">
            <a:spLocks noGrp="1"/>
          </p:cNvSpPr>
          <p:nvPr>
            <p:ph type="title" idx="15" hasCustomPrompt="1"/>
          </p:nvPr>
        </p:nvSpPr>
        <p:spPr>
          <a:xfrm>
            <a:off x="5724450" y="308273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cxnSp>
        <p:nvCxnSpPr>
          <p:cNvPr id="87" name="Google Shape;87;p1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88" name="Google Shape;88;p1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CUSTOM_4">
    <p:spTree>
      <p:nvGrpSpPr>
        <p:cNvPr id="1" name="Shape 224"/>
        <p:cNvGrpSpPr/>
        <p:nvPr/>
      </p:nvGrpSpPr>
      <p:grpSpPr>
        <a:xfrm>
          <a:off x="0" y="0"/>
          <a:ext cx="0" cy="0"/>
          <a:chOff x="0" y="0"/>
          <a:chExt cx="0" cy="0"/>
        </a:xfrm>
      </p:grpSpPr>
      <p:sp>
        <p:nvSpPr>
          <p:cNvPr id="225" name="Google Shape;225;p30"/>
          <p:cNvSpPr txBox="1">
            <a:spLocks noGrp="1"/>
          </p:cNvSpPr>
          <p:nvPr>
            <p:ph type="subTitle" idx="1"/>
          </p:nvPr>
        </p:nvSpPr>
        <p:spPr>
          <a:xfrm>
            <a:off x="3509000" y="25320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26" name="Google Shape;226;p30"/>
          <p:cNvSpPr txBox="1">
            <a:spLocks noGrp="1"/>
          </p:cNvSpPr>
          <p:nvPr>
            <p:ph type="subTitle" idx="2"/>
          </p:nvPr>
        </p:nvSpPr>
        <p:spPr>
          <a:xfrm>
            <a:off x="3509025" y="2948247"/>
            <a:ext cx="2126100" cy="81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7" name="Google Shape;227;p30"/>
          <p:cNvSpPr txBox="1">
            <a:spLocks noGrp="1"/>
          </p:cNvSpPr>
          <p:nvPr>
            <p:ph type="subTitle" idx="3"/>
          </p:nvPr>
        </p:nvSpPr>
        <p:spPr>
          <a:xfrm>
            <a:off x="953025" y="25320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28" name="Google Shape;228;p30"/>
          <p:cNvSpPr txBox="1">
            <a:spLocks noGrp="1"/>
          </p:cNvSpPr>
          <p:nvPr>
            <p:ph type="subTitle" idx="4"/>
          </p:nvPr>
        </p:nvSpPr>
        <p:spPr>
          <a:xfrm>
            <a:off x="953125" y="2948247"/>
            <a:ext cx="2126100" cy="81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9" name="Google Shape;229;p30"/>
          <p:cNvSpPr txBox="1">
            <a:spLocks noGrp="1"/>
          </p:cNvSpPr>
          <p:nvPr>
            <p:ph type="subTitle" idx="5"/>
          </p:nvPr>
        </p:nvSpPr>
        <p:spPr>
          <a:xfrm>
            <a:off x="6064875" y="25320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30" name="Google Shape;230;p30"/>
          <p:cNvSpPr txBox="1">
            <a:spLocks noGrp="1"/>
          </p:cNvSpPr>
          <p:nvPr>
            <p:ph type="subTitle" idx="6"/>
          </p:nvPr>
        </p:nvSpPr>
        <p:spPr>
          <a:xfrm>
            <a:off x="6064875" y="2948247"/>
            <a:ext cx="2126100" cy="81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31" name="Google Shape;231;p30"/>
          <p:cNvSpPr txBox="1">
            <a:spLocks noGrp="1"/>
          </p:cNvSpPr>
          <p:nvPr>
            <p:ph type="title"/>
          </p:nvPr>
        </p:nvSpPr>
        <p:spPr>
          <a:xfrm>
            <a:off x="713225" y="445025"/>
            <a:ext cx="665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232" name="Google Shape;232;p3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33" name="Google Shape;233;p3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449"/>
        <p:cNvGrpSpPr/>
        <p:nvPr/>
      </p:nvGrpSpPr>
      <p:grpSpPr>
        <a:xfrm>
          <a:off x="0" y="0"/>
          <a:ext cx="0" cy="0"/>
          <a:chOff x="0" y="0"/>
          <a:chExt cx="0" cy="0"/>
        </a:xfrm>
      </p:grpSpPr>
      <p:cxnSp>
        <p:nvCxnSpPr>
          <p:cNvPr id="450" name="Google Shape;450;p5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1" name="Google Shape;451;p5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452"/>
        <p:cNvGrpSpPr/>
        <p:nvPr/>
      </p:nvGrpSpPr>
      <p:grpSpPr>
        <a:xfrm>
          <a:off x="0" y="0"/>
          <a:ext cx="0" cy="0"/>
          <a:chOff x="0" y="0"/>
          <a:chExt cx="0" cy="0"/>
        </a:xfrm>
      </p:grpSpPr>
      <p:cxnSp>
        <p:nvCxnSpPr>
          <p:cNvPr id="453" name="Google Shape;453;p5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4" name="Google Shape;454;p5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5" name="Google Shape;455;p51"/>
          <p:cNvCxnSpPr/>
          <p:nvPr/>
        </p:nvCxnSpPr>
        <p:spPr>
          <a:xfrm>
            <a:off x="7434175" y="-125600"/>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56" name="Google Shape;456;p51"/>
          <p:cNvCxnSpPr/>
          <p:nvPr/>
        </p:nvCxnSpPr>
        <p:spPr>
          <a:xfrm>
            <a:off x="-147275" y="3943475"/>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sz="3000" i="1">
                <a:solidFill>
                  <a:schemeClr val="dk1"/>
                </a:solidFill>
              </a:defRPr>
            </a:lvl2pPr>
            <a:lvl3pPr lvl="2">
              <a:spcBef>
                <a:spcPts val="0"/>
              </a:spcBef>
              <a:spcAft>
                <a:spcPts val="0"/>
              </a:spcAft>
              <a:buClr>
                <a:schemeClr val="dk1"/>
              </a:buClr>
              <a:buSzPts val="3000"/>
              <a:buNone/>
              <a:defRPr sz="3000" i="1">
                <a:solidFill>
                  <a:schemeClr val="dk1"/>
                </a:solidFill>
              </a:defRPr>
            </a:lvl3pPr>
            <a:lvl4pPr lvl="3">
              <a:spcBef>
                <a:spcPts val="0"/>
              </a:spcBef>
              <a:spcAft>
                <a:spcPts val="0"/>
              </a:spcAft>
              <a:buClr>
                <a:schemeClr val="dk1"/>
              </a:buClr>
              <a:buSzPts val="3000"/>
              <a:buNone/>
              <a:defRPr sz="3000" i="1">
                <a:solidFill>
                  <a:schemeClr val="dk1"/>
                </a:solidFill>
              </a:defRPr>
            </a:lvl4pPr>
            <a:lvl5pPr lvl="4">
              <a:spcBef>
                <a:spcPts val="0"/>
              </a:spcBef>
              <a:spcAft>
                <a:spcPts val="0"/>
              </a:spcAft>
              <a:buClr>
                <a:schemeClr val="dk1"/>
              </a:buClr>
              <a:buSzPts val="3000"/>
              <a:buNone/>
              <a:defRPr sz="3000" i="1">
                <a:solidFill>
                  <a:schemeClr val="dk1"/>
                </a:solidFill>
              </a:defRPr>
            </a:lvl5pPr>
            <a:lvl6pPr lvl="5">
              <a:spcBef>
                <a:spcPts val="0"/>
              </a:spcBef>
              <a:spcAft>
                <a:spcPts val="0"/>
              </a:spcAft>
              <a:buClr>
                <a:schemeClr val="dk1"/>
              </a:buClr>
              <a:buSzPts val="3000"/>
              <a:buNone/>
              <a:defRPr sz="3000" i="1">
                <a:solidFill>
                  <a:schemeClr val="dk1"/>
                </a:solidFill>
              </a:defRPr>
            </a:lvl6pPr>
            <a:lvl7pPr lvl="6">
              <a:spcBef>
                <a:spcPts val="0"/>
              </a:spcBef>
              <a:spcAft>
                <a:spcPts val="0"/>
              </a:spcAft>
              <a:buClr>
                <a:schemeClr val="dk1"/>
              </a:buClr>
              <a:buSzPts val="3000"/>
              <a:buNone/>
              <a:defRPr sz="3000" i="1">
                <a:solidFill>
                  <a:schemeClr val="dk1"/>
                </a:solidFill>
              </a:defRPr>
            </a:lvl7pPr>
            <a:lvl8pPr lvl="7">
              <a:spcBef>
                <a:spcPts val="0"/>
              </a:spcBef>
              <a:spcAft>
                <a:spcPts val="0"/>
              </a:spcAft>
              <a:buClr>
                <a:schemeClr val="dk1"/>
              </a:buClr>
              <a:buSzPts val="3000"/>
              <a:buNone/>
              <a:defRPr sz="3000" i="1">
                <a:solidFill>
                  <a:schemeClr val="dk1"/>
                </a:solidFill>
              </a:defRPr>
            </a:lvl8pPr>
            <a:lvl9pPr lvl="8">
              <a:spcBef>
                <a:spcPts val="0"/>
              </a:spcBef>
              <a:spcAft>
                <a:spcPts val="0"/>
              </a:spcAft>
              <a:buClr>
                <a:schemeClr val="dk1"/>
              </a:buClr>
              <a:buSzPts val="3000"/>
              <a:buNone/>
              <a:defRPr sz="3000" i="1">
                <a:solidFill>
                  <a:schemeClr val="dk1"/>
                </a:solidFill>
              </a:defRPr>
            </a:lvl9pPr>
          </a:lstStyle>
          <a:p>
            <a:endParaRPr/>
          </a:p>
        </p:txBody>
      </p:sp>
      <p:sp>
        <p:nvSpPr>
          <p:cNvPr id="7" name="Google Shape;7;p1"/>
          <p:cNvSpPr txBox="1">
            <a:spLocks noGrp="1"/>
          </p:cNvSpPr>
          <p:nvPr>
            <p:ph type="body" idx="1"/>
          </p:nvPr>
        </p:nvSpPr>
        <p:spPr>
          <a:xfrm>
            <a:off x="713250" y="1152475"/>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4" r:id="rId4"/>
    <p:sldLayoutId id="2147483658" r:id="rId5"/>
    <p:sldLayoutId id="2147483659" r:id="rId6"/>
    <p:sldLayoutId id="2147483676" r:id="rId7"/>
    <p:sldLayoutId id="2147483696" r:id="rId8"/>
    <p:sldLayoutId id="2147483697" r:id="rId9"/>
    <p:sldLayoutId id="2147483698" r:id="rId10"/>
    <p:sldLayoutId id="214748369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hyperlink" Target="https://nextjs.org/docs" TargetMode="External"/><Relationship Id="rId2" Type="http://schemas.openxmlformats.org/officeDocument/2006/relationships/notesSlide" Target="../notesSlides/notesSlide27.xml"/><Relationship Id="rId1" Type="http://schemas.openxmlformats.org/officeDocument/2006/relationships/slideLayout" Target="../slideLayouts/slideLayout3.xml"/><Relationship Id="rId5" Type="http://schemas.openxmlformats.org/officeDocument/2006/relationships/hyperlink" Target="https://www.youtube.com/watch?v=ZjAqacIC_3c&amp;list=PLC3y8-rFHvwjOKd6gdf4QtV1uYNiQnruI" TargetMode="External"/><Relationship Id="rId4" Type="http://schemas.openxmlformats.org/officeDocument/2006/relationships/hyperlink" Target="https://stackoverflow.com/questions/76570208/what-is-different-between-app-router-and-pages-router-in-next-js"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7"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59"/>
          <p:cNvSpPr txBox="1">
            <a:spLocks noGrp="1"/>
          </p:cNvSpPr>
          <p:nvPr>
            <p:ph type="ctrTitle"/>
          </p:nvPr>
        </p:nvSpPr>
        <p:spPr>
          <a:xfrm>
            <a:off x="1841807" y="584741"/>
            <a:ext cx="5460385" cy="173749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1500" dirty="0"/>
              <a:t>NextJS</a:t>
            </a:r>
            <a:endParaRPr sz="11500" dirty="0"/>
          </a:p>
        </p:txBody>
      </p:sp>
      <p:sp>
        <p:nvSpPr>
          <p:cNvPr id="483" name="Google Shape;483;p59"/>
          <p:cNvSpPr txBox="1">
            <a:spLocks noGrp="1"/>
          </p:cNvSpPr>
          <p:nvPr>
            <p:ph type="subTitle" idx="1"/>
          </p:nvPr>
        </p:nvSpPr>
        <p:spPr>
          <a:xfrm>
            <a:off x="5052461" y="2629159"/>
            <a:ext cx="3863237" cy="44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800" i="1" dirty="0">
                <a:solidFill>
                  <a:schemeClr val="dk1"/>
                </a:solidFill>
              </a:rPr>
              <a:t>GVHD: Ths. Trần Tuấn Dũng</a:t>
            </a:r>
            <a:endParaRPr sz="1800" i="1" dirty="0"/>
          </a:p>
        </p:txBody>
      </p:sp>
      <p:sp>
        <p:nvSpPr>
          <p:cNvPr id="2" name="Google Shape;483;p59">
            <a:extLst>
              <a:ext uri="{FF2B5EF4-FFF2-40B4-BE49-F238E27FC236}">
                <a16:creationId xmlns:a16="http://schemas.microsoft.com/office/drawing/2014/main" id="{3C621BB8-7427-2E81-0929-F2CE1EC96B5E}"/>
              </a:ext>
            </a:extLst>
          </p:cNvPr>
          <p:cNvSpPr txBox="1">
            <a:spLocks/>
          </p:cNvSpPr>
          <p:nvPr/>
        </p:nvSpPr>
        <p:spPr>
          <a:xfrm>
            <a:off x="353761" y="2926356"/>
            <a:ext cx="3863237" cy="163240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Montserrat"/>
              <a:buNone/>
              <a:defRPr sz="1600" b="0" i="0" u="none" strike="noStrike" cap="none">
                <a:solidFill>
                  <a:schemeClr val="dk2"/>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9pPr>
          </a:lstStyle>
          <a:p>
            <a:pPr marL="0" indent="0" algn="l">
              <a:buClr>
                <a:schemeClr val="dk1"/>
              </a:buClr>
              <a:buSzPts val="1100"/>
              <a:buFont typeface="Arial"/>
              <a:buNone/>
            </a:pPr>
            <a:r>
              <a:rPr lang="en-US" b="1" dirty="0">
                <a:solidFill>
                  <a:schemeClr val="dk1"/>
                </a:solidFill>
              </a:rPr>
              <a:t>Nhóm 2:</a:t>
            </a:r>
          </a:p>
          <a:p>
            <a:pPr marL="0" indent="0" algn="l">
              <a:lnSpc>
                <a:spcPct val="150000"/>
              </a:lnSpc>
              <a:buClr>
                <a:schemeClr val="dk1"/>
              </a:buClr>
              <a:buSzPts val="1100"/>
              <a:buFont typeface="Arial"/>
              <a:buNone/>
            </a:pPr>
            <a:r>
              <a:rPr lang="en-US" sz="1200" dirty="0" err="1">
                <a:solidFill>
                  <a:schemeClr val="dk1"/>
                </a:solidFill>
              </a:rPr>
              <a:t>Dương</a:t>
            </a:r>
            <a:r>
              <a:rPr lang="en-US" sz="1200" dirty="0">
                <a:solidFill>
                  <a:schemeClr val="dk1"/>
                </a:solidFill>
              </a:rPr>
              <a:t> Phan </a:t>
            </a:r>
            <a:r>
              <a:rPr lang="en-US" sz="1200" dirty="0" err="1">
                <a:solidFill>
                  <a:schemeClr val="dk1"/>
                </a:solidFill>
              </a:rPr>
              <a:t>Hiếu</a:t>
            </a:r>
            <a:r>
              <a:rPr lang="en-US" sz="1200" dirty="0">
                <a:solidFill>
                  <a:schemeClr val="dk1"/>
                </a:solidFill>
              </a:rPr>
              <a:t> </a:t>
            </a:r>
            <a:r>
              <a:rPr lang="en-US" sz="1200" dirty="0" err="1">
                <a:solidFill>
                  <a:schemeClr val="dk1"/>
                </a:solidFill>
              </a:rPr>
              <a:t>Nghĩa</a:t>
            </a:r>
            <a:r>
              <a:rPr lang="en-US" sz="1200" dirty="0">
                <a:solidFill>
                  <a:schemeClr val="dk1"/>
                </a:solidFill>
              </a:rPr>
              <a:t> – 21521179</a:t>
            </a:r>
          </a:p>
          <a:p>
            <a:pPr marL="0" indent="0" algn="l">
              <a:lnSpc>
                <a:spcPct val="150000"/>
              </a:lnSpc>
              <a:buClr>
                <a:schemeClr val="dk1"/>
              </a:buClr>
              <a:buSzPts val="1100"/>
              <a:buFont typeface="Arial"/>
              <a:buNone/>
            </a:pPr>
            <a:r>
              <a:rPr lang="en-US" sz="1200" dirty="0" err="1">
                <a:solidFill>
                  <a:schemeClr val="dk1"/>
                </a:solidFill>
              </a:rPr>
              <a:t>Trần</a:t>
            </a:r>
            <a:r>
              <a:rPr lang="en-US" sz="1200" dirty="0">
                <a:solidFill>
                  <a:schemeClr val="dk1"/>
                </a:solidFill>
              </a:rPr>
              <a:t> </a:t>
            </a:r>
            <a:r>
              <a:rPr lang="en-US" sz="1200" dirty="0" err="1">
                <a:solidFill>
                  <a:schemeClr val="dk1"/>
                </a:solidFill>
              </a:rPr>
              <a:t>Tiến</a:t>
            </a:r>
            <a:r>
              <a:rPr lang="en-US" sz="1200" dirty="0">
                <a:solidFill>
                  <a:schemeClr val="dk1"/>
                </a:solidFill>
              </a:rPr>
              <a:t> </a:t>
            </a:r>
            <a:r>
              <a:rPr lang="en-US" sz="1200" dirty="0" err="1">
                <a:solidFill>
                  <a:schemeClr val="dk1"/>
                </a:solidFill>
              </a:rPr>
              <a:t>Đạt</a:t>
            </a:r>
            <a:r>
              <a:rPr lang="en-US" sz="1200" dirty="0">
                <a:solidFill>
                  <a:schemeClr val="dk1"/>
                </a:solidFill>
              </a:rPr>
              <a:t> – 21521951</a:t>
            </a:r>
          </a:p>
          <a:p>
            <a:pPr marL="0" indent="0" algn="l">
              <a:lnSpc>
                <a:spcPct val="150000"/>
              </a:lnSpc>
              <a:buClr>
                <a:schemeClr val="dk1"/>
              </a:buClr>
              <a:buSzPts val="1100"/>
              <a:buFont typeface="Arial"/>
              <a:buNone/>
            </a:pPr>
            <a:r>
              <a:rPr lang="en-US" sz="1200" dirty="0">
                <a:solidFill>
                  <a:schemeClr val="dk1"/>
                </a:solidFill>
              </a:rPr>
              <a:t>Lê Thanh </a:t>
            </a:r>
            <a:r>
              <a:rPr lang="en-US" sz="1200" dirty="0" err="1">
                <a:solidFill>
                  <a:schemeClr val="dk1"/>
                </a:solidFill>
              </a:rPr>
              <a:t>Tài</a:t>
            </a:r>
            <a:r>
              <a:rPr lang="en-US" sz="1200" dirty="0">
                <a:solidFill>
                  <a:schemeClr val="dk1"/>
                </a:solidFill>
              </a:rPr>
              <a:t> – 22521276</a:t>
            </a:r>
          </a:p>
          <a:p>
            <a:pPr marL="0" indent="0" algn="l">
              <a:lnSpc>
                <a:spcPct val="150000"/>
              </a:lnSpc>
              <a:buClr>
                <a:schemeClr val="dk1"/>
              </a:buClr>
              <a:buSzPts val="1100"/>
              <a:buFont typeface="Arial"/>
              <a:buNone/>
            </a:pPr>
            <a:r>
              <a:rPr lang="en-US" sz="1200" dirty="0" err="1">
                <a:solidFill>
                  <a:schemeClr val="dk1"/>
                </a:solidFill>
              </a:rPr>
              <a:t>Đặng</a:t>
            </a:r>
            <a:r>
              <a:rPr lang="en-US" sz="1200" dirty="0">
                <a:solidFill>
                  <a:schemeClr val="dk1"/>
                </a:solidFill>
              </a:rPr>
              <a:t> </a:t>
            </a:r>
            <a:r>
              <a:rPr lang="en-US" sz="1200" dirty="0" err="1">
                <a:solidFill>
                  <a:schemeClr val="dk1"/>
                </a:solidFill>
              </a:rPr>
              <a:t>Quốc</a:t>
            </a:r>
            <a:r>
              <a:rPr lang="en-US" sz="1200" dirty="0">
                <a:solidFill>
                  <a:schemeClr val="dk1"/>
                </a:solidFill>
              </a:rPr>
              <a:t> </a:t>
            </a:r>
            <a:r>
              <a:rPr lang="en-US" sz="1200" dirty="0" err="1">
                <a:solidFill>
                  <a:schemeClr val="dk1"/>
                </a:solidFill>
              </a:rPr>
              <a:t>Hưng</a:t>
            </a:r>
            <a:r>
              <a:rPr lang="en-US" sz="1200" dirty="0">
                <a:solidFill>
                  <a:schemeClr val="dk1"/>
                </a:solidFill>
              </a:rPr>
              <a:t> – 21520882</a:t>
            </a:r>
          </a:p>
          <a:p>
            <a:pPr marL="0" indent="0" algn="l">
              <a:lnSpc>
                <a:spcPct val="150000"/>
              </a:lnSpc>
              <a:buClr>
                <a:schemeClr val="dk1"/>
              </a:buClr>
              <a:buSzPts val="1100"/>
              <a:buFont typeface="Arial"/>
              <a:buNone/>
            </a:pPr>
            <a:r>
              <a:rPr lang="en-US" sz="1200" dirty="0">
                <a:solidFill>
                  <a:schemeClr val="dk1"/>
                </a:solidFill>
              </a:rPr>
              <a:t>Vũ Minh </a:t>
            </a:r>
            <a:r>
              <a:rPr lang="en-US" sz="1200" dirty="0" err="1">
                <a:solidFill>
                  <a:schemeClr val="dk1"/>
                </a:solidFill>
              </a:rPr>
              <a:t>Hiển</a:t>
            </a:r>
            <a:r>
              <a:rPr lang="en-US" sz="1200" dirty="0">
                <a:solidFill>
                  <a:schemeClr val="dk1"/>
                </a:solidFill>
              </a:rPr>
              <a:t> - 20520498 </a:t>
            </a:r>
          </a:p>
          <a:p>
            <a:pPr marL="0" indent="0">
              <a:buClr>
                <a:schemeClr val="dk1"/>
              </a:buClr>
              <a:buSzPts val="1100"/>
              <a:buFont typeface="Arial"/>
              <a:buNone/>
            </a:pPr>
            <a:endParaRPr lang="en-US" dirty="0">
              <a:solidFill>
                <a:schemeClr val="dk1"/>
              </a:solidFill>
            </a:endParaRPr>
          </a:p>
        </p:txBody>
      </p:sp>
      <p:sp>
        <p:nvSpPr>
          <p:cNvPr id="3" name="Google Shape;540;p64">
            <a:extLst>
              <a:ext uri="{FF2B5EF4-FFF2-40B4-BE49-F238E27FC236}">
                <a16:creationId xmlns:a16="http://schemas.microsoft.com/office/drawing/2014/main" id="{5372DB0C-B404-3118-87CC-A018604D56FC}"/>
              </a:ext>
            </a:extLst>
          </p:cNvPr>
          <p:cNvSpPr txBox="1">
            <a:spLocks/>
          </p:cNvSpPr>
          <p:nvPr/>
        </p:nvSpPr>
        <p:spPr>
          <a:xfrm>
            <a:off x="3025715" y="2044538"/>
            <a:ext cx="4323000" cy="497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Vidaloka"/>
              <a:buNone/>
              <a:defRPr sz="6500" b="0" i="0" u="none" strike="noStrike" cap="none">
                <a:solidFill>
                  <a:schemeClr val="dk1"/>
                </a:solidFill>
                <a:latin typeface="Vidaloka"/>
                <a:ea typeface="Vidaloka"/>
                <a:cs typeface="Vidaloka"/>
                <a:sym typeface="Vidaloka"/>
              </a:defRPr>
            </a:lvl1pPr>
            <a:lvl2pPr marR="0" lvl="1" algn="ctr" rtl="0">
              <a:lnSpc>
                <a:spcPct val="100000"/>
              </a:lnSpc>
              <a:spcBef>
                <a:spcPts val="0"/>
              </a:spcBef>
              <a:spcAft>
                <a:spcPts val="0"/>
              </a:spcAft>
              <a:buClr>
                <a:schemeClr val="dk1"/>
              </a:buClr>
              <a:buSzPts val="5200"/>
              <a:buFont typeface="Arial"/>
              <a:buNone/>
              <a:defRPr sz="5200" b="0" i="1"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1"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1"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1"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1"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1"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1"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1" u="none" strike="noStrike" cap="none">
                <a:solidFill>
                  <a:schemeClr val="dk1"/>
                </a:solidFill>
                <a:latin typeface="Arial"/>
                <a:ea typeface="Arial"/>
                <a:cs typeface="Arial"/>
                <a:sym typeface="Arial"/>
              </a:defRPr>
            </a:lvl9pPr>
          </a:lstStyle>
          <a:p>
            <a:pPr algn="l"/>
            <a:r>
              <a:rPr lang="en-US" sz="2800" dirty="0"/>
              <a:t>NT208.O21.ANTT</a:t>
            </a:r>
          </a:p>
        </p:txBody>
      </p:sp>
      <p:pic>
        <p:nvPicPr>
          <p:cNvPr id="1026" name="Picture 2" descr="Hire Next.js Developers | Hire Skilled Next.js Developers">
            <a:extLst>
              <a:ext uri="{FF2B5EF4-FFF2-40B4-BE49-F238E27FC236}">
                <a16:creationId xmlns:a16="http://schemas.microsoft.com/office/drawing/2014/main" id="{40038747-26BC-3F67-6167-3B565161A0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4079" y="440167"/>
            <a:ext cx="2026644" cy="202664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Don't Sleep on NextJS. NextJS is a React framework created by… | by  Christopher Kapic | Level Up Coding">
            <a:extLst>
              <a:ext uri="{FF2B5EF4-FFF2-40B4-BE49-F238E27FC236}">
                <a16:creationId xmlns:a16="http://schemas.microsoft.com/office/drawing/2014/main" id="{1C6E8F73-2695-A4EE-7959-E93752E765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4458" y="3230510"/>
            <a:ext cx="2962275" cy="15430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82"/>
                                        </p:tgtEl>
                                        <p:attrNameLst>
                                          <p:attrName>style.visibility</p:attrName>
                                        </p:attrNameLst>
                                      </p:cBhvr>
                                      <p:to>
                                        <p:strVal val="visible"/>
                                      </p:to>
                                    </p:set>
                                    <p:anim calcmode="lin" valueType="num">
                                      <p:cBhvr additive="base">
                                        <p:cTn id="7" dur="1000"/>
                                        <p:tgtEl>
                                          <p:spTgt spid="482"/>
                                        </p:tgtEl>
                                        <p:attrNameLst>
                                          <p:attrName>ppt_x</p:attrName>
                                        </p:attrNameLst>
                                      </p:cBhvr>
                                      <p:tavLst>
                                        <p:tav tm="0">
                                          <p:val>
                                            <p:strVal val="#ppt_x-1"/>
                                          </p:val>
                                        </p:tav>
                                        <p:tav tm="100000">
                                          <p:val>
                                            <p:strVal val="#ppt_x"/>
                                          </p:val>
                                        </p:tav>
                                      </p:tavLst>
                                    </p:anim>
                                  </p:childTnLst>
                                </p:cTn>
                              </p:par>
                              <p:par>
                                <p:cTn id="8" presetID="2" presetClass="entr" presetSubtype="4" fill="hold" nodeType="withEffect">
                                  <p:stCondLst>
                                    <p:cond delay="0"/>
                                  </p:stCondLst>
                                  <p:childTnLst>
                                    <p:set>
                                      <p:cBhvr>
                                        <p:cTn id="9" dur="1" fill="hold">
                                          <p:stCondLst>
                                            <p:cond delay="0"/>
                                          </p:stCondLst>
                                        </p:cTn>
                                        <p:tgtEl>
                                          <p:spTgt spid="483"/>
                                        </p:tgtEl>
                                        <p:attrNameLst>
                                          <p:attrName>style.visibility</p:attrName>
                                        </p:attrNameLst>
                                      </p:cBhvr>
                                      <p:to>
                                        <p:strVal val="visible"/>
                                      </p:to>
                                    </p:set>
                                    <p:anim calcmode="lin" valueType="num">
                                      <p:cBhvr additive="base">
                                        <p:cTn id="10" dur="1000"/>
                                        <p:tgtEl>
                                          <p:spTgt spid="483"/>
                                        </p:tgtEl>
                                        <p:attrNameLst>
                                          <p:attrName>ppt_y</p:attrName>
                                        </p:attrNameLst>
                                      </p:cBhvr>
                                      <p:tavLst>
                                        <p:tav tm="0">
                                          <p:val>
                                            <p:strVal val="#ppt_y+1"/>
                                          </p:val>
                                        </p:tav>
                                        <p:tav tm="100000">
                                          <p:val>
                                            <p:strVal val="#ppt_y"/>
                                          </p:val>
                                        </p:tav>
                                      </p:tavLst>
                                    </p:anim>
                                  </p:childTnLst>
                                </p:cTn>
                              </p:par>
                              <p:par>
                                <p:cTn id="11" presetID="2" presetClass="entr" presetSubtype="4"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1000"/>
                                        <p:tgtEl>
                                          <p:spTgt spid="2"/>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1000"/>
                                        <p:tgtEl>
                                          <p:spTgt spid="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77"/>
        <p:cNvGrpSpPr/>
        <p:nvPr/>
      </p:nvGrpSpPr>
      <p:grpSpPr>
        <a:xfrm>
          <a:off x="0" y="0"/>
          <a:ext cx="0" cy="0"/>
          <a:chOff x="0" y="0"/>
          <a:chExt cx="0" cy="0"/>
        </a:xfrm>
      </p:grpSpPr>
      <p:sp>
        <p:nvSpPr>
          <p:cNvPr id="4" name="Title 3">
            <a:extLst>
              <a:ext uri="{FF2B5EF4-FFF2-40B4-BE49-F238E27FC236}">
                <a16:creationId xmlns:a16="http://schemas.microsoft.com/office/drawing/2014/main" id="{08638D6E-6E6A-4D18-67F4-660F60E81FC1}"/>
              </a:ext>
            </a:extLst>
          </p:cNvPr>
          <p:cNvSpPr>
            <a:spLocks noGrp="1"/>
          </p:cNvSpPr>
          <p:nvPr>
            <p:ph type="title"/>
          </p:nvPr>
        </p:nvSpPr>
        <p:spPr/>
        <p:txBody>
          <a:bodyPr/>
          <a:lstStyle/>
          <a:p>
            <a:r>
              <a:rPr lang="en-US" dirty="0"/>
              <a:t>Stream APIs</a:t>
            </a:r>
          </a:p>
        </p:txBody>
      </p:sp>
      <p:pic>
        <p:nvPicPr>
          <p:cNvPr id="3" name="Picture 2">
            <a:extLst>
              <a:ext uri="{FF2B5EF4-FFF2-40B4-BE49-F238E27FC236}">
                <a16:creationId xmlns:a16="http://schemas.microsoft.com/office/drawing/2014/main" id="{A1E79BBE-6A00-A608-5DF3-B24631A74AFA}"/>
              </a:ext>
            </a:extLst>
          </p:cNvPr>
          <p:cNvPicPr>
            <a:picLocks noChangeAspect="1"/>
          </p:cNvPicPr>
          <p:nvPr/>
        </p:nvPicPr>
        <p:blipFill>
          <a:blip r:embed="rId3"/>
          <a:stretch>
            <a:fillRect/>
          </a:stretch>
        </p:blipFill>
        <p:spPr>
          <a:xfrm>
            <a:off x="1283102" y="1299984"/>
            <a:ext cx="7178146" cy="3310129"/>
          </a:xfrm>
          <a:prstGeom prst="rect">
            <a:avLst/>
          </a:prstGeom>
        </p:spPr>
      </p:pic>
    </p:spTree>
    <p:extLst>
      <p:ext uri="{BB962C8B-B14F-4D97-AF65-F5344CB8AC3E}">
        <p14:creationId xmlns:p14="http://schemas.microsoft.com/office/powerpoint/2010/main" val="893618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77"/>
        <p:cNvGrpSpPr/>
        <p:nvPr/>
      </p:nvGrpSpPr>
      <p:grpSpPr>
        <a:xfrm>
          <a:off x="0" y="0"/>
          <a:ext cx="0" cy="0"/>
          <a:chOff x="0" y="0"/>
          <a:chExt cx="0" cy="0"/>
        </a:xfrm>
      </p:grpSpPr>
      <p:sp>
        <p:nvSpPr>
          <p:cNvPr id="4" name="Title 3">
            <a:extLst>
              <a:ext uri="{FF2B5EF4-FFF2-40B4-BE49-F238E27FC236}">
                <a16:creationId xmlns:a16="http://schemas.microsoft.com/office/drawing/2014/main" id="{08638D6E-6E6A-4D18-67F4-660F60E81FC1}"/>
              </a:ext>
            </a:extLst>
          </p:cNvPr>
          <p:cNvSpPr>
            <a:spLocks noGrp="1"/>
          </p:cNvSpPr>
          <p:nvPr>
            <p:ph type="title"/>
          </p:nvPr>
        </p:nvSpPr>
        <p:spPr/>
        <p:txBody>
          <a:bodyPr/>
          <a:lstStyle/>
          <a:p>
            <a:r>
              <a:rPr lang="en-US" dirty="0"/>
              <a:t>Web Standard APIs</a:t>
            </a:r>
          </a:p>
        </p:txBody>
      </p:sp>
      <p:pic>
        <p:nvPicPr>
          <p:cNvPr id="5" name="Picture 4">
            <a:extLst>
              <a:ext uri="{FF2B5EF4-FFF2-40B4-BE49-F238E27FC236}">
                <a16:creationId xmlns:a16="http://schemas.microsoft.com/office/drawing/2014/main" id="{C13B2B30-F177-FCFE-AE3E-5B6750C96042}"/>
              </a:ext>
            </a:extLst>
          </p:cNvPr>
          <p:cNvPicPr>
            <a:picLocks noChangeAspect="1"/>
          </p:cNvPicPr>
          <p:nvPr/>
        </p:nvPicPr>
        <p:blipFill>
          <a:blip r:embed="rId3"/>
          <a:stretch>
            <a:fillRect/>
          </a:stretch>
        </p:blipFill>
        <p:spPr>
          <a:xfrm>
            <a:off x="1642653" y="949321"/>
            <a:ext cx="5197059" cy="3718221"/>
          </a:xfrm>
          <a:prstGeom prst="rect">
            <a:avLst/>
          </a:prstGeom>
        </p:spPr>
      </p:pic>
    </p:spTree>
    <p:extLst>
      <p:ext uri="{BB962C8B-B14F-4D97-AF65-F5344CB8AC3E}">
        <p14:creationId xmlns:p14="http://schemas.microsoft.com/office/powerpoint/2010/main" val="813651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77"/>
        <p:cNvGrpSpPr/>
        <p:nvPr/>
      </p:nvGrpSpPr>
      <p:grpSpPr>
        <a:xfrm>
          <a:off x="0" y="0"/>
          <a:ext cx="0" cy="0"/>
          <a:chOff x="0" y="0"/>
          <a:chExt cx="0" cy="0"/>
        </a:xfrm>
      </p:grpSpPr>
      <p:sp>
        <p:nvSpPr>
          <p:cNvPr id="4" name="Title 3">
            <a:extLst>
              <a:ext uri="{FF2B5EF4-FFF2-40B4-BE49-F238E27FC236}">
                <a16:creationId xmlns:a16="http://schemas.microsoft.com/office/drawing/2014/main" id="{08638D6E-6E6A-4D18-67F4-660F60E81FC1}"/>
              </a:ext>
            </a:extLst>
          </p:cNvPr>
          <p:cNvSpPr>
            <a:spLocks noGrp="1"/>
          </p:cNvSpPr>
          <p:nvPr>
            <p:ph type="title"/>
          </p:nvPr>
        </p:nvSpPr>
        <p:spPr/>
        <p:txBody>
          <a:bodyPr/>
          <a:lstStyle/>
          <a:p>
            <a:r>
              <a:rPr lang="en-US" dirty="0"/>
              <a:t>Crypto APIs</a:t>
            </a:r>
          </a:p>
        </p:txBody>
      </p:sp>
      <p:pic>
        <p:nvPicPr>
          <p:cNvPr id="5" name="Picture 4">
            <a:extLst>
              <a:ext uri="{FF2B5EF4-FFF2-40B4-BE49-F238E27FC236}">
                <a16:creationId xmlns:a16="http://schemas.microsoft.com/office/drawing/2014/main" id="{C2F7F501-6BC7-FF7E-EF36-1D8C758FD016}"/>
              </a:ext>
            </a:extLst>
          </p:cNvPr>
          <p:cNvPicPr>
            <a:picLocks noChangeAspect="1"/>
          </p:cNvPicPr>
          <p:nvPr/>
        </p:nvPicPr>
        <p:blipFill>
          <a:blip r:embed="rId3"/>
          <a:stretch>
            <a:fillRect/>
          </a:stretch>
        </p:blipFill>
        <p:spPr>
          <a:xfrm>
            <a:off x="917819" y="1681430"/>
            <a:ext cx="7554376" cy="2171241"/>
          </a:xfrm>
          <a:prstGeom prst="rect">
            <a:avLst/>
          </a:prstGeom>
        </p:spPr>
      </p:pic>
    </p:spTree>
    <p:extLst>
      <p:ext uri="{BB962C8B-B14F-4D97-AF65-F5344CB8AC3E}">
        <p14:creationId xmlns:p14="http://schemas.microsoft.com/office/powerpoint/2010/main" val="580841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77"/>
        <p:cNvGrpSpPr/>
        <p:nvPr/>
      </p:nvGrpSpPr>
      <p:grpSpPr>
        <a:xfrm>
          <a:off x="0" y="0"/>
          <a:ext cx="0" cy="0"/>
          <a:chOff x="0" y="0"/>
          <a:chExt cx="0" cy="0"/>
        </a:xfrm>
      </p:grpSpPr>
      <p:sp>
        <p:nvSpPr>
          <p:cNvPr id="4" name="Title 3">
            <a:extLst>
              <a:ext uri="{FF2B5EF4-FFF2-40B4-BE49-F238E27FC236}">
                <a16:creationId xmlns:a16="http://schemas.microsoft.com/office/drawing/2014/main" id="{08638D6E-6E6A-4D18-67F4-660F60E81FC1}"/>
              </a:ext>
            </a:extLst>
          </p:cNvPr>
          <p:cNvSpPr>
            <a:spLocks noGrp="1"/>
          </p:cNvSpPr>
          <p:nvPr>
            <p:ph type="title"/>
          </p:nvPr>
        </p:nvSpPr>
        <p:spPr/>
        <p:txBody>
          <a:bodyPr/>
          <a:lstStyle/>
          <a:p>
            <a:r>
              <a:rPr lang="en-US" dirty="0"/>
              <a:t>Unsupported APIs</a:t>
            </a:r>
          </a:p>
        </p:txBody>
      </p:sp>
      <p:pic>
        <p:nvPicPr>
          <p:cNvPr id="7" name="Picture 6">
            <a:extLst>
              <a:ext uri="{FF2B5EF4-FFF2-40B4-BE49-F238E27FC236}">
                <a16:creationId xmlns:a16="http://schemas.microsoft.com/office/drawing/2014/main" id="{3C861909-FEEE-06D1-5658-2A24378961BE}"/>
              </a:ext>
            </a:extLst>
          </p:cNvPr>
          <p:cNvPicPr>
            <a:picLocks noChangeAspect="1"/>
          </p:cNvPicPr>
          <p:nvPr/>
        </p:nvPicPr>
        <p:blipFill>
          <a:blip r:embed="rId3"/>
          <a:stretch>
            <a:fillRect/>
          </a:stretch>
        </p:blipFill>
        <p:spPr>
          <a:xfrm>
            <a:off x="713225" y="1273721"/>
            <a:ext cx="7962885" cy="3054439"/>
          </a:xfrm>
          <a:prstGeom prst="rect">
            <a:avLst/>
          </a:prstGeom>
        </p:spPr>
      </p:pic>
    </p:spTree>
    <p:extLst>
      <p:ext uri="{BB962C8B-B14F-4D97-AF65-F5344CB8AC3E}">
        <p14:creationId xmlns:p14="http://schemas.microsoft.com/office/powerpoint/2010/main" val="2072494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69"/>
          <p:cNvSpPr txBox="1">
            <a:spLocks noGrp="1"/>
          </p:cNvSpPr>
          <p:nvPr>
            <p:ph type="title"/>
          </p:nvPr>
        </p:nvSpPr>
        <p:spPr>
          <a:xfrm>
            <a:off x="2117142" y="2394798"/>
            <a:ext cx="4247082"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Cấu trúc dự án</a:t>
            </a:r>
            <a:endParaRPr dirty="0"/>
          </a:p>
        </p:txBody>
      </p:sp>
      <p:sp>
        <p:nvSpPr>
          <p:cNvPr id="573" name="Google Shape;573;p69"/>
          <p:cNvSpPr txBox="1">
            <a:spLocks noGrp="1"/>
          </p:cNvSpPr>
          <p:nvPr>
            <p:ph type="title" idx="2"/>
          </p:nvPr>
        </p:nvSpPr>
        <p:spPr>
          <a:xfrm>
            <a:off x="3746550" y="1339163"/>
            <a:ext cx="1650900" cy="97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02</a:t>
            </a:r>
            <a:endParaRPr dirty="0"/>
          </a:p>
        </p:txBody>
      </p:sp>
      <p:sp>
        <p:nvSpPr>
          <p:cNvPr id="574" name="Google Shape;574;p69"/>
          <p:cNvSpPr txBox="1">
            <a:spLocks noGrp="1"/>
          </p:cNvSpPr>
          <p:nvPr>
            <p:ph type="subTitle" idx="1"/>
          </p:nvPr>
        </p:nvSpPr>
        <p:spPr>
          <a:xfrm>
            <a:off x="2291400" y="3076675"/>
            <a:ext cx="4561200" cy="393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solidFill>
                  <a:schemeClr val="dk1"/>
                </a:solidFill>
              </a:rPr>
              <a:t>Insert a subtitle here if you need it</a:t>
            </a:r>
            <a:endParaRPr/>
          </a:p>
        </p:txBody>
      </p:sp>
    </p:spTree>
    <p:extLst>
      <p:ext uri="{BB962C8B-B14F-4D97-AF65-F5344CB8AC3E}">
        <p14:creationId xmlns:p14="http://schemas.microsoft.com/office/powerpoint/2010/main" val="4133858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77"/>
        <p:cNvGrpSpPr/>
        <p:nvPr/>
      </p:nvGrpSpPr>
      <p:grpSpPr>
        <a:xfrm>
          <a:off x="0" y="0"/>
          <a:ext cx="0" cy="0"/>
          <a:chOff x="0" y="0"/>
          <a:chExt cx="0" cy="0"/>
        </a:xfrm>
      </p:grpSpPr>
      <p:sp>
        <p:nvSpPr>
          <p:cNvPr id="878" name="Google Shape;878;p89"/>
          <p:cNvSpPr txBox="1">
            <a:spLocks noGrp="1"/>
          </p:cNvSpPr>
          <p:nvPr>
            <p:ph type="title"/>
          </p:nvPr>
        </p:nvSpPr>
        <p:spPr>
          <a:xfrm>
            <a:off x="713224" y="285590"/>
            <a:ext cx="667512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400" dirty="0"/>
              <a:t>Các tệp cấp cao</a:t>
            </a:r>
            <a:endParaRPr sz="4400" dirty="0"/>
          </a:p>
        </p:txBody>
      </p:sp>
      <p:pic>
        <p:nvPicPr>
          <p:cNvPr id="3" name="Picture 2">
            <a:extLst>
              <a:ext uri="{FF2B5EF4-FFF2-40B4-BE49-F238E27FC236}">
                <a16:creationId xmlns:a16="http://schemas.microsoft.com/office/drawing/2014/main" id="{1C894237-C570-998C-479A-B057EF906C96}"/>
              </a:ext>
            </a:extLst>
          </p:cNvPr>
          <p:cNvPicPr>
            <a:picLocks noChangeAspect="1"/>
          </p:cNvPicPr>
          <p:nvPr/>
        </p:nvPicPr>
        <p:blipFill>
          <a:blip r:embed="rId3"/>
          <a:stretch>
            <a:fillRect/>
          </a:stretch>
        </p:blipFill>
        <p:spPr>
          <a:xfrm>
            <a:off x="2167170" y="1483949"/>
            <a:ext cx="4087326" cy="3093545"/>
          </a:xfrm>
          <a:prstGeom prst="rect">
            <a:avLst/>
          </a:prstGeom>
        </p:spPr>
      </p:pic>
    </p:spTree>
    <p:extLst>
      <p:ext uri="{BB962C8B-B14F-4D97-AF65-F5344CB8AC3E}">
        <p14:creationId xmlns:p14="http://schemas.microsoft.com/office/powerpoint/2010/main" val="701004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77"/>
        <p:cNvGrpSpPr/>
        <p:nvPr/>
      </p:nvGrpSpPr>
      <p:grpSpPr>
        <a:xfrm>
          <a:off x="0" y="0"/>
          <a:ext cx="0" cy="0"/>
          <a:chOff x="0" y="0"/>
          <a:chExt cx="0" cy="0"/>
        </a:xfrm>
      </p:grpSpPr>
      <p:sp>
        <p:nvSpPr>
          <p:cNvPr id="878" name="Google Shape;878;p89"/>
          <p:cNvSpPr txBox="1">
            <a:spLocks noGrp="1"/>
          </p:cNvSpPr>
          <p:nvPr>
            <p:ph type="title"/>
          </p:nvPr>
        </p:nvSpPr>
        <p:spPr>
          <a:xfrm>
            <a:off x="713224" y="285590"/>
            <a:ext cx="667512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400" dirty="0"/>
              <a:t>Thư mục cấp cao</a:t>
            </a:r>
            <a:endParaRPr sz="4400" dirty="0"/>
          </a:p>
        </p:txBody>
      </p:sp>
      <p:pic>
        <p:nvPicPr>
          <p:cNvPr id="4098" name="Picture 2" descr="Route segments to path segments">
            <a:extLst>
              <a:ext uri="{FF2B5EF4-FFF2-40B4-BE49-F238E27FC236}">
                <a16:creationId xmlns:a16="http://schemas.microsoft.com/office/drawing/2014/main" id="{51802279-5C7C-D963-4DDB-B55AC5A176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224" y="1505614"/>
            <a:ext cx="7821176" cy="2566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92258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69"/>
          <p:cNvSpPr txBox="1">
            <a:spLocks noGrp="1"/>
          </p:cNvSpPr>
          <p:nvPr>
            <p:ph type="title"/>
          </p:nvPr>
        </p:nvSpPr>
        <p:spPr>
          <a:xfrm>
            <a:off x="3409494" y="2382606"/>
            <a:ext cx="4247082"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Cài đặt</a:t>
            </a:r>
            <a:endParaRPr dirty="0"/>
          </a:p>
        </p:txBody>
      </p:sp>
      <p:sp>
        <p:nvSpPr>
          <p:cNvPr id="573" name="Google Shape;573;p69"/>
          <p:cNvSpPr txBox="1">
            <a:spLocks noGrp="1"/>
          </p:cNvSpPr>
          <p:nvPr>
            <p:ph type="title" idx="2"/>
          </p:nvPr>
        </p:nvSpPr>
        <p:spPr>
          <a:xfrm>
            <a:off x="3746550" y="1339163"/>
            <a:ext cx="1650900" cy="97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03</a:t>
            </a:r>
            <a:endParaRPr dirty="0"/>
          </a:p>
        </p:txBody>
      </p:sp>
      <p:sp>
        <p:nvSpPr>
          <p:cNvPr id="574" name="Google Shape;574;p69"/>
          <p:cNvSpPr txBox="1">
            <a:spLocks noGrp="1"/>
          </p:cNvSpPr>
          <p:nvPr>
            <p:ph type="subTitle" idx="1"/>
          </p:nvPr>
        </p:nvSpPr>
        <p:spPr>
          <a:xfrm>
            <a:off x="2291400" y="3076675"/>
            <a:ext cx="4561200" cy="393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solidFill>
                  <a:schemeClr val="dk1"/>
                </a:solidFill>
              </a:rPr>
              <a:t>Insert a subtitle here if you need it</a:t>
            </a:r>
            <a:endParaRPr/>
          </a:p>
        </p:txBody>
      </p:sp>
    </p:spTree>
    <p:extLst>
      <p:ext uri="{BB962C8B-B14F-4D97-AF65-F5344CB8AC3E}">
        <p14:creationId xmlns:p14="http://schemas.microsoft.com/office/powerpoint/2010/main" val="42169390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77"/>
        <p:cNvGrpSpPr/>
        <p:nvPr/>
      </p:nvGrpSpPr>
      <p:grpSpPr>
        <a:xfrm>
          <a:off x="0" y="0"/>
          <a:ext cx="0" cy="0"/>
          <a:chOff x="0" y="0"/>
          <a:chExt cx="0" cy="0"/>
        </a:xfrm>
      </p:grpSpPr>
      <p:sp>
        <p:nvSpPr>
          <p:cNvPr id="4" name="Title 3">
            <a:extLst>
              <a:ext uri="{FF2B5EF4-FFF2-40B4-BE49-F238E27FC236}">
                <a16:creationId xmlns:a16="http://schemas.microsoft.com/office/drawing/2014/main" id="{08638D6E-6E6A-4D18-67F4-660F60E81FC1}"/>
              </a:ext>
            </a:extLst>
          </p:cNvPr>
          <p:cNvSpPr>
            <a:spLocks noGrp="1"/>
          </p:cNvSpPr>
          <p:nvPr>
            <p:ph type="title"/>
          </p:nvPr>
        </p:nvSpPr>
        <p:spPr/>
        <p:txBody>
          <a:bodyPr/>
          <a:lstStyle/>
          <a:p>
            <a:r>
              <a:rPr lang="en-US" dirty="0" err="1"/>
              <a:t>Cài</a:t>
            </a:r>
            <a:r>
              <a:rPr lang="en-US" dirty="0"/>
              <a:t> </a:t>
            </a:r>
            <a:r>
              <a:rPr lang="en-US" dirty="0" err="1"/>
              <a:t>đặt</a:t>
            </a:r>
            <a:r>
              <a:rPr lang="en-US" dirty="0"/>
              <a:t> </a:t>
            </a:r>
            <a:r>
              <a:rPr lang="en-US" dirty="0" err="1"/>
              <a:t>tự</a:t>
            </a:r>
            <a:r>
              <a:rPr lang="en-US" dirty="0"/>
              <a:t> </a:t>
            </a:r>
            <a:r>
              <a:rPr lang="en-US" dirty="0" err="1"/>
              <a:t>động</a:t>
            </a:r>
            <a:endParaRPr lang="en-US" dirty="0"/>
          </a:p>
        </p:txBody>
      </p:sp>
      <p:pic>
        <p:nvPicPr>
          <p:cNvPr id="10" name="Picture 9">
            <a:extLst>
              <a:ext uri="{FF2B5EF4-FFF2-40B4-BE49-F238E27FC236}">
                <a16:creationId xmlns:a16="http://schemas.microsoft.com/office/drawing/2014/main" id="{E396BF01-DAC0-F9AA-17F1-C28FCD97F797}"/>
              </a:ext>
            </a:extLst>
          </p:cNvPr>
          <p:cNvPicPr>
            <a:picLocks noChangeAspect="1"/>
          </p:cNvPicPr>
          <p:nvPr/>
        </p:nvPicPr>
        <p:blipFill>
          <a:blip r:embed="rId3"/>
          <a:stretch>
            <a:fillRect/>
          </a:stretch>
        </p:blipFill>
        <p:spPr>
          <a:xfrm>
            <a:off x="246160" y="1137051"/>
            <a:ext cx="3387056" cy="662998"/>
          </a:xfrm>
          <a:prstGeom prst="rect">
            <a:avLst/>
          </a:prstGeom>
        </p:spPr>
      </p:pic>
      <p:pic>
        <p:nvPicPr>
          <p:cNvPr id="12" name="Picture 11">
            <a:extLst>
              <a:ext uri="{FF2B5EF4-FFF2-40B4-BE49-F238E27FC236}">
                <a16:creationId xmlns:a16="http://schemas.microsoft.com/office/drawing/2014/main" id="{E14F6577-9560-6413-22C5-0B5EA251A363}"/>
              </a:ext>
            </a:extLst>
          </p:cNvPr>
          <p:cNvPicPr>
            <a:picLocks noChangeAspect="1"/>
          </p:cNvPicPr>
          <p:nvPr/>
        </p:nvPicPr>
        <p:blipFill>
          <a:blip r:embed="rId4"/>
          <a:stretch>
            <a:fillRect/>
          </a:stretch>
        </p:blipFill>
        <p:spPr>
          <a:xfrm>
            <a:off x="246160" y="1863783"/>
            <a:ext cx="8696218" cy="2683833"/>
          </a:xfrm>
          <a:prstGeom prst="rect">
            <a:avLst/>
          </a:prstGeom>
        </p:spPr>
      </p:pic>
    </p:spTree>
    <p:extLst>
      <p:ext uri="{BB962C8B-B14F-4D97-AF65-F5344CB8AC3E}">
        <p14:creationId xmlns:p14="http://schemas.microsoft.com/office/powerpoint/2010/main" val="4768113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77"/>
        <p:cNvGrpSpPr/>
        <p:nvPr/>
      </p:nvGrpSpPr>
      <p:grpSpPr>
        <a:xfrm>
          <a:off x="0" y="0"/>
          <a:ext cx="0" cy="0"/>
          <a:chOff x="0" y="0"/>
          <a:chExt cx="0" cy="0"/>
        </a:xfrm>
      </p:grpSpPr>
      <p:sp>
        <p:nvSpPr>
          <p:cNvPr id="4" name="Title 3">
            <a:extLst>
              <a:ext uri="{FF2B5EF4-FFF2-40B4-BE49-F238E27FC236}">
                <a16:creationId xmlns:a16="http://schemas.microsoft.com/office/drawing/2014/main" id="{08638D6E-6E6A-4D18-67F4-660F60E81FC1}"/>
              </a:ext>
            </a:extLst>
          </p:cNvPr>
          <p:cNvSpPr>
            <a:spLocks noGrp="1"/>
          </p:cNvSpPr>
          <p:nvPr>
            <p:ph type="title"/>
          </p:nvPr>
        </p:nvSpPr>
        <p:spPr/>
        <p:txBody>
          <a:bodyPr/>
          <a:lstStyle/>
          <a:p>
            <a:r>
              <a:rPr lang="en-US" dirty="0" err="1"/>
              <a:t>Cài</a:t>
            </a:r>
            <a:r>
              <a:rPr lang="en-US" dirty="0"/>
              <a:t> </a:t>
            </a:r>
            <a:r>
              <a:rPr lang="en-US" dirty="0" err="1"/>
              <a:t>đặt</a:t>
            </a:r>
            <a:r>
              <a:rPr lang="en-US" dirty="0"/>
              <a:t> </a:t>
            </a:r>
            <a:r>
              <a:rPr lang="en-US" dirty="0" err="1"/>
              <a:t>thủ</a:t>
            </a:r>
            <a:r>
              <a:rPr lang="en-US" dirty="0"/>
              <a:t> </a:t>
            </a:r>
            <a:r>
              <a:rPr lang="en-US" dirty="0" err="1"/>
              <a:t>công</a:t>
            </a:r>
            <a:endParaRPr lang="en-US" dirty="0"/>
          </a:p>
        </p:txBody>
      </p:sp>
      <p:pic>
        <p:nvPicPr>
          <p:cNvPr id="3" name="Picture 2">
            <a:extLst>
              <a:ext uri="{FF2B5EF4-FFF2-40B4-BE49-F238E27FC236}">
                <a16:creationId xmlns:a16="http://schemas.microsoft.com/office/drawing/2014/main" id="{0452688A-559F-6E4A-1EEB-1E71C4B74C7F}"/>
              </a:ext>
            </a:extLst>
          </p:cNvPr>
          <p:cNvPicPr>
            <a:picLocks noChangeAspect="1"/>
          </p:cNvPicPr>
          <p:nvPr/>
        </p:nvPicPr>
        <p:blipFill>
          <a:blip r:embed="rId3"/>
          <a:stretch>
            <a:fillRect/>
          </a:stretch>
        </p:blipFill>
        <p:spPr>
          <a:xfrm>
            <a:off x="246160" y="1058581"/>
            <a:ext cx="7867762" cy="716880"/>
          </a:xfrm>
          <a:prstGeom prst="rect">
            <a:avLst/>
          </a:prstGeom>
        </p:spPr>
      </p:pic>
      <p:pic>
        <p:nvPicPr>
          <p:cNvPr id="8" name="Picture 7">
            <a:extLst>
              <a:ext uri="{FF2B5EF4-FFF2-40B4-BE49-F238E27FC236}">
                <a16:creationId xmlns:a16="http://schemas.microsoft.com/office/drawing/2014/main" id="{4A31CB92-9189-2AF6-8CA6-C3643536A888}"/>
              </a:ext>
            </a:extLst>
          </p:cNvPr>
          <p:cNvPicPr>
            <a:picLocks noChangeAspect="1"/>
          </p:cNvPicPr>
          <p:nvPr/>
        </p:nvPicPr>
        <p:blipFill>
          <a:blip r:embed="rId4"/>
          <a:stretch>
            <a:fillRect/>
          </a:stretch>
        </p:blipFill>
        <p:spPr>
          <a:xfrm>
            <a:off x="246160" y="1863782"/>
            <a:ext cx="7410416" cy="2811257"/>
          </a:xfrm>
          <a:prstGeom prst="rect">
            <a:avLst/>
          </a:prstGeom>
        </p:spPr>
      </p:pic>
    </p:spTree>
    <p:extLst>
      <p:ext uri="{BB962C8B-B14F-4D97-AF65-F5344CB8AC3E}">
        <p14:creationId xmlns:p14="http://schemas.microsoft.com/office/powerpoint/2010/main" val="2430451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445025"/>
            <a:ext cx="3583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Các nội dung chính</a:t>
            </a:r>
            <a:endParaRPr dirty="0"/>
          </a:p>
        </p:txBody>
      </p:sp>
      <p:sp>
        <p:nvSpPr>
          <p:cNvPr id="495" name="Google Shape;495;p61"/>
          <p:cNvSpPr txBox="1">
            <a:spLocks noGrp="1"/>
          </p:cNvSpPr>
          <p:nvPr>
            <p:ph type="subTitle" idx="3"/>
          </p:nvPr>
        </p:nvSpPr>
        <p:spPr>
          <a:xfrm>
            <a:off x="1655200" y="1942925"/>
            <a:ext cx="2486100"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Giới thiệu</a:t>
            </a:r>
            <a:endParaRPr dirty="0"/>
          </a:p>
        </p:txBody>
      </p:sp>
      <p:sp>
        <p:nvSpPr>
          <p:cNvPr id="496" name="Google Shape;496;p61"/>
          <p:cNvSpPr txBox="1">
            <a:spLocks noGrp="1"/>
          </p:cNvSpPr>
          <p:nvPr>
            <p:ph type="subTitle" idx="1"/>
          </p:nvPr>
        </p:nvSpPr>
        <p:spPr>
          <a:xfrm>
            <a:off x="5001000" y="1942925"/>
            <a:ext cx="2486100"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Cấu trúc dự án</a:t>
            </a:r>
            <a:endParaRPr dirty="0"/>
          </a:p>
        </p:txBody>
      </p:sp>
      <p:sp>
        <p:nvSpPr>
          <p:cNvPr id="497" name="Google Shape;497;p61"/>
          <p:cNvSpPr txBox="1">
            <a:spLocks noGrp="1"/>
          </p:cNvSpPr>
          <p:nvPr>
            <p:ph type="subTitle" idx="2"/>
          </p:nvPr>
        </p:nvSpPr>
        <p:spPr>
          <a:xfrm>
            <a:off x="5001000" y="2255100"/>
            <a:ext cx="2486100" cy="61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You can describe the topic of the section here</a:t>
            </a:r>
            <a:endParaRPr/>
          </a:p>
        </p:txBody>
      </p:sp>
      <p:sp>
        <p:nvSpPr>
          <p:cNvPr id="498" name="Google Shape;498;p61"/>
          <p:cNvSpPr txBox="1">
            <a:spLocks noGrp="1"/>
          </p:cNvSpPr>
          <p:nvPr>
            <p:ph type="subTitle" idx="4"/>
          </p:nvPr>
        </p:nvSpPr>
        <p:spPr>
          <a:xfrm>
            <a:off x="1655200" y="2255100"/>
            <a:ext cx="2486100" cy="61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You can describe the topic of the section here</a:t>
            </a:r>
            <a:endParaRPr/>
          </a:p>
        </p:txBody>
      </p:sp>
      <p:sp>
        <p:nvSpPr>
          <p:cNvPr id="501" name="Google Shape;501;p61"/>
          <p:cNvSpPr txBox="1">
            <a:spLocks noGrp="1"/>
          </p:cNvSpPr>
          <p:nvPr>
            <p:ph type="subTitle" idx="7"/>
          </p:nvPr>
        </p:nvSpPr>
        <p:spPr>
          <a:xfrm>
            <a:off x="5000950" y="3681887"/>
            <a:ext cx="2486100"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Demo</a:t>
            </a:r>
            <a:endParaRPr dirty="0"/>
          </a:p>
        </p:txBody>
      </p:sp>
      <p:sp>
        <p:nvSpPr>
          <p:cNvPr id="502" name="Google Shape;502;p61"/>
          <p:cNvSpPr txBox="1">
            <a:spLocks noGrp="1"/>
          </p:cNvSpPr>
          <p:nvPr>
            <p:ph type="subTitle" idx="8"/>
          </p:nvPr>
        </p:nvSpPr>
        <p:spPr>
          <a:xfrm>
            <a:off x="5001000" y="3994062"/>
            <a:ext cx="2486100" cy="61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You can describe the topic of the section here</a:t>
            </a:r>
            <a:endParaRPr/>
          </a:p>
        </p:txBody>
      </p:sp>
      <p:sp>
        <p:nvSpPr>
          <p:cNvPr id="503" name="Google Shape;503;p61"/>
          <p:cNvSpPr txBox="1">
            <a:spLocks noGrp="1"/>
          </p:cNvSpPr>
          <p:nvPr>
            <p:ph type="title" idx="9"/>
          </p:nvPr>
        </p:nvSpPr>
        <p:spPr>
          <a:xfrm>
            <a:off x="2378650" y="1303588"/>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504" name="Google Shape;504;p61"/>
          <p:cNvSpPr txBox="1">
            <a:spLocks noGrp="1"/>
          </p:cNvSpPr>
          <p:nvPr>
            <p:ph type="title" idx="13"/>
          </p:nvPr>
        </p:nvSpPr>
        <p:spPr>
          <a:xfrm>
            <a:off x="5724450" y="1303588"/>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505" name="Google Shape;505;p61"/>
          <p:cNvSpPr txBox="1">
            <a:spLocks noGrp="1"/>
          </p:cNvSpPr>
          <p:nvPr>
            <p:ph type="title" idx="14"/>
          </p:nvPr>
        </p:nvSpPr>
        <p:spPr>
          <a:xfrm>
            <a:off x="5724450" y="3040675"/>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8" name="Google Shape;496;p61">
            <a:extLst>
              <a:ext uri="{FF2B5EF4-FFF2-40B4-BE49-F238E27FC236}">
                <a16:creationId xmlns:a16="http://schemas.microsoft.com/office/drawing/2014/main" id="{A93206FD-13BD-CC8A-8FEB-9D80FE1541D6}"/>
              </a:ext>
            </a:extLst>
          </p:cNvPr>
          <p:cNvSpPr txBox="1">
            <a:spLocks/>
          </p:cNvSpPr>
          <p:nvPr/>
        </p:nvSpPr>
        <p:spPr>
          <a:xfrm>
            <a:off x="1655200" y="3680012"/>
            <a:ext cx="2486100" cy="357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100"/>
              <a:buFont typeface="Montserrat"/>
              <a:buNone/>
              <a:defRPr sz="2400" b="0" i="0" u="none" strike="noStrike" cap="none">
                <a:solidFill>
                  <a:schemeClr val="dk2"/>
                </a:solidFill>
                <a:latin typeface="Vidaloka"/>
                <a:ea typeface="Vidaloka"/>
                <a:cs typeface="Vidaloka"/>
                <a:sym typeface="Vidaloka"/>
              </a:defRPr>
            </a:lvl1pPr>
            <a:lvl2pPr marL="914400" marR="0" lvl="1"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9pPr>
          </a:lstStyle>
          <a:p>
            <a:pPr marL="0" indent="0"/>
            <a:r>
              <a:rPr lang="en-US" dirty="0" err="1"/>
              <a:t>Cách</a:t>
            </a:r>
            <a:r>
              <a:rPr lang="en-US" dirty="0"/>
              <a:t> </a:t>
            </a:r>
            <a:r>
              <a:rPr lang="en-US" dirty="0" err="1"/>
              <a:t>cài</a:t>
            </a:r>
            <a:r>
              <a:rPr lang="en-US" dirty="0"/>
              <a:t> </a:t>
            </a:r>
            <a:r>
              <a:rPr lang="en-US" dirty="0" err="1"/>
              <a:t>đặt</a:t>
            </a:r>
            <a:endParaRPr lang="en-US" dirty="0"/>
          </a:p>
        </p:txBody>
      </p:sp>
      <p:sp>
        <p:nvSpPr>
          <p:cNvPr id="9" name="Google Shape;497;p61">
            <a:extLst>
              <a:ext uri="{FF2B5EF4-FFF2-40B4-BE49-F238E27FC236}">
                <a16:creationId xmlns:a16="http://schemas.microsoft.com/office/drawing/2014/main" id="{56709687-77EE-EC10-5707-4EBEDC001D27}"/>
              </a:ext>
            </a:extLst>
          </p:cNvPr>
          <p:cNvSpPr txBox="1">
            <a:spLocks/>
          </p:cNvSpPr>
          <p:nvPr/>
        </p:nvSpPr>
        <p:spPr>
          <a:xfrm>
            <a:off x="1655200" y="3992187"/>
            <a:ext cx="2486100" cy="618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9pPr>
          </a:lstStyle>
          <a:p>
            <a:pPr marL="0" indent="0"/>
            <a:r>
              <a:rPr lang="en-US" dirty="0"/>
              <a:t>You can describe the topic of the section here</a:t>
            </a:r>
          </a:p>
        </p:txBody>
      </p:sp>
      <p:sp>
        <p:nvSpPr>
          <p:cNvPr id="10" name="Google Shape;504;p61">
            <a:extLst>
              <a:ext uri="{FF2B5EF4-FFF2-40B4-BE49-F238E27FC236}">
                <a16:creationId xmlns:a16="http://schemas.microsoft.com/office/drawing/2014/main" id="{BC6BF7DE-24FF-C488-7A14-CDA1964A747E}"/>
              </a:ext>
            </a:extLst>
          </p:cNvPr>
          <p:cNvSpPr txBox="1">
            <a:spLocks/>
          </p:cNvSpPr>
          <p:nvPr/>
        </p:nvSpPr>
        <p:spPr>
          <a:xfrm>
            <a:off x="2378650" y="3040675"/>
            <a:ext cx="1039200" cy="667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4000"/>
              <a:buFont typeface="Vidaloka"/>
              <a:buNone/>
              <a:defRPr sz="3800" b="0" i="0" u="none" strike="noStrike" cap="none">
                <a:solidFill>
                  <a:schemeClr val="accent1"/>
                </a:solidFill>
                <a:latin typeface="Vidaloka"/>
                <a:ea typeface="Vidaloka"/>
                <a:cs typeface="Vidaloka"/>
                <a:sym typeface="Vidaloka"/>
              </a:defRPr>
            </a:lvl1pPr>
            <a:lvl2pPr marR="0" lvl="1"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9pPr>
          </a:lstStyle>
          <a:p>
            <a:r>
              <a:rPr lang="en" dirty="0"/>
              <a:t>03</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77"/>
        <p:cNvGrpSpPr/>
        <p:nvPr/>
      </p:nvGrpSpPr>
      <p:grpSpPr>
        <a:xfrm>
          <a:off x="0" y="0"/>
          <a:ext cx="0" cy="0"/>
          <a:chOff x="0" y="0"/>
          <a:chExt cx="0" cy="0"/>
        </a:xfrm>
      </p:grpSpPr>
      <p:sp>
        <p:nvSpPr>
          <p:cNvPr id="4" name="Title 3">
            <a:extLst>
              <a:ext uri="{FF2B5EF4-FFF2-40B4-BE49-F238E27FC236}">
                <a16:creationId xmlns:a16="http://schemas.microsoft.com/office/drawing/2014/main" id="{08638D6E-6E6A-4D18-67F4-660F60E81FC1}"/>
              </a:ext>
            </a:extLst>
          </p:cNvPr>
          <p:cNvSpPr>
            <a:spLocks noGrp="1"/>
          </p:cNvSpPr>
          <p:nvPr>
            <p:ph type="title"/>
          </p:nvPr>
        </p:nvSpPr>
        <p:spPr/>
        <p:txBody>
          <a:bodyPr/>
          <a:lstStyle/>
          <a:p>
            <a:r>
              <a:rPr lang="en-US" dirty="0" err="1"/>
              <a:t>Cài</a:t>
            </a:r>
            <a:r>
              <a:rPr lang="en-US" dirty="0"/>
              <a:t> </a:t>
            </a:r>
            <a:r>
              <a:rPr lang="en-US" dirty="0" err="1"/>
              <a:t>đặt</a:t>
            </a:r>
            <a:r>
              <a:rPr lang="en-US" dirty="0"/>
              <a:t> </a:t>
            </a:r>
            <a:r>
              <a:rPr lang="en-US" dirty="0" err="1"/>
              <a:t>thủ</a:t>
            </a:r>
            <a:r>
              <a:rPr lang="en-US" dirty="0"/>
              <a:t> </a:t>
            </a:r>
            <a:r>
              <a:rPr lang="en-US" dirty="0" err="1"/>
              <a:t>công</a:t>
            </a:r>
            <a:endParaRPr lang="en-US" dirty="0"/>
          </a:p>
        </p:txBody>
      </p:sp>
      <p:pic>
        <p:nvPicPr>
          <p:cNvPr id="5122" name="Picture 2" descr="App Folder Structure">
            <a:extLst>
              <a:ext uri="{FF2B5EF4-FFF2-40B4-BE49-F238E27FC236}">
                <a16:creationId xmlns:a16="http://schemas.microsoft.com/office/drawing/2014/main" id="{9AF353BE-8887-EFB1-527E-A1A2C5EC14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336" y="1681968"/>
            <a:ext cx="8819328" cy="2001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43724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77"/>
        <p:cNvGrpSpPr/>
        <p:nvPr/>
      </p:nvGrpSpPr>
      <p:grpSpPr>
        <a:xfrm>
          <a:off x="0" y="0"/>
          <a:ext cx="0" cy="0"/>
          <a:chOff x="0" y="0"/>
          <a:chExt cx="0" cy="0"/>
        </a:xfrm>
      </p:grpSpPr>
      <p:sp>
        <p:nvSpPr>
          <p:cNvPr id="4" name="Title 3">
            <a:extLst>
              <a:ext uri="{FF2B5EF4-FFF2-40B4-BE49-F238E27FC236}">
                <a16:creationId xmlns:a16="http://schemas.microsoft.com/office/drawing/2014/main" id="{08638D6E-6E6A-4D18-67F4-660F60E81FC1}"/>
              </a:ext>
            </a:extLst>
          </p:cNvPr>
          <p:cNvSpPr>
            <a:spLocks noGrp="1"/>
          </p:cNvSpPr>
          <p:nvPr>
            <p:ph type="title"/>
          </p:nvPr>
        </p:nvSpPr>
        <p:spPr/>
        <p:txBody>
          <a:bodyPr/>
          <a:lstStyle/>
          <a:p>
            <a:r>
              <a:rPr lang="en-US" dirty="0" err="1"/>
              <a:t>Cài</a:t>
            </a:r>
            <a:r>
              <a:rPr lang="en-US" dirty="0"/>
              <a:t> </a:t>
            </a:r>
            <a:r>
              <a:rPr lang="en-US" dirty="0" err="1"/>
              <a:t>đặt</a:t>
            </a:r>
            <a:r>
              <a:rPr lang="en-US" dirty="0"/>
              <a:t> </a:t>
            </a:r>
            <a:r>
              <a:rPr lang="en-US" dirty="0" err="1"/>
              <a:t>thủ</a:t>
            </a:r>
            <a:r>
              <a:rPr lang="en-US" dirty="0"/>
              <a:t> </a:t>
            </a:r>
            <a:r>
              <a:rPr lang="en-US" dirty="0" err="1"/>
              <a:t>công</a:t>
            </a:r>
            <a:endParaRPr lang="en-US" dirty="0"/>
          </a:p>
        </p:txBody>
      </p:sp>
      <p:pic>
        <p:nvPicPr>
          <p:cNvPr id="5" name="Picture 4">
            <a:extLst>
              <a:ext uri="{FF2B5EF4-FFF2-40B4-BE49-F238E27FC236}">
                <a16:creationId xmlns:a16="http://schemas.microsoft.com/office/drawing/2014/main" id="{2517E88B-9428-E7FD-F99D-FAF66A4701FA}"/>
              </a:ext>
            </a:extLst>
          </p:cNvPr>
          <p:cNvPicPr>
            <a:picLocks noChangeAspect="1"/>
          </p:cNvPicPr>
          <p:nvPr/>
        </p:nvPicPr>
        <p:blipFill>
          <a:blip r:embed="rId3"/>
          <a:stretch>
            <a:fillRect/>
          </a:stretch>
        </p:blipFill>
        <p:spPr>
          <a:xfrm>
            <a:off x="1060496" y="1017725"/>
            <a:ext cx="7510480" cy="3723895"/>
          </a:xfrm>
          <a:prstGeom prst="rect">
            <a:avLst/>
          </a:prstGeom>
        </p:spPr>
      </p:pic>
    </p:spTree>
    <p:extLst>
      <p:ext uri="{BB962C8B-B14F-4D97-AF65-F5344CB8AC3E}">
        <p14:creationId xmlns:p14="http://schemas.microsoft.com/office/powerpoint/2010/main" val="20368907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77"/>
        <p:cNvGrpSpPr/>
        <p:nvPr/>
      </p:nvGrpSpPr>
      <p:grpSpPr>
        <a:xfrm>
          <a:off x="0" y="0"/>
          <a:ext cx="0" cy="0"/>
          <a:chOff x="0" y="0"/>
          <a:chExt cx="0" cy="0"/>
        </a:xfrm>
      </p:grpSpPr>
      <p:sp>
        <p:nvSpPr>
          <p:cNvPr id="4" name="Title 3">
            <a:extLst>
              <a:ext uri="{FF2B5EF4-FFF2-40B4-BE49-F238E27FC236}">
                <a16:creationId xmlns:a16="http://schemas.microsoft.com/office/drawing/2014/main" id="{08638D6E-6E6A-4D18-67F4-660F60E81FC1}"/>
              </a:ext>
            </a:extLst>
          </p:cNvPr>
          <p:cNvSpPr>
            <a:spLocks noGrp="1"/>
          </p:cNvSpPr>
          <p:nvPr>
            <p:ph type="title"/>
          </p:nvPr>
        </p:nvSpPr>
        <p:spPr/>
        <p:txBody>
          <a:bodyPr/>
          <a:lstStyle/>
          <a:p>
            <a:r>
              <a:rPr lang="en-US" dirty="0" err="1"/>
              <a:t>Cài</a:t>
            </a:r>
            <a:r>
              <a:rPr lang="en-US" dirty="0"/>
              <a:t> </a:t>
            </a:r>
            <a:r>
              <a:rPr lang="en-US" dirty="0" err="1"/>
              <a:t>đặt</a:t>
            </a:r>
            <a:r>
              <a:rPr lang="en-US" dirty="0"/>
              <a:t> </a:t>
            </a:r>
            <a:r>
              <a:rPr lang="en-US" dirty="0" err="1"/>
              <a:t>thủ</a:t>
            </a:r>
            <a:r>
              <a:rPr lang="en-US" dirty="0"/>
              <a:t> </a:t>
            </a:r>
            <a:r>
              <a:rPr lang="en-US" dirty="0" err="1"/>
              <a:t>công</a:t>
            </a:r>
            <a:endParaRPr lang="en-US" dirty="0"/>
          </a:p>
        </p:txBody>
      </p:sp>
      <p:pic>
        <p:nvPicPr>
          <p:cNvPr id="7" name="Picture 6">
            <a:extLst>
              <a:ext uri="{FF2B5EF4-FFF2-40B4-BE49-F238E27FC236}">
                <a16:creationId xmlns:a16="http://schemas.microsoft.com/office/drawing/2014/main" id="{DE332EC4-4BB4-B05D-8D26-12C06ED2BD08}"/>
              </a:ext>
            </a:extLst>
          </p:cNvPr>
          <p:cNvPicPr>
            <a:picLocks noChangeAspect="1"/>
          </p:cNvPicPr>
          <p:nvPr/>
        </p:nvPicPr>
        <p:blipFill>
          <a:blip r:embed="rId3"/>
          <a:stretch>
            <a:fillRect/>
          </a:stretch>
        </p:blipFill>
        <p:spPr>
          <a:xfrm>
            <a:off x="542926" y="1690214"/>
            <a:ext cx="8246518" cy="2003962"/>
          </a:xfrm>
          <a:prstGeom prst="rect">
            <a:avLst/>
          </a:prstGeom>
        </p:spPr>
      </p:pic>
    </p:spTree>
    <p:extLst>
      <p:ext uri="{BB962C8B-B14F-4D97-AF65-F5344CB8AC3E}">
        <p14:creationId xmlns:p14="http://schemas.microsoft.com/office/powerpoint/2010/main" val="37102633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77"/>
        <p:cNvGrpSpPr/>
        <p:nvPr/>
      </p:nvGrpSpPr>
      <p:grpSpPr>
        <a:xfrm>
          <a:off x="0" y="0"/>
          <a:ext cx="0" cy="0"/>
          <a:chOff x="0" y="0"/>
          <a:chExt cx="0" cy="0"/>
        </a:xfrm>
      </p:grpSpPr>
      <p:sp>
        <p:nvSpPr>
          <p:cNvPr id="4" name="Title 3">
            <a:extLst>
              <a:ext uri="{FF2B5EF4-FFF2-40B4-BE49-F238E27FC236}">
                <a16:creationId xmlns:a16="http://schemas.microsoft.com/office/drawing/2014/main" id="{08638D6E-6E6A-4D18-67F4-660F60E81FC1}"/>
              </a:ext>
            </a:extLst>
          </p:cNvPr>
          <p:cNvSpPr>
            <a:spLocks noGrp="1"/>
          </p:cNvSpPr>
          <p:nvPr>
            <p:ph type="title"/>
          </p:nvPr>
        </p:nvSpPr>
        <p:spPr/>
        <p:txBody>
          <a:bodyPr/>
          <a:lstStyle/>
          <a:p>
            <a:r>
              <a:rPr lang="en-US" dirty="0" err="1"/>
              <a:t>Chạy</a:t>
            </a:r>
            <a:r>
              <a:rPr lang="en-US" dirty="0"/>
              <a:t> </a:t>
            </a:r>
            <a:r>
              <a:rPr lang="en-US" dirty="0" err="1"/>
              <a:t>máy</a:t>
            </a:r>
            <a:r>
              <a:rPr lang="en-US" dirty="0"/>
              <a:t> </a:t>
            </a:r>
            <a:r>
              <a:rPr lang="en-US" dirty="0" err="1"/>
              <a:t>chủ</a:t>
            </a:r>
            <a:r>
              <a:rPr lang="en-US" dirty="0"/>
              <a:t> </a:t>
            </a:r>
            <a:r>
              <a:rPr lang="en-US" dirty="0" err="1"/>
              <a:t>phát</a:t>
            </a:r>
            <a:r>
              <a:rPr lang="en-US" dirty="0"/>
              <a:t> </a:t>
            </a:r>
            <a:r>
              <a:rPr lang="en-US" dirty="0" err="1"/>
              <a:t>triển</a:t>
            </a:r>
            <a:endParaRPr lang="en-US" dirty="0"/>
          </a:p>
        </p:txBody>
      </p:sp>
      <p:sp>
        <p:nvSpPr>
          <p:cNvPr id="5" name="Google Shape;535;p63">
            <a:extLst>
              <a:ext uri="{FF2B5EF4-FFF2-40B4-BE49-F238E27FC236}">
                <a16:creationId xmlns:a16="http://schemas.microsoft.com/office/drawing/2014/main" id="{224C2C4E-8346-CD21-E186-35DEB2AFF2E3}"/>
              </a:ext>
            </a:extLst>
          </p:cNvPr>
          <p:cNvSpPr txBox="1">
            <a:spLocks noGrp="1"/>
          </p:cNvSpPr>
          <p:nvPr>
            <p:ph type="subTitle" idx="1"/>
          </p:nvPr>
        </p:nvSpPr>
        <p:spPr>
          <a:xfrm>
            <a:off x="806580" y="1320586"/>
            <a:ext cx="7288908" cy="3166069"/>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vi-VN" dirty="0"/>
              <a:t>Chạy lệnh npm run dev để bắt đầu máy chủ phát triển.</a:t>
            </a:r>
          </a:p>
          <a:p>
            <a:pPr marL="0" lvl="0" indent="0" algn="ctr" rtl="0">
              <a:spcBef>
                <a:spcPts val="0"/>
              </a:spcBef>
              <a:spcAft>
                <a:spcPts val="1200"/>
              </a:spcAft>
              <a:buNone/>
            </a:pPr>
            <a:r>
              <a:rPr lang="vi-VN" dirty="0"/>
              <a:t>Truy cập vào http://localhost:3000 để xem ứng dụng của bạn.</a:t>
            </a:r>
          </a:p>
        </p:txBody>
      </p:sp>
    </p:spTree>
    <p:extLst>
      <p:ext uri="{BB962C8B-B14F-4D97-AF65-F5344CB8AC3E}">
        <p14:creationId xmlns:p14="http://schemas.microsoft.com/office/powerpoint/2010/main" val="7582161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69"/>
          <p:cNvSpPr txBox="1">
            <a:spLocks noGrp="1"/>
          </p:cNvSpPr>
          <p:nvPr>
            <p:ph type="title"/>
          </p:nvPr>
        </p:nvSpPr>
        <p:spPr>
          <a:xfrm>
            <a:off x="3641123" y="2431763"/>
            <a:ext cx="1861753"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Demo</a:t>
            </a:r>
            <a:endParaRPr dirty="0"/>
          </a:p>
        </p:txBody>
      </p:sp>
      <p:sp>
        <p:nvSpPr>
          <p:cNvPr id="573" name="Google Shape;573;p69"/>
          <p:cNvSpPr txBox="1">
            <a:spLocks noGrp="1"/>
          </p:cNvSpPr>
          <p:nvPr>
            <p:ph type="title" idx="2"/>
          </p:nvPr>
        </p:nvSpPr>
        <p:spPr>
          <a:xfrm>
            <a:off x="3900419" y="1453463"/>
            <a:ext cx="1343162" cy="97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04</a:t>
            </a:r>
            <a:endParaRPr dirty="0"/>
          </a:p>
        </p:txBody>
      </p:sp>
    </p:spTree>
    <p:extLst>
      <p:ext uri="{BB962C8B-B14F-4D97-AF65-F5344CB8AC3E}">
        <p14:creationId xmlns:p14="http://schemas.microsoft.com/office/powerpoint/2010/main" val="17023220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6B9A5B71-8308-FE76-C367-A5490BF3FE63}"/>
              </a:ext>
            </a:extLst>
          </p:cNvPr>
          <p:cNvSpPr>
            <a:spLocks noGrp="1"/>
          </p:cNvSpPr>
          <p:nvPr>
            <p:ph type="title" idx="9"/>
          </p:nvPr>
        </p:nvSpPr>
        <p:spPr>
          <a:xfrm>
            <a:off x="1659784" y="2238000"/>
            <a:ext cx="2100038" cy="667500"/>
          </a:xfrm>
        </p:spPr>
        <p:txBody>
          <a:bodyPr/>
          <a:lstStyle/>
          <a:p>
            <a:r>
              <a:rPr lang="en-US" dirty="0"/>
              <a:t>Route</a:t>
            </a:r>
          </a:p>
        </p:txBody>
      </p:sp>
      <p:sp>
        <p:nvSpPr>
          <p:cNvPr id="12" name="Title 11">
            <a:extLst>
              <a:ext uri="{FF2B5EF4-FFF2-40B4-BE49-F238E27FC236}">
                <a16:creationId xmlns:a16="http://schemas.microsoft.com/office/drawing/2014/main" id="{DAE72A4F-322A-0D46-BAE0-91A29A49DF46}"/>
              </a:ext>
            </a:extLst>
          </p:cNvPr>
          <p:cNvSpPr>
            <a:spLocks noGrp="1"/>
          </p:cNvSpPr>
          <p:nvPr>
            <p:ph type="title" idx="13"/>
          </p:nvPr>
        </p:nvSpPr>
        <p:spPr>
          <a:xfrm>
            <a:off x="5244353" y="2238000"/>
            <a:ext cx="2534550" cy="667500"/>
          </a:xfrm>
        </p:spPr>
        <p:txBody>
          <a:bodyPr/>
          <a:lstStyle/>
          <a:p>
            <a:r>
              <a:rPr lang="en-US" dirty="0"/>
              <a:t>Rendering</a:t>
            </a:r>
          </a:p>
        </p:txBody>
      </p:sp>
    </p:spTree>
    <p:extLst>
      <p:ext uri="{BB962C8B-B14F-4D97-AF65-F5344CB8AC3E}">
        <p14:creationId xmlns:p14="http://schemas.microsoft.com/office/powerpoint/2010/main" val="33512934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A46741F-DF66-4192-AD4C-E85BF4D11F78}"/>
              </a:ext>
            </a:extLst>
          </p:cNvPr>
          <p:cNvSpPr>
            <a:spLocks noGrp="1"/>
          </p:cNvSpPr>
          <p:nvPr>
            <p:ph type="subTitle" idx="2"/>
          </p:nvPr>
        </p:nvSpPr>
        <p:spPr>
          <a:xfrm>
            <a:off x="713225" y="1398494"/>
            <a:ext cx="7778593" cy="3145556"/>
          </a:xfrm>
        </p:spPr>
        <p:txBody>
          <a:bodyPr/>
          <a:lstStyle/>
          <a:p>
            <a:r>
              <a:rPr lang="vi-VN" sz="1800" dirty="0"/>
              <a:t>Next.js cung cấp một cơ chế định tuyến dựa trên thư mục và tên file đơn giản. Mỗi file trong thư mục pages tương ứng với một route trên ứng dụng của bạn.</a:t>
            </a:r>
          </a:p>
          <a:p>
            <a:r>
              <a:rPr lang="vi-VN" sz="1800" dirty="0"/>
              <a:t>Bạn có thể tạo các thư mục con trong thư mục pages để tạo ra các route lồng nhau. Ví dụ: pages/about/index.js sẽ tạo ra route /about.</a:t>
            </a:r>
            <a:endParaRPr lang="en-US" sz="1800" dirty="0"/>
          </a:p>
        </p:txBody>
      </p:sp>
      <p:sp>
        <p:nvSpPr>
          <p:cNvPr id="4" name="Title 3">
            <a:extLst>
              <a:ext uri="{FF2B5EF4-FFF2-40B4-BE49-F238E27FC236}">
                <a16:creationId xmlns:a16="http://schemas.microsoft.com/office/drawing/2014/main" id="{1665B430-D06C-A667-0B12-5FF108DAB890}"/>
              </a:ext>
            </a:extLst>
          </p:cNvPr>
          <p:cNvSpPr>
            <a:spLocks noGrp="1"/>
          </p:cNvSpPr>
          <p:nvPr>
            <p:ph type="title"/>
          </p:nvPr>
        </p:nvSpPr>
        <p:spPr/>
        <p:txBody>
          <a:bodyPr/>
          <a:lstStyle/>
          <a:p>
            <a:r>
              <a:rPr lang="en-US" dirty="0"/>
              <a:t>Route</a:t>
            </a:r>
          </a:p>
        </p:txBody>
      </p:sp>
    </p:spTree>
    <p:extLst>
      <p:ext uri="{BB962C8B-B14F-4D97-AF65-F5344CB8AC3E}">
        <p14:creationId xmlns:p14="http://schemas.microsoft.com/office/powerpoint/2010/main" val="21696379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E455823-C64F-D5C7-0B85-DA233AB2053E}"/>
              </a:ext>
            </a:extLst>
          </p:cNvPr>
          <p:cNvSpPr>
            <a:spLocks noGrp="1"/>
          </p:cNvSpPr>
          <p:nvPr>
            <p:ph type="subTitle" idx="2"/>
          </p:nvPr>
        </p:nvSpPr>
        <p:spPr>
          <a:xfrm>
            <a:off x="713225" y="1017725"/>
            <a:ext cx="8054257" cy="3526325"/>
          </a:xfrm>
        </p:spPr>
        <p:txBody>
          <a:bodyPr/>
          <a:lstStyle/>
          <a:p>
            <a:r>
              <a:rPr lang="vi-VN" sz="2000" dirty="0"/>
              <a:t>Next.js hỗ trợ cả Server-side Rendering (SSR) và Static Site Generation (SSG).</a:t>
            </a:r>
          </a:p>
          <a:p>
            <a:r>
              <a:rPr lang="vi-VN" sz="2000" dirty="0"/>
              <a:t>SSR giúp tăng tốc độ tải trang bằng cách render trang từ phía máy chủ trước khi gửi đến trình duyệt.</a:t>
            </a:r>
          </a:p>
          <a:p>
            <a:r>
              <a:rPr lang="vi-VN" sz="2000" dirty="0"/>
              <a:t>SSG cho phép bạn tạo trang tĩnh tại thời điểm build, giúp tăng hiệu suất và giảm tải cho máy chủ.</a:t>
            </a:r>
            <a:endParaRPr lang="en-US" sz="2000" dirty="0"/>
          </a:p>
        </p:txBody>
      </p:sp>
      <p:sp>
        <p:nvSpPr>
          <p:cNvPr id="4" name="Title 3">
            <a:extLst>
              <a:ext uri="{FF2B5EF4-FFF2-40B4-BE49-F238E27FC236}">
                <a16:creationId xmlns:a16="http://schemas.microsoft.com/office/drawing/2014/main" id="{D802199E-1DB4-6A36-0293-12E228D7D72B}"/>
              </a:ext>
            </a:extLst>
          </p:cNvPr>
          <p:cNvSpPr>
            <a:spLocks noGrp="1"/>
          </p:cNvSpPr>
          <p:nvPr>
            <p:ph type="title"/>
          </p:nvPr>
        </p:nvSpPr>
        <p:spPr/>
        <p:txBody>
          <a:bodyPr/>
          <a:lstStyle/>
          <a:p>
            <a:r>
              <a:rPr lang="en-US" dirty="0"/>
              <a:t>Rendering</a:t>
            </a:r>
          </a:p>
        </p:txBody>
      </p:sp>
    </p:spTree>
    <p:extLst>
      <p:ext uri="{BB962C8B-B14F-4D97-AF65-F5344CB8AC3E}">
        <p14:creationId xmlns:p14="http://schemas.microsoft.com/office/powerpoint/2010/main" val="26730835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59"/>
        <p:cNvGrpSpPr/>
        <p:nvPr/>
      </p:nvGrpSpPr>
      <p:grpSpPr>
        <a:xfrm>
          <a:off x="0" y="0"/>
          <a:ext cx="0" cy="0"/>
          <a:chOff x="0" y="0"/>
          <a:chExt cx="0" cy="0"/>
        </a:xfrm>
      </p:grpSpPr>
      <p:sp>
        <p:nvSpPr>
          <p:cNvPr id="1160" name="Google Shape;1160;p99"/>
          <p:cNvSpPr txBox="1">
            <a:spLocks noGrp="1"/>
          </p:cNvSpPr>
          <p:nvPr>
            <p:ph type="title"/>
          </p:nvPr>
        </p:nvSpPr>
        <p:spPr>
          <a:xfrm>
            <a:off x="1122500" y="1073000"/>
            <a:ext cx="6899100" cy="2856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Awesome words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884"/>
        <p:cNvGrpSpPr/>
        <p:nvPr/>
      </p:nvGrpSpPr>
      <p:grpSpPr>
        <a:xfrm>
          <a:off x="0" y="0"/>
          <a:ext cx="0" cy="0"/>
          <a:chOff x="0" y="0"/>
          <a:chExt cx="0" cy="0"/>
        </a:xfrm>
      </p:grpSpPr>
      <p:sp>
        <p:nvSpPr>
          <p:cNvPr id="1886" name="Google Shape;1886;p129"/>
          <p:cNvSpPr txBox="1">
            <a:spLocks noGrp="1"/>
          </p:cNvSpPr>
          <p:nvPr>
            <p:ph type="subTitle" idx="2"/>
          </p:nvPr>
        </p:nvSpPr>
        <p:spPr>
          <a:xfrm>
            <a:off x="1601324" y="1194750"/>
            <a:ext cx="5160300" cy="2754000"/>
          </a:xfrm>
          <a:prstGeom prst="rect">
            <a:avLst/>
          </a:prstGeom>
        </p:spPr>
        <p:txBody>
          <a:bodyPr spcFirstLastPara="1" wrap="square" lIns="91425" tIns="91425" rIns="91425" bIns="91425" anchor="t" anchorCtr="0">
            <a:noAutofit/>
          </a:bodyPr>
          <a:lstStyle/>
          <a:p>
            <a:pPr marL="127000" indent="0">
              <a:buSzPts val="1600"/>
              <a:buNone/>
            </a:pPr>
            <a:r>
              <a:rPr lang="en-US" dirty="0">
                <a:solidFill>
                  <a:schemeClr val="hlink"/>
                </a:solidFill>
                <a:uFill>
                  <a:noFill/>
                </a:uFill>
                <a:hlinkClick r:id="rId3"/>
              </a:rPr>
              <a:t>https://nextjs.org/docs</a:t>
            </a:r>
            <a:endParaRPr lang="en-US" dirty="0">
              <a:solidFill>
                <a:schemeClr val="hlink"/>
              </a:solidFill>
              <a:uFill>
                <a:noFill/>
              </a:uFill>
            </a:endParaRPr>
          </a:p>
          <a:p>
            <a:pPr marL="127000" lvl="0" indent="0" algn="l" rtl="0">
              <a:spcBef>
                <a:spcPts val="0"/>
              </a:spcBef>
              <a:spcAft>
                <a:spcPts val="0"/>
              </a:spcAft>
              <a:buSzPts val="1600"/>
              <a:buNone/>
            </a:pPr>
            <a:r>
              <a:rPr lang="en-US" dirty="0">
                <a:hlinkClick r:id="rId4"/>
              </a:rPr>
              <a:t>https://stackoverflow.com/questions/76570208/what-is-different-between-app-router-and-pages-router-in-next-js</a:t>
            </a:r>
            <a:endParaRPr lang="en" dirty="0">
              <a:solidFill>
                <a:schemeClr val="hlink"/>
              </a:solidFill>
              <a:uFill>
                <a:noFill/>
              </a:uFill>
            </a:endParaRPr>
          </a:p>
          <a:p>
            <a:pPr marL="127000" indent="0">
              <a:buSzPts val="1600"/>
              <a:buNone/>
            </a:pPr>
            <a:r>
              <a:rPr lang="en-US" dirty="0">
                <a:solidFill>
                  <a:schemeClr val="hlink"/>
                </a:solidFill>
                <a:uFill>
                  <a:noFill/>
                </a:uFill>
                <a:hlinkClick r:id="rId5"/>
              </a:rPr>
              <a:t>https://www.youtube.com/watch?v=ZjAqacIC_3c&amp;list=PLC3y8-rFHvwjOKd6gdf4QtV1uYNiQnruI</a:t>
            </a:r>
            <a:endParaRPr lang="en-US" dirty="0">
              <a:solidFill>
                <a:schemeClr val="hlink"/>
              </a:solidFill>
              <a:uFill>
                <a:noFill/>
              </a:uFill>
            </a:endParaRPr>
          </a:p>
          <a:p>
            <a:pPr marL="127000" indent="0">
              <a:buSzPts val="1600"/>
              <a:buNone/>
            </a:pPr>
            <a:endParaRPr lang="en-US" dirty="0"/>
          </a:p>
          <a:p>
            <a:pPr marL="127000" lvl="0" indent="0" algn="l" rtl="0">
              <a:spcBef>
                <a:spcPts val="0"/>
              </a:spcBef>
              <a:spcAft>
                <a:spcPts val="0"/>
              </a:spcAft>
              <a:buSzPts val="1600"/>
              <a:buNone/>
            </a:pPr>
            <a:endParaRPr dirty="0"/>
          </a:p>
        </p:txBody>
      </p:sp>
      <p:sp>
        <p:nvSpPr>
          <p:cNvPr id="1887" name="Google Shape;1887;p129"/>
          <p:cNvSpPr txBox="1">
            <a:spLocks noGrp="1"/>
          </p:cNvSpPr>
          <p:nvPr>
            <p:ph type="title"/>
          </p:nvPr>
        </p:nvSpPr>
        <p:spPr>
          <a:xfrm>
            <a:off x="713225" y="445025"/>
            <a:ext cx="4297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Tài liệu tham khảo</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69"/>
          <p:cNvSpPr txBox="1">
            <a:spLocks noGrp="1"/>
          </p:cNvSpPr>
          <p:nvPr>
            <p:ph type="title"/>
          </p:nvPr>
        </p:nvSpPr>
        <p:spPr>
          <a:xfrm>
            <a:off x="2714550" y="2366272"/>
            <a:ext cx="3714900"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Giới thiệu</a:t>
            </a:r>
            <a:endParaRPr dirty="0"/>
          </a:p>
        </p:txBody>
      </p:sp>
      <p:sp>
        <p:nvSpPr>
          <p:cNvPr id="573" name="Google Shape;573;p69"/>
          <p:cNvSpPr txBox="1">
            <a:spLocks noGrp="1"/>
          </p:cNvSpPr>
          <p:nvPr>
            <p:ph type="title" idx="2"/>
          </p:nvPr>
        </p:nvSpPr>
        <p:spPr>
          <a:xfrm>
            <a:off x="3746550" y="1339163"/>
            <a:ext cx="1650900" cy="97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01</a:t>
            </a:r>
            <a:endParaRPr/>
          </a:p>
        </p:txBody>
      </p:sp>
      <p:sp>
        <p:nvSpPr>
          <p:cNvPr id="574" name="Google Shape;574;p69"/>
          <p:cNvSpPr txBox="1">
            <a:spLocks noGrp="1"/>
          </p:cNvSpPr>
          <p:nvPr>
            <p:ph type="subTitle" idx="1"/>
          </p:nvPr>
        </p:nvSpPr>
        <p:spPr>
          <a:xfrm>
            <a:off x="2291400" y="3076675"/>
            <a:ext cx="4561200" cy="393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solidFill>
                  <a:schemeClr val="dk1"/>
                </a:solidFill>
              </a:rPr>
              <a:t>Insert a subtitle here if you need it</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159"/>
        <p:cNvGrpSpPr/>
        <p:nvPr/>
      </p:nvGrpSpPr>
      <p:grpSpPr>
        <a:xfrm>
          <a:off x="0" y="0"/>
          <a:ext cx="0" cy="0"/>
          <a:chOff x="0" y="0"/>
          <a:chExt cx="0" cy="0"/>
        </a:xfrm>
      </p:grpSpPr>
      <p:sp>
        <p:nvSpPr>
          <p:cNvPr id="4" name="Google Shape;1568;p123">
            <a:extLst>
              <a:ext uri="{FF2B5EF4-FFF2-40B4-BE49-F238E27FC236}">
                <a16:creationId xmlns:a16="http://schemas.microsoft.com/office/drawing/2014/main" id="{1FA02D60-0E86-CC69-3D77-CC895F04AABA}"/>
              </a:ext>
            </a:extLst>
          </p:cNvPr>
          <p:cNvSpPr txBox="1">
            <a:spLocks/>
          </p:cNvSpPr>
          <p:nvPr/>
        </p:nvSpPr>
        <p:spPr>
          <a:xfrm>
            <a:off x="981456" y="1181222"/>
            <a:ext cx="7181088" cy="278105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Vidaloka"/>
              <a:buNone/>
              <a:defRPr sz="9600" b="0" i="0" u="none" strike="noStrike" cap="none">
                <a:solidFill>
                  <a:schemeClr val="dk1"/>
                </a:solidFill>
                <a:latin typeface="Vidaloka"/>
                <a:ea typeface="Vidaloka"/>
                <a:cs typeface="Vidaloka"/>
                <a:sym typeface="Vidaloka"/>
              </a:defRPr>
            </a:lvl1pPr>
            <a:lvl2pPr marR="0" lvl="1" algn="l" rtl="0">
              <a:lnSpc>
                <a:spcPct val="100000"/>
              </a:lnSpc>
              <a:spcBef>
                <a:spcPts val="0"/>
              </a:spcBef>
              <a:spcAft>
                <a:spcPts val="0"/>
              </a:spcAft>
              <a:buClr>
                <a:schemeClr val="dk1"/>
              </a:buClr>
              <a:buSzPts val="4800"/>
              <a:buFont typeface="Arial"/>
              <a:buNone/>
              <a:defRPr sz="4800" b="0" i="1"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4800"/>
              <a:buFont typeface="Arial"/>
              <a:buNone/>
              <a:defRPr sz="4800" b="0" i="1"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4800"/>
              <a:buFont typeface="Arial"/>
              <a:buNone/>
              <a:defRPr sz="4800" b="0" i="1"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4800"/>
              <a:buFont typeface="Arial"/>
              <a:buNone/>
              <a:defRPr sz="4800" b="0" i="1"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4800"/>
              <a:buFont typeface="Arial"/>
              <a:buNone/>
              <a:defRPr sz="4800" b="0" i="1"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4800"/>
              <a:buFont typeface="Arial"/>
              <a:buNone/>
              <a:defRPr sz="4800" b="0" i="1"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4800"/>
              <a:buFont typeface="Arial"/>
              <a:buNone/>
              <a:defRPr sz="4800" b="0" i="1"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4800"/>
              <a:buFont typeface="Arial"/>
              <a:buNone/>
              <a:defRPr sz="4800" b="0" i="1" u="none" strike="noStrike" cap="none">
                <a:solidFill>
                  <a:schemeClr val="dk1"/>
                </a:solidFill>
                <a:latin typeface="Arial"/>
                <a:ea typeface="Arial"/>
                <a:cs typeface="Arial"/>
                <a:sym typeface="Arial"/>
              </a:defRPr>
            </a:lvl9pPr>
          </a:lstStyle>
          <a:p>
            <a:r>
              <a:rPr lang="en-US" dirty="0"/>
              <a:t>Thank you</a:t>
            </a:r>
          </a:p>
        </p:txBody>
      </p:sp>
    </p:spTree>
    <p:extLst>
      <p:ext uri="{BB962C8B-B14F-4D97-AF65-F5344CB8AC3E}">
        <p14:creationId xmlns:p14="http://schemas.microsoft.com/office/powerpoint/2010/main" val="659237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7"/>
        <p:cNvGrpSpPr/>
        <p:nvPr/>
      </p:nvGrpSpPr>
      <p:grpSpPr>
        <a:xfrm>
          <a:off x="0" y="0"/>
          <a:ext cx="0" cy="0"/>
          <a:chOff x="0" y="0"/>
          <a:chExt cx="0" cy="0"/>
        </a:xfrm>
      </p:grpSpPr>
      <p:sp>
        <p:nvSpPr>
          <p:cNvPr id="878" name="Google Shape;878;p89"/>
          <p:cNvSpPr txBox="1">
            <a:spLocks noGrp="1"/>
          </p:cNvSpPr>
          <p:nvPr>
            <p:ph type="title"/>
          </p:nvPr>
        </p:nvSpPr>
        <p:spPr>
          <a:xfrm>
            <a:off x="713224" y="285590"/>
            <a:ext cx="6655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400" dirty="0"/>
              <a:t>Next.js là gì ?</a:t>
            </a:r>
            <a:endParaRPr sz="4400" dirty="0"/>
          </a:p>
        </p:txBody>
      </p:sp>
      <p:sp>
        <p:nvSpPr>
          <p:cNvPr id="880" name="Google Shape;880;p89"/>
          <p:cNvSpPr txBox="1">
            <a:spLocks noGrp="1"/>
          </p:cNvSpPr>
          <p:nvPr>
            <p:ph type="subTitle" idx="2"/>
          </p:nvPr>
        </p:nvSpPr>
        <p:spPr>
          <a:xfrm>
            <a:off x="443117" y="4121998"/>
            <a:ext cx="8493618" cy="120396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000" dirty="0">
                <a:sym typeface="Wingdings 2" panose="05020102010507070707" pitchFamily="18" charset="2"/>
              </a:rPr>
              <a:t> </a:t>
            </a:r>
            <a:r>
              <a:rPr lang="en" sz="2000" dirty="0"/>
              <a:t>Trình biên dịch của Next.js viết bằng Rust sử dụng SWC.</a:t>
            </a:r>
            <a:endParaRPr sz="2000" dirty="0"/>
          </a:p>
        </p:txBody>
      </p:sp>
      <p:sp>
        <p:nvSpPr>
          <p:cNvPr id="882" name="Google Shape;882;p89"/>
          <p:cNvSpPr txBox="1">
            <a:spLocks noGrp="1"/>
          </p:cNvSpPr>
          <p:nvPr>
            <p:ph type="subTitle" idx="4"/>
          </p:nvPr>
        </p:nvSpPr>
        <p:spPr>
          <a:xfrm>
            <a:off x="345581" y="1190522"/>
            <a:ext cx="5018899" cy="1650214"/>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000" dirty="0">
                <a:sym typeface="Wingdings 2" panose="05020102010507070707" pitchFamily="18" charset="2"/>
              </a:rPr>
              <a:t> </a:t>
            </a:r>
            <a:r>
              <a:rPr lang="en" sz="2000" dirty="0"/>
              <a:t>Next.js là một framework React cho việc xây dựng ứng dụng web full-stack. Các thành phần của React được dùng để xây dựng giao diện người dùng, sử dụng Next.js cho các tính năng và tối ưu hóa bổ sung.</a:t>
            </a:r>
          </a:p>
        </p:txBody>
      </p:sp>
      <p:pic>
        <p:nvPicPr>
          <p:cNvPr id="1026" name="Picture 2" descr="Understanding Server Components in React 18 and Next.js 13 | by Adhithi  Ravichandran | Medium">
            <a:extLst>
              <a:ext uri="{FF2B5EF4-FFF2-40B4-BE49-F238E27FC236}">
                <a16:creationId xmlns:a16="http://schemas.microsoft.com/office/drawing/2014/main" id="{51B0713D-AF28-76BE-5B73-4BC039C0EA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0099" y="1368552"/>
            <a:ext cx="3316636" cy="154048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880;p89">
            <a:extLst>
              <a:ext uri="{FF2B5EF4-FFF2-40B4-BE49-F238E27FC236}">
                <a16:creationId xmlns:a16="http://schemas.microsoft.com/office/drawing/2014/main" id="{C03192D4-869B-22F7-8618-96E2FAB8B94B}"/>
              </a:ext>
            </a:extLst>
          </p:cNvPr>
          <p:cNvSpPr txBox="1">
            <a:spLocks/>
          </p:cNvSpPr>
          <p:nvPr/>
        </p:nvSpPr>
        <p:spPr>
          <a:xfrm>
            <a:off x="443117" y="3214528"/>
            <a:ext cx="8493618" cy="12039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9pPr>
          </a:lstStyle>
          <a:p>
            <a:pPr marL="0" indent="0" algn="just"/>
            <a:r>
              <a:rPr lang="vi-VN" sz="2000" dirty="0">
                <a:sym typeface="Wingdings 2" panose="05020102010507070707" pitchFamily="18" charset="2"/>
              </a:rPr>
              <a:t> </a:t>
            </a:r>
            <a:r>
              <a:rPr lang="vi-VN" sz="2000" dirty="0"/>
              <a:t>Next.js trù tượng hóa và tự động cấu hình các công cụ cần thiết cho Reatc, như bundling, biên dịch,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7"/>
        <p:cNvGrpSpPr/>
        <p:nvPr/>
      </p:nvGrpSpPr>
      <p:grpSpPr>
        <a:xfrm>
          <a:off x="0" y="0"/>
          <a:ext cx="0" cy="0"/>
          <a:chOff x="0" y="0"/>
          <a:chExt cx="0" cy="0"/>
        </a:xfrm>
      </p:grpSpPr>
      <p:sp>
        <p:nvSpPr>
          <p:cNvPr id="878" name="Google Shape;878;p89"/>
          <p:cNvSpPr txBox="1">
            <a:spLocks noGrp="1"/>
          </p:cNvSpPr>
          <p:nvPr>
            <p:ph type="title"/>
          </p:nvPr>
        </p:nvSpPr>
        <p:spPr>
          <a:xfrm>
            <a:off x="713224" y="285590"/>
            <a:ext cx="515112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400" dirty="0"/>
              <a:t>App Router và Pages Router</a:t>
            </a:r>
            <a:endParaRPr sz="4400" dirty="0"/>
          </a:p>
        </p:txBody>
      </p:sp>
      <p:pic>
        <p:nvPicPr>
          <p:cNvPr id="3" name="Picture 2">
            <a:extLst>
              <a:ext uri="{FF2B5EF4-FFF2-40B4-BE49-F238E27FC236}">
                <a16:creationId xmlns:a16="http://schemas.microsoft.com/office/drawing/2014/main" id="{8B7A3777-4104-16C8-4175-EC06236D9489}"/>
              </a:ext>
            </a:extLst>
          </p:cNvPr>
          <p:cNvPicPr>
            <a:picLocks noChangeAspect="1"/>
          </p:cNvPicPr>
          <p:nvPr/>
        </p:nvPicPr>
        <p:blipFill>
          <a:blip r:embed="rId3"/>
          <a:stretch>
            <a:fillRect/>
          </a:stretch>
        </p:blipFill>
        <p:spPr>
          <a:xfrm>
            <a:off x="1313995" y="1865348"/>
            <a:ext cx="6516009" cy="2219635"/>
          </a:xfrm>
          <a:prstGeom prst="rect">
            <a:avLst/>
          </a:prstGeom>
        </p:spPr>
      </p:pic>
    </p:spTree>
    <p:extLst>
      <p:ext uri="{BB962C8B-B14F-4D97-AF65-F5344CB8AC3E}">
        <p14:creationId xmlns:p14="http://schemas.microsoft.com/office/powerpoint/2010/main" val="254072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7"/>
        <p:cNvGrpSpPr/>
        <p:nvPr/>
      </p:nvGrpSpPr>
      <p:grpSpPr>
        <a:xfrm>
          <a:off x="0" y="0"/>
          <a:ext cx="0" cy="0"/>
          <a:chOff x="0" y="0"/>
          <a:chExt cx="0" cy="0"/>
        </a:xfrm>
      </p:grpSpPr>
      <p:sp>
        <p:nvSpPr>
          <p:cNvPr id="878" name="Google Shape;878;p89"/>
          <p:cNvSpPr txBox="1">
            <a:spLocks noGrp="1"/>
          </p:cNvSpPr>
          <p:nvPr>
            <p:ph type="title"/>
          </p:nvPr>
        </p:nvSpPr>
        <p:spPr>
          <a:xfrm>
            <a:off x="713224" y="285590"/>
            <a:ext cx="515112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400" dirty="0"/>
              <a:t>Các tính năng chính </a:t>
            </a:r>
            <a:endParaRPr sz="4400" dirty="0"/>
          </a:p>
        </p:txBody>
      </p:sp>
      <p:sp>
        <p:nvSpPr>
          <p:cNvPr id="6" name="Google Shape;511;p62">
            <a:extLst>
              <a:ext uri="{FF2B5EF4-FFF2-40B4-BE49-F238E27FC236}">
                <a16:creationId xmlns:a16="http://schemas.microsoft.com/office/drawing/2014/main" id="{C2652009-88E0-C93C-A9C4-1D169AF502D6}"/>
              </a:ext>
            </a:extLst>
          </p:cNvPr>
          <p:cNvSpPr txBox="1">
            <a:spLocks/>
          </p:cNvSpPr>
          <p:nvPr/>
        </p:nvSpPr>
        <p:spPr>
          <a:xfrm>
            <a:off x="109728" y="4217750"/>
            <a:ext cx="2336400" cy="40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Vidaloka"/>
              <a:buNone/>
              <a:defRPr sz="3000" b="0" i="0" u="none" strike="noStrike" cap="none">
                <a:solidFill>
                  <a:schemeClr val="dk1"/>
                </a:solidFill>
                <a:latin typeface="Vidaloka"/>
                <a:ea typeface="Vidaloka"/>
                <a:cs typeface="Vidaloka"/>
                <a:sym typeface="Vidaloka"/>
              </a:defRPr>
            </a:lvl1pPr>
            <a:lvl2pPr marR="0" lvl="1"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2pPr>
            <a:lvl3pPr marR="0" lvl="2"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3pPr>
            <a:lvl4pPr marR="0" lvl="3"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4pPr>
            <a:lvl5pPr marR="0" lvl="4"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5pPr>
            <a:lvl6pPr marR="0" lvl="5"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6pPr>
            <a:lvl7pPr marR="0" lvl="6"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7pPr>
            <a:lvl8pPr marR="0" lvl="7"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8pPr>
            <a:lvl9pPr marR="0" lvl="8"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9pPr>
          </a:lstStyle>
          <a:p>
            <a:pPr algn="ctr">
              <a:buSzPts val="1100"/>
              <a:buFont typeface="Arial"/>
              <a:buNone/>
            </a:pPr>
            <a:r>
              <a:rPr lang="en-US" dirty="0"/>
              <a:t>Styling</a:t>
            </a:r>
          </a:p>
        </p:txBody>
      </p:sp>
      <p:sp>
        <p:nvSpPr>
          <p:cNvPr id="7" name="Google Shape;511;p62">
            <a:extLst>
              <a:ext uri="{FF2B5EF4-FFF2-40B4-BE49-F238E27FC236}">
                <a16:creationId xmlns:a16="http://schemas.microsoft.com/office/drawing/2014/main" id="{6ED394C7-296C-F825-0307-50CCB873738F}"/>
              </a:ext>
            </a:extLst>
          </p:cNvPr>
          <p:cNvSpPr txBox="1">
            <a:spLocks/>
          </p:cNvSpPr>
          <p:nvPr/>
        </p:nvSpPr>
        <p:spPr>
          <a:xfrm>
            <a:off x="109728" y="2454594"/>
            <a:ext cx="2336400" cy="40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Vidaloka"/>
              <a:buNone/>
              <a:defRPr sz="3000" b="0" i="0" u="none" strike="noStrike" cap="none">
                <a:solidFill>
                  <a:schemeClr val="dk1"/>
                </a:solidFill>
                <a:latin typeface="Vidaloka"/>
                <a:ea typeface="Vidaloka"/>
                <a:cs typeface="Vidaloka"/>
                <a:sym typeface="Vidaloka"/>
              </a:defRPr>
            </a:lvl1pPr>
            <a:lvl2pPr marR="0" lvl="1"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2pPr>
            <a:lvl3pPr marR="0" lvl="2"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3pPr>
            <a:lvl4pPr marR="0" lvl="3"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4pPr>
            <a:lvl5pPr marR="0" lvl="4"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5pPr>
            <a:lvl6pPr marR="0" lvl="5"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6pPr>
            <a:lvl7pPr marR="0" lvl="6"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7pPr>
            <a:lvl8pPr marR="0" lvl="7"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8pPr>
            <a:lvl9pPr marR="0" lvl="8"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9pPr>
          </a:lstStyle>
          <a:p>
            <a:pPr algn="ctr">
              <a:buSzPts val="1100"/>
              <a:buFont typeface="Arial"/>
              <a:buNone/>
            </a:pPr>
            <a:r>
              <a:rPr lang="en-US" dirty="0"/>
              <a:t>Routing</a:t>
            </a:r>
          </a:p>
        </p:txBody>
      </p:sp>
      <p:sp>
        <p:nvSpPr>
          <p:cNvPr id="8" name="Google Shape;511;p62">
            <a:extLst>
              <a:ext uri="{FF2B5EF4-FFF2-40B4-BE49-F238E27FC236}">
                <a16:creationId xmlns:a16="http://schemas.microsoft.com/office/drawing/2014/main" id="{01F43AF0-E32A-A109-26EA-79F3251B113C}"/>
              </a:ext>
            </a:extLst>
          </p:cNvPr>
          <p:cNvSpPr txBox="1">
            <a:spLocks/>
          </p:cNvSpPr>
          <p:nvPr/>
        </p:nvSpPr>
        <p:spPr>
          <a:xfrm>
            <a:off x="6807600" y="4217750"/>
            <a:ext cx="2336400" cy="40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Vidaloka"/>
              <a:buNone/>
              <a:defRPr sz="3000" b="0" i="0" u="none" strike="noStrike" cap="none">
                <a:solidFill>
                  <a:schemeClr val="dk1"/>
                </a:solidFill>
                <a:latin typeface="Vidaloka"/>
                <a:ea typeface="Vidaloka"/>
                <a:cs typeface="Vidaloka"/>
                <a:sym typeface="Vidaloka"/>
              </a:defRPr>
            </a:lvl1pPr>
            <a:lvl2pPr marR="0" lvl="1"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2pPr>
            <a:lvl3pPr marR="0" lvl="2"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3pPr>
            <a:lvl4pPr marR="0" lvl="3"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4pPr>
            <a:lvl5pPr marR="0" lvl="4"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5pPr>
            <a:lvl6pPr marR="0" lvl="5"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6pPr>
            <a:lvl7pPr marR="0" lvl="6"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7pPr>
            <a:lvl8pPr marR="0" lvl="7"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8pPr>
            <a:lvl9pPr marR="0" lvl="8"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9pPr>
          </a:lstStyle>
          <a:p>
            <a:pPr algn="ctr">
              <a:buSzPts val="1100"/>
              <a:buFont typeface="Arial"/>
              <a:buNone/>
            </a:pPr>
            <a:r>
              <a:rPr lang="en-US" dirty="0"/>
              <a:t>TypeScript</a:t>
            </a:r>
          </a:p>
        </p:txBody>
      </p:sp>
      <p:sp>
        <p:nvSpPr>
          <p:cNvPr id="9" name="Google Shape;511;p62">
            <a:extLst>
              <a:ext uri="{FF2B5EF4-FFF2-40B4-BE49-F238E27FC236}">
                <a16:creationId xmlns:a16="http://schemas.microsoft.com/office/drawing/2014/main" id="{AD75CB50-9DF9-205B-3263-38EAFBBF33EC}"/>
              </a:ext>
            </a:extLst>
          </p:cNvPr>
          <p:cNvSpPr txBox="1">
            <a:spLocks/>
          </p:cNvSpPr>
          <p:nvPr/>
        </p:nvSpPr>
        <p:spPr>
          <a:xfrm>
            <a:off x="6569184" y="2454594"/>
            <a:ext cx="2574816" cy="40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Vidaloka"/>
              <a:buNone/>
              <a:defRPr sz="3000" b="0" i="0" u="none" strike="noStrike" cap="none">
                <a:solidFill>
                  <a:schemeClr val="dk1"/>
                </a:solidFill>
                <a:latin typeface="Vidaloka"/>
                <a:ea typeface="Vidaloka"/>
                <a:cs typeface="Vidaloka"/>
                <a:sym typeface="Vidaloka"/>
              </a:defRPr>
            </a:lvl1pPr>
            <a:lvl2pPr marR="0" lvl="1"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2pPr>
            <a:lvl3pPr marR="0" lvl="2"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3pPr>
            <a:lvl4pPr marR="0" lvl="3"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4pPr>
            <a:lvl5pPr marR="0" lvl="4"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5pPr>
            <a:lvl6pPr marR="0" lvl="5"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6pPr>
            <a:lvl7pPr marR="0" lvl="6"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7pPr>
            <a:lvl8pPr marR="0" lvl="7"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8pPr>
            <a:lvl9pPr marR="0" lvl="8"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9pPr>
          </a:lstStyle>
          <a:p>
            <a:pPr algn="ctr">
              <a:buSzPts val="1100"/>
              <a:buFont typeface="Arial"/>
              <a:buNone/>
            </a:pPr>
            <a:r>
              <a:rPr lang="en-US" dirty="0"/>
              <a:t>Data Fetching</a:t>
            </a:r>
          </a:p>
        </p:txBody>
      </p:sp>
      <p:sp>
        <p:nvSpPr>
          <p:cNvPr id="10" name="Google Shape;511;p62">
            <a:extLst>
              <a:ext uri="{FF2B5EF4-FFF2-40B4-BE49-F238E27FC236}">
                <a16:creationId xmlns:a16="http://schemas.microsoft.com/office/drawing/2014/main" id="{CA11EAFC-A3C8-EF75-D2A5-6F9D6AD0616E}"/>
              </a:ext>
            </a:extLst>
          </p:cNvPr>
          <p:cNvSpPr txBox="1">
            <a:spLocks/>
          </p:cNvSpPr>
          <p:nvPr/>
        </p:nvSpPr>
        <p:spPr>
          <a:xfrm>
            <a:off x="3403800" y="2454594"/>
            <a:ext cx="2336400" cy="40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Vidaloka"/>
              <a:buNone/>
              <a:defRPr sz="3000" b="0" i="0" u="none" strike="noStrike" cap="none">
                <a:solidFill>
                  <a:schemeClr val="dk1"/>
                </a:solidFill>
                <a:latin typeface="Vidaloka"/>
                <a:ea typeface="Vidaloka"/>
                <a:cs typeface="Vidaloka"/>
                <a:sym typeface="Vidaloka"/>
              </a:defRPr>
            </a:lvl1pPr>
            <a:lvl2pPr marR="0" lvl="1"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2pPr>
            <a:lvl3pPr marR="0" lvl="2"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3pPr>
            <a:lvl4pPr marR="0" lvl="3"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4pPr>
            <a:lvl5pPr marR="0" lvl="4"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5pPr>
            <a:lvl6pPr marR="0" lvl="5"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6pPr>
            <a:lvl7pPr marR="0" lvl="6"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7pPr>
            <a:lvl8pPr marR="0" lvl="7"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8pPr>
            <a:lvl9pPr marR="0" lvl="8"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9pPr>
          </a:lstStyle>
          <a:p>
            <a:pPr algn="ctr">
              <a:buSzPts val="1100"/>
              <a:buFont typeface="Arial"/>
              <a:buNone/>
            </a:pPr>
            <a:r>
              <a:rPr lang="en-US" dirty="0"/>
              <a:t>Rendering</a:t>
            </a:r>
          </a:p>
        </p:txBody>
      </p:sp>
      <p:sp>
        <p:nvSpPr>
          <p:cNvPr id="11" name="Google Shape;511;p62">
            <a:extLst>
              <a:ext uri="{FF2B5EF4-FFF2-40B4-BE49-F238E27FC236}">
                <a16:creationId xmlns:a16="http://schemas.microsoft.com/office/drawing/2014/main" id="{D8606E68-E4C7-C72A-8F62-93858113082E}"/>
              </a:ext>
            </a:extLst>
          </p:cNvPr>
          <p:cNvSpPr txBox="1">
            <a:spLocks/>
          </p:cNvSpPr>
          <p:nvPr/>
        </p:nvSpPr>
        <p:spPr>
          <a:xfrm>
            <a:off x="3457104" y="4217750"/>
            <a:ext cx="2503364" cy="40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Vidaloka"/>
              <a:buNone/>
              <a:defRPr sz="3000" b="0" i="0" u="none" strike="noStrike" cap="none">
                <a:solidFill>
                  <a:schemeClr val="dk1"/>
                </a:solidFill>
                <a:latin typeface="Vidaloka"/>
                <a:ea typeface="Vidaloka"/>
                <a:cs typeface="Vidaloka"/>
                <a:sym typeface="Vidaloka"/>
              </a:defRPr>
            </a:lvl1pPr>
            <a:lvl2pPr marR="0" lvl="1"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2pPr>
            <a:lvl3pPr marR="0" lvl="2"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3pPr>
            <a:lvl4pPr marR="0" lvl="3"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4pPr>
            <a:lvl5pPr marR="0" lvl="4"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5pPr>
            <a:lvl6pPr marR="0" lvl="5"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6pPr>
            <a:lvl7pPr marR="0" lvl="6"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7pPr>
            <a:lvl8pPr marR="0" lvl="7"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8pPr>
            <a:lvl9pPr marR="0" lvl="8"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9pPr>
          </a:lstStyle>
          <a:p>
            <a:pPr algn="ctr">
              <a:buSzPts val="1100"/>
              <a:buFont typeface="Arial"/>
              <a:buNone/>
            </a:pPr>
            <a:r>
              <a:rPr lang="en-US" dirty="0"/>
              <a:t>Optimization</a:t>
            </a:r>
          </a:p>
        </p:txBody>
      </p:sp>
      <p:pic>
        <p:nvPicPr>
          <p:cNvPr id="2052" name="Picture 4" descr="Routing Icon Vector Symbol Design ...">
            <a:extLst>
              <a:ext uri="{FF2B5EF4-FFF2-40B4-BE49-F238E27FC236}">
                <a16:creationId xmlns:a16="http://schemas.microsoft.com/office/drawing/2014/main" id="{6E420557-79BF-1A84-9765-709813E5C9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224" y="1452093"/>
            <a:ext cx="1002501" cy="100250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ng File - Render Icon, Transparent Png - 980x980(#3235909) - PngFind">
            <a:extLst>
              <a:ext uri="{FF2B5EF4-FFF2-40B4-BE49-F238E27FC236}">
                <a16:creationId xmlns:a16="http://schemas.microsoft.com/office/drawing/2014/main" id="{2B2B37F0-1BFE-772F-B636-E98D25697F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0749" y="1452093"/>
            <a:ext cx="1002501" cy="1050147"/>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96 Fetch Data Icons - Free in SVG, PNG, ICO - IconScout">
            <a:extLst>
              <a:ext uri="{FF2B5EF4-FFF2-40B4-BE49-F238E27FC236}">
                <a16:creationId xmlns:a16="http://schemas.microsoft.com/office/drawing/2014/main" id="{7152AFAB-7C8B-B93C-59F1-2BEB491111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55342" y="1499740"/>
            <a:ext cx="1002500" cy="100250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Html Icon png images | PNGWing">
            <a:extLst>
              <a:ext uri="{FF2B5EF4-FFF2-40B4-BE49-F238E27FC236}">
                <a16:creationId xmlns:a16="http://schemas.microsoft.com/office/drawing/2014/main" id="{65CE091C-3C80-C5F8-4FDB-359869D9DE0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3313" y="3227484"/>
            <a:ext cx="989230" cy="98923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Optimize Icon Images – Browse 25,724 Stock Photos, Vectors, and Video |  Adobe Stock">
            <a:extLst>
              <a:ext uri="{FF2B5EF4-FFF2-40B4-BE49-F238E27FC236}">
                <a16:creationId xmlns:a16="http://schemas.microsoft.com/office/drawing/2014/main" id="{D3660EA5-3AB1-7C36-1667-D3D743762C3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42616" y="3192716"/>
            <a:ext cx="1058766" cy="1058766"/>
          </a:xfrm>
          <a:prstGeom prst="rect">
            <a:avLst/>
          </a:prstGeom>
          <a:noFill/>
          <a:extLst>
            <a:ext uri="{909E8E84-426E-40DD-AFC4-6F175D3DCCD1}">
              <a14:hiddenFill xmlns:a14="http://schemas.microsoft.com/office/drawing/2010/main">
                <a:solidFill>
                  <a:srgbClr val="FFFFFF"/>
                </a:solidFill>
              </a14:hiddenFill>
            </a:ext>
          </a:extLst>
        </p:spPr>
      </p:pic>
      <p:sp>
        <p:nvSpPr>
          <p:cNvPr id="12" name="AutoShape 14" descr="Typescript Vector SVG Icon - SVG Repo">
            <a:extLst>
              <a:ext uri="{FF2B5EF4-FFF2-40B4-BE49-F238E27FC236}">
                <a16:creationId xmlns:a16="http://schemas.microsoft.com/office/drawing/2014/main" id="{DF5DA7BE-C8F7-1994-9317-B8FD25A7C851}"/>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66" name="Picture 18" descr="38 Typescript Icons - Free in SVG, PNG, ICO - IconScout">
            <a:extLst>
              <a:ext uri="{FF2B5EF4-FFF2-40B4-BE49-F238E27FC236}">
                <a16:creationId xmlns:a16="http://schemas.microsoft.com/office/drawing/2014/main" id="{57CB65AC-7511-E8D5-5135-22366877BA4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48160" y="3313667"/>
            <a:ext cx="816864" cy="816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4646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p:tgtEl>
                                          <p:spTgt spid="6"/>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1000"/>
                                        <p:tgtEl>
                                          <p:spTgt spid="7"/>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1000"/>
                                        <p:tgtEl>
                                          <p:spTgt spid="8"/>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1000"/>
                                        <p:tgtEl>
                                          <p:spTgt spid="9"/>
                                        </p:tgtEl>
                                        <p:attrNameLst>
                                          <p:attrName>ppt_x</p:attrName>
                                        </p:attrNameLst>
                                      </p:cBhvr>
                                      <p:tavLst>
                                        <p:tav tm="0">
                                          <p:val>
                                            <p:strVal val="#ppt_x+1"/>
                                          </p:val>
                                        </p:tav>
                                        <p:tav tm="100000">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1000"/>
                                        <p:tgtEl>
                                          <p:spTgt spid="10"/>
                                        </p:tgtEl>
                                        <p:attrNameLst>
                                          <p:attrName>ppt_x</p:attrName>
                                        </p:attrNameLst>
                                      </p:cBhvr>
                                      <p:tavLst>
                                        <p:tav tm="0">
                                          <p:val>
                                            <p:strVal val="#ppt_x+1"/>
                                          </p:val>
                                        </p:tav>
                                        <p:tav tm="100000">
                                          <p:val>
                                            <p:strVal val="#ppt_x"/>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2"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additive="base">
                                        <p:cTn id="32" dur="1000"/>
                                        <p:tgtEl>
                                          <p:spTgt spid="11"/>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7"/>
        <p:cNvGrpSpPr/>
        <p:nvPr/>
      </p:nvGrpSpPr>
      <p:grpSpPr>
        <a:xfrm>
          <a:off x="0" y="0"/>
          <a:ext cx="0" cy="0"/>
          <a:chOff x="0" y="0"/>
          <a:chExt cx="0" cy="0"/>
        </a:xfrm>
      </p:grpSpPr>
      <p:sp>
        <p:nvSpPr>
          <p:cNvPr id="878" name="Google Shape;878;p89"/>
          <p:cNvSpPr txBox="1">
            <a:spLocks noGrp="1"/>
          </p:cNvSpPr>
          <p:nvPr>
            <p:ph type="title"/>
          </p:nvPr>
        </p:nvSpPr>
        <p:spPr>
          <a:xfrm>
            <a:off x="713224" y="285590"/>
            <a:ext cx="515112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400" dirty="0"/>
              <a:t>Hỗ trợ các browser</a:t>
            </a:r>
            <a:endParaRPr sz="4400" dirty="0"/>
          </a:p>
        </p:txBody>
      </p:sp>
      <p:sp>
        <p:nvSpPr>
          <p:cNvPr id="6" name="Google Shape;511;p62">
            <a:extLst>
              <a:ext uri="{FF2B5EF4-FFF2-40B4-BE49-F238E27FC236}">
                <a16:creationId xmlns:a16="http://schemas.microsoft.com/office/drawing/2014/main" id="{C2652009-88E0-C93C-A9C4-1D169AF502D6}"/>
              </a:ext>
            </a:extLst>
          </p:cNvPr>
          <p:cNvSpPr txBox="1">
            <a:spLocks/>
          </p:cNvSpPr>
          <p:nvPr/>
        </p:nvSpPr>
        <p:spPr>
          <a:xfrm>
            <a:off x="1108512" y="2718625"/>
            <a:ext cx="3938016" cy="40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Vidaloka"/>
              <a:buNone/>
              <a:defRPr sz="3000" b="0" i="0" u="none" strike="noStrike" cap="none">
                <a:solidFill>
                  <a:schemeClr val="dk1"/>
                </a:solidFill>
                <a:latin typeface="Vidaloka"/>
                <a:ea typeface="Vidaloka"/>
                <a:cs typeface="Vidaloka"/>
                <a:sym typeface="Vidaloka"/>
              </a:defRPr>
            </a:lvl1pPr>
            <a:lvl2pPr marR="0" lvl="1"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2pPr>
            <a:lvl3pPr marR="0" lvl="2"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3pPr>
            <a:lvl4pPr marR="0" lvl="3"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4pPr>
            <a:lvl5pPr marR="0" lvl="4"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5pPr>
            <a:lvl6pPr marR="0" lvl="5"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6pPr>
            <a:lvl7pPr marR="0" lvl="6"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7pPr>
            <a:lvl8pPr marR="0" lvl="7"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8pPr>
            <a:lvl9pPr marR="0" lvl="8"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9pPr>
          </a:lstStyle>
          <a:p>
            <a:pPr algn="ctr">
              <a:buSzPts val="1100"/>
              <a:buFont typeface="Arial"/>
              <a:buNone/>
            </a:pPr>
            <a:r>
              <a:rPr lang="en-US" dirty="0"/>
              <a:t>Firefox 67 </a:t>
            </a:r>
            <a:r>
              <a:rPr lang="en-US" dirty="0" err="1"/>
              <a:t>trở</a:t>
            </a:r>
            <a:r>
              <a:rPr lang="en-US" dirty="0"/>
              <a:t> </a:t>
            </a:r>
            <a:r>
              <a:rPr lang="en-US" dirty="0" err="1"/>
              <a:t>lên</a:t>
            </a:r>
            <a:endParaRPr lang="en-US" dirty="0"/>
          </a:p>
        </p:txBody>
      </p:sp>
      <p:sp>
        <p:nvSpPr>
          <p:cNvPr id="7" name="Google Shape;511;p62">
            <a:extLst>
              <a:ext uri="{FF2B5EF4-FFF2-40B4-BE49-F238E27FC236}">
                <a16:creationId xmlns:a16="http://schemas.microsoft.com/office/drawing/2014/main" id="{6ED394C7-296C-F825-0307-50CCB873738F}"/>
              </a:ext>
            </a:extLst>
          </p:cNvPr>
          <p:cNvSpPr txBox="1">
            <a:spLocks/>
          </p:cNvSpPr>
          <p:nvPr/>
        </p:nvSpPr>
        <p:spPr>
          <a:xfrm>
            <a:off x="1408967" y="1475700"/>
            <a:ext cx="4218432" cy="40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Vidaloka"/>
              <a:buNone/>
              <a:defRPr sz="3000" b="0" i="0" u="none" strike="noStrike" cap="none">
                <a:solidFill>
                  <a:schemeClr val="dk1"/>
                </a:solidFill>
                <a:latin typeface="Vidaloka"/>
                <a:ea typeface="Vidaloka"/>
                <a:cs typeface="Vidaloka"/>
                <a:sym typeface="Vidaloka"/>
              </a:defRPr>
            </a:lvl1pPr>
            <a:lvl2pPr marR="0" lvl="1"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2pPr>
            <a:lvl3pPr marR="0" lvl="2"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3pPr>
            <a:lvl4pPr marR="0" lvl="3"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4pPr>
            <a:lvl5pPr marR="0" lvl="4"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5pPr>
            <a:lvl6pPr marR="0" lvl="5"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6pPr>
            <a:lvl7pPr marR="0" lvl="6"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7pPr>
            <a:lvl8pPr marR="0" lvl="7"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8pPr>
            <a:lvl9pPr marR="0" lvl="8"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9pPr>
          </a:lstStyle>
          <a:p>
            <a:pPr>
              <a:buSzPts val="1100"/>
              <a:buFont typeface="Arial"/>
              <a:buNone/>
            </a:pPr>
            <a:r>
              <a:rPr lang="en-US" dirty="0"/>
              <a:t>Chrome 64 </a:t>
            </a:r>
            <a:r>
              <a:rPr lang="en-US" dirty="0" err="1"/>
              <a:t>trở</a:t>
            </a:r>
            <a:r>
              <a:rPr lang="en-US" dirty="0"/>
              <a:t> </a:t>
            </a:r>
            <a:r>
              <a:rPr lang="en-US" dirty="0" err="1"/>
              <a:t>lên</a:t>
            </a:r>
            <a:endParaRPr lang="en-US" dirty="0"/>
          </a:p>
        </p:txBody>
      </p:sp>
      <p:sp>
        <p:nvSpPr>
          <p:cNvPr id="9" name="Google Shape;511;p62">
            <a:extLst>
              <a:ext uri="{FF2B5EF4-FFF2-40B4-BE49-F238E27FC236}">
                <a16:creationId xmlns:a16="http://schemas.microsoft.com/office/drawing/2014/main" id="{AD75CB50-9DF9-205B-3263-38EAFBBF33EC}"/>
              </a:ext>
            </a:extLst>
          </p:cNvPr>
          <p:cNvSpPr txBox="1">
            <a:spLocks/>
          </p:cNvSpPr>
          <p:nvPr/>
        </p:nvSpPr>
        <p:spPr>
          <a:xfrm>
            <a:off x="1139952" y="3944598"/>
            <a:ext cx="3584448" cy="40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Vidaloka"/>
              <a:buNone/>
              <a:defRPr sz="3000" b="0" i="0" u="none" strike="noStrike" cap="none">
                <a:solidFill>
                  <a:schemeClr val="dk1"/>
                </a:solidFill>
                <a:latin typeface="Vidaloka"/>
                <a:ea typeface="Vidaloka"/>
                <a:cs typeface="Vidaloka"/>
                <a:sym typeface="Vidaloka"/>
              </a:defRPr>
            </a:lvl1pPr>
            <a:lvl2pPr marR="0" lvl="1"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2pPr>
            <a:lvl3pPr marR="0" lvl="2"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3pPr>
            <a:lvl4pPr marR="0" lvl="3"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4pPr>
            <a:lvl5pPr marR="0" lvl="4"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5pPr>
            <a:lvl6pPr marR="0" lvl="5"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6pPr>
            <a:lvl7pPr marR="0" lvl="6"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7pPr>
            <a:lvl8pPr marR="0" lvl="7"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8pPr>
            <a:lvl9pPr marR="0" lvl="8"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9pPr>
          </a:lstStyle>
          <a:p>
            <a:pPr algn="ctr">
              <a:buSzPts val="1100"/>
              <a:buFont typeface="Arial"/>
              <a:buNone/>
            </a:pPr>
            <a:r>
              <a:rPr lang="en-US" dirty="0"/>
              <a:t>Safari 12 </a:t>
            </a:r>
            <a:r>
              <a:rPr lang="en-US" dirty="0" err="1"/>
              <a:t>trở</a:t>
            </a:r>
            <a:r>
              <a:rPr lang="en-US" dirty="0"/>
              <a:t> </a:t>
            </a:r>
            <a:r>
              <a:rPr lang="en-US" dirty="0" err="1"/>
              <a:t>lên</a:t>
            </a:r>
            <a:endParaRPr lang="en-US" dirty="0"/>
          </a:p>
        </p:txBody>
      </p:sp>
      <p:sp>
        <p:nvSpPr>
          <p:cNvPr id="10" name="Google Shape;511;p62">
            <a:extLst>
              <a:ext uri="{FF2B5EF4-FFF2-40B4-BE49-F238E27FC236}">
                <a16:creationId xmlns:a16="http://schemas.microsoft.com/office/drawing/2014/main" id="{CA11EAFC-A3C8-EF75-D2A5-6F9D6AD0616E}"/>
              </a:ext>
            </a:extLst>
          </p:cNvPr>
          <p:cNvSpPr txBox="1">
            <a:spLocks/>
          </p:cNvSpPr>
          <p:nvPr/>
        </p:nvSpPr>
        <p:spPr>
          <a:xfrm>
            <a:off x="5864352" y="2051547"/>
            <a:ext cx="3298896" cy="40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Vidaloka"/>
              <a:buNone/>
              <a:defRPr sz="3000" b="0" i="0" u="none" strike="noStrike" cap="none">
                <a:solidFill>
                  <a:schemeClr val="dk1"/>
                </a:solidFill>
                <a:latin typeface="Vidaloka"/>
                <a:ea typeface="Vidaloka"/>
                <a:cs typeface="Vidaloka"/>
                <a:sym typeface="Vidaloka"/>
              </a:defRPr>
            </a:lvl1pPr>
            <a:lvl2pPr marR="0" lvl="1"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2pPr>
            <a:lvl3pPr marR="0" lvl="2"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3pPr>
            <a:lvl4pPr marR="0" lvl="3"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4pPr>
            <a:lvl5pPr marR="0" lvl="4"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5pPr>
            <a:lvl6pPr marR="0" lvl="5"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6pPr>
            <a:lvl7pPr marR="0" lvl="6"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7pPr>
            <a:lvl8pPr marR="0" lvl="7"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8pPr>
            <a:lvl9pPr marR="0" lvl="8"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9pPr>
          </a:lstStyle>
          <a:p>
            <a:pPr algn="ctr">
              <a:buSzPts val="1100"/>
              <a:buFont typeface="Arial"/>
              <a:buNone/>
            </a:pPr>
            <a:r>
              <a:rPr lang="en-US" dirty="0"/>
              <a:t>Edge 79 </a:t>
            </a:r>
            <a:r>
              <a:rPr lang="en-US" dirty="0" err="1"/>
              <a:t>trở</a:t>
            </a:r>
            <a:r>
              <a:rPr lang="en-US" dirty="0"/>
              <a:t> </a:t>
            </a:r>
            <a:r>
              <a:rPr lang="en-US" dirty="0" err="1"/>
              <a:t>lên</a:t>
            </a:r>
            <a:endParaRPr lang="en-US" dirty="0"/>
          </a:p>
        </p:txBody>
      </p:sp>
      <p:sp>
        <p:nvSpPr>
          <p:cNvPr id="11" name="Google Shape;511;p62">
            <a:extLst>
              <a:ext uri="{FF2B5EF4-FFF2-40B4-BE49-F238E27FC236}">
                <a16:creationId xmlns:a16="http://schemas.microsoft.com/office/drawing/2014/main" id="{D8606E68-E4C7-C72A-8F62-93858113082E}"/>
              </a:ext>
            </a:extLst>
          </p:cNvPr>
          <p:cNvSpPr txBox="1">
            <a:spLocks/>
          </p:cNvSpPr>
          <p:nvPr/>
        </p:nvSpPr>
        <p:spPr>
          <a:xfrm>
            <a:off x="5711944" y="3372910"/>
            <a:ext cx="3112080" cy="40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Vidaloka"/>
              <a:buNone/>
              <a:defRPr sz="3000" b="0" i="0" u="none" strike="noStrike" cap="none">
                <a:solidFill>
                  <a:schemeClr val="dk1"/>
                </a:solidFill>
                <a:latin typeface="Vidaloka"/>
                <a:ea typeface="Vidaloka"/>
                <a:cs typeface="Vidaloka"/>
                <a:sym typeface="Vidaloka"/>
              </a:defRPr>
            </a:lvl1pPr>
            <a:lvl2pPr marR="0" lvl="1"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2pPr>
            <a:lvl3pPr marR="0" lvl="2"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3pPr>
            <a:lvl4pPr marR="0" lvl="3"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4pPr>
            <a:lvl5pPr marR="0" lvl="4"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5pPr>
            <a:lvl6pPr marR="0" lvl="5"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6pPr>
            <a:lvl7pPr marR="0" lvl="6"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7pPr>
            <a:lvl8pPr marR="0" lvl="7"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8pPr>
            <a:lvl9pPr marR="0" lvl="8"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9pPr>
          </a:lstStyle>
          <a:p>
            <a:pPr algn="ctr">
              <a:buSzPts val="1100"/>
              <a:buFont typeface="Arial"/>
              <a:buNone/>
            </a:pPr>
            <a:r>
              <a:rPr lang="en-US" dirty="0"/>
              <a:t>Opera 51 </a:t>
            </a:r>
            <a:r>
              <a:rPr lang="en-US" dirty="0" err="1"/>
              <a:t>trở</a:t>
            </a:r>
            <a:r>
              <a:rPr lang="en-US" dirty="0"/>
              <a:t> </a:t>
            </a:r>
            <a:r>
              <a:rPr lang="en-US" dirty="0" err="1"/>
              <a:t>lên</a:t>
            </a:r>
            <a:endParaRPr lang="en-US" dirty="0"/>
          </a:p>
        </p:txBody>
      </p:sp>
      <p:sp>
        <p:nvSpPr>
          <p:cNvPr id="12" name="AutoShape 14" descr="Typescript Vector SVG Icon - SVG Repo">
            <a:extLst>
              <a:ext uri="{FF2B5EF4-FFF2-40B4-BE49-F238E27FC236}">
                <a16:creationId xmlns:a16="http://schemas.microsoft.com/office/drawing/2014/main" id="{DF5DA7BE-C8F7-1994-9317-B8FD25A7C851}"/>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4" name="Picture 2">
            <a:extLst>
              <a:ext uri="{FF2B5EF4-FFF2-40B4-BE49-F238E27FC236}">
                <a16:creationId xmlns:a16="http://schemas.microsoft.com/office/drawing/2014/main" id="{F53A60CC-84DA-774B-37D7-7163E457C1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040" y="1341163"/>
            <a:ext cx="864871" cy="86487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Firefox, mozilla, browser icon - Free download on Iconfinder">
            <a:extLst>
              <a:ext uri="{FF2B5EF4-FFF2-40B4-BE49-F238E27FC236}">
                <a16:creationId xmlns:a16="http://schemas.microsoft.com/office/drawing/2014/main" id="{D8F0B3B4-D32B-9E73-0CE8-375FC03D5E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760" y="2545548"/>
            <a:ext cx="1008230" cy="100823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29F58DB8-6988-9A57-5169-C359849CD61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855" y="3853053"/>
            <a:ext cx="884040" cy="880111"/>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Edge browser logo - Social media ...">
            <a:extLst>
              <a:ext uri="{FF2B5EF4-FFF2-40B4-BE49-F238E27FC236}">
                <a16:creationId xmlns:a16="http://schemas.microsoft.com/office/drawing/2014/main" id="{13C0C589-AD32-888A-6137-41E7DE22B74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13658" y="1880700"/>
            <a:ext cx="937797" cy="937797"/>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opera&quot; Icon - Download for free – Iconduck">
            <a:extLst>
              <a:ext uri="{FF2B5EF4-FFF2-40B4-BE49-F238E27FC236}">
                <a16:creationId xmlns:a16="http://schemas.microsoft.com/office/drawing/2014/main" id="{23F96FCE-D521-64CF-EC21-FB33AAEDBC5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04048" y="3286830"/>
            <a:ext cx="1008230" cy="10082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0119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p:tgtEl>
                                          <p:spTgt spid="6"/>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1000"/>
                                        <p:tgtEl>
                                          <p:spTgt spid="7"/>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1000"/>
                                        <p:tgtEl>
                                          <p:spTgt spid="9"/>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1000"/>
                                        <p:tgtEl>
                                          <p:spTgt spid="10"/>
                                        </p:tgtEl>
                                        <p:attrNameLst>
                                          <p:attrName>ppt_x</p:attrName>
                                        </p:attrNameLst>
                                      </p:cBhvr>
                                      <p:tavLst>
                                        <p:tav tm="0">
                                          <p:val>
                                            <p:strVal val="#ppt_x+1"/>
                                          </p:val>
                                        </p:tav>
                                        <p:tav tm="100000">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1000"/>
                                        <p:tgtEl>
                                          <p:spTgt spid="11"/>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77"/>
        <p:cNvGrpSpPr/>
        <p:nvPr/>
      </p:nvGrpSpPr>
      <p:grpSpPr>
        <a:xfrm>
          <a:off x="0" y="0"/>
          <a:ext cx="0" cy="0"/>
          <a:chOff x="0" y="0"/>
          <a:chExt cx="0" cy="0"/>
        </a:xfrm>
      </p:grpSpPr>
      <p:sp>
        <p:nvSpPr>
          <p:cNvPr id="4" name="Title 3">
            <a:extLst>
              <a:ext uri="{FF2B5EF4-FFF2-40B4-BE49-F238E27FC236}">
                <a16:creationId xmlns:a16="http://schemas.microsoft.com/office/drawing/2014/main" id="{08638D6E-6E6A-4D18-67F4-660F60E81FC1}"/>
              </a:ext>
            </a:extLst>
          </p:cNvPr>
          <p:cNvSpPr>
            <a:spLocks noGrp="1"/>
          </p:cNvSpPr>
          <p:nvPr>
            <p:ph type="title"/>
          </p:nvPr>
        </p:nvSpPr>
        <p:spPr/>
        <p:txBody>
          <a:bodyPr/>
          <a:lstStyle/>
          <a:p>
            <a:r>
              <a:rPr lang="en-US" dirty="0"/>
              <a:t>Network APIs</a:t>
            </a:r>
          </a:p>
        </p:txBody>
      </p:sp>
      <p:sp>
        <p:nvSpPr>
          <p:cNvPr id="3" name="Subtitle 2">
            <a:extLst>
              <a:ext uri="{FF2B5EF4-FFF2-40B4-BE49-F238E27FC236}">
                <a16:creationId xmlns:a16="http://schemas.microsoft.com/office/drawing/2014/main" id="{090E1A8E-0D3A-130A-F212-4D4115212859}"/>
              </a:ext>
            </a:extLst>
          </p:cNvPr>
          <p:cNvSpPr>
            <a:spLocks noGrp="1"/>
          </p:cNvSpPr>
          <p:nvPr>
            <p:ph type="subTitle" idx="1"/>
          </p:nvPr>
        </p:nvSpPr>
        <p:spPr/>
        <p:txBody>
          <a:bodyPr/>
          <a:lstStyle/>
          <a:p>
            <a:endParaRPr lang="en-US"/>
          </a:p>
        </p:txBody>
      </p:sp>
      <p:pic>
        <p:nvPicPr>
          <p:cNvPr id="7" name="Picture 6">
            <a:extLst>
              <a:ext uri="{FF2B5EF4-FFF2-40B4-BE49-F238E27FC236}">
                <a16:creationId xmlns:a16="http://schemas.microsoft.com/office/drawing/2014/main" id="{EEE708D9-BEEF-89AD-A8B7-31D7F1E258CB}"/>
              </a:ext>
            </a:extLst>
          </p:cNvPr>
          <p:cNvPicPr>
            <a:picLocks noChangeAspect="1"/>
          </p:cNvPicPr>
          <p:nvPr/>
        </p:nvPicPr>
        <p:blipFill>
          <a:blip r:embed="rId3"/>
          <a:stretch>
            <a:fillRect/>
          </a:stretch>
        </p:blipFill>
        <p:spPr>
          <a:xfrm>
            <a:off x="1848970" y="1017725"/>
            <a:ext cx="5171164" cy="3713119"/>
          </a:xfrm>
          <a:prstGeom prst="rect">
            <a:avLst/>
          </a:prstGeom>
        </p:spPr>
      </p:pic>
    </p:spTree>
    <p:extLst>
      <p:ext uri="{BB962C8B-B14F-4D97-AF65-F5344CB8AC3E}">
        <p14:creationId xmlns:p14="http://schemas.microsoft.com/office/powerpoint/2010/main" val="2380221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77"/>
        <p:cNvGrpSpPr/>
        <p:nvPr/>
      </p:nvGrpSpPr>
      <p:grpSpPr>
        <a:xfrm>
          <a:off x="0" y="0"/>
          <a:ext cx="0" cy="0"/>
          <a:chOff x="0" y="0"/>
          <a:chExt cx="0" cy="0"/>
        </a:xfrm>
      </p:grpSpPr>
      <p:sp>
        <p:nvSpPr>
          <p:cNvPr id="4" name="Title 3">
            <a:extLst>
              <a:ext uri="{FF2B5EF4-FFF2-40B4-BE49-F238E27FC236}">
                <a16:creationId xmlns:a16="http://schemas.microsoft.com/office/drawing/2014/main" id="{08638D6E-6E6A-4D18-67F4-660F60E81FC1}"/>
              </a:ext>
            </a:extLst>
          </p:cNvPr>
          <p:cNvSpPr>
            <a:spLocks noGrp="1"/>
          </p:cNvSpPr>
          <p:nvPr>
            <p:ph type="title"/>
          </p:nvPr>
        </p:nvSpPr>
        <p:spPr/>
        <p:txBody>
          <a:bodyPr/>
          <a:lstStyle/>
          <a:p>
            <a:r>
              <a:rPr lang="en-US" dirty="0"/>
              <a:t>Encoding APIs</a:t>
            </a:r>
          </a:p>
        </p:txBody>
      </p:sp>
      <p:pic>
        <p:nvPicPr>
          <p:cNvPr id="5" name="Picture 4">
            <a:extLst>
              <a:ext uri="{FF2B5EF4-FFF2-40B4-BE49-F238E27FC236}">
                <a16:creationId xmlns:a16="http://schemas.microsoft.com/office/drawing/2014/main" id="{1F35AA83-AD72-C228-6FA6-00C1B18FBA39}"/>
              </a:ext>
            </a:extLst>
          </p:cNvPr>
          <p:cNvPicPr>
            <a:picLocks noChangeAspect="1"/>
          </p:cNvPicPr>
          <p:nvPr/>
        </p:nvPicPr>
        <p:blipFill>
          <a:blip r:embed="rId3"/>
          <a:stretch>
            <a:fillRect/>
          </a:stretch>
        </p:blipFill>
        <p:spPr>
          <a:xfrm>
            <a:off x="1723627" y="1090406"/>
            <a:ext cx="5696745" cy="2962688"/>
          </a:xfrm>
          <a:prstGeom prst="rect">
            <a:avLst/>
          </a:prstGeom>
        </p:spPr>
      </p:pic>
    </p:spTree>
    <p:extLst>
      <p:ext uri="{BB962C8B-B14F-4D97-AF65-F5344CB8AC3E}">
        <p14:creationId xmlns:p14="http://schemas.microsoft.com/office/powerpoint/2010/main" val="2529196862"/>
      </p:ext>
    </p:extLst>
  </p:cSld>
  <p:clrMapOvr>
    <a:masterClrMapping/>
  </p:clrMapOvr>
</p:sld>
</file>

<file path=ppt/theme/theme1.xml><?xml version="1.0" encoding="utf-8"?>
<a:theme xmlns:a="http://schemas.openxmlformats.org/drawingml/2006/main"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356</TotalTime>
  <Words>2227</Words>
  <Application>Microsoft Office PowerPoint</Application>
  <PresentationFormat>On-screen Show (16:9)</PresentationFormat>
  <Paragraphs>148</Paragraphs>
  <Slides>30</Slides>
  <Notes>28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Wingdings 2</vt:lpstr>
      <vt:lpstr>Montserrat</vt:lpstr>
      <vt:lpstr>Vidaloka</vt:lpstr>
      <vt:lpstr>Merriweather Light</vt:lpstr>
      <vt:lpstr>Arial</vt:lpstr>
      <vt:lpstr>Söhne</vt:lpstr>
      <vt:lpstr>Minimalist Business Slides XL by Slidesgo</vt:lpstr>
      <vt:lpstr>NextJS</vt:lpstr>
      <vt:lpstr>Các nội dung chính</vt:lpstr>
      <vt:lpstr>Giới thiệu</vt:lpstr>
      <vt:lpstr>Next.js là gì ?</vt:lpstr>
      <vt:lpstr>App Router và Pages Router</vt:lpstr>
      <vt:lpstr>Các tính năng chính </vt:lpstr>
      <vt:lpstr>Hỗ trợ các browser</vt:lpstr>
      <vt:lpstr>Network APIs</vt:lpstr>
      <vt:lpstr>Encoding APIs</vt:lpstr>
      <vt:lpstr>Stream APIs</vt:lpstr>
      <vt:lpstr>Web Standard APIs</vt:lpstr>
      <vt:lpstr>Crypto APIs</vt:lpstr>
      <vt:lpstr>Unsupported APIs</vt:lpstr>
      <vt:lpstr>Cấu trúc dự án</vt:lpstr>
      <vt:lpstr>Các tệp cấp cao</vt:lpstr>
      <vt:lpstr>Thư mục cấp cao</vt:lpstr>
      <vt:lpstr>Cài đặt</vt:lpstr>
      <vt:lpstr>Cài đặt tự động</vt:lpstr>
      <vt:lpstr>Cài đặt thủ công</vt:lpstr>
      <vt:lpstr>Cài đặt thủ công</vt:lpstr>
      <vt:lpstr>Cài đặt thủ công</vt:lpstr>
      <vt:lpstr>Cài đặt thủ công</vt:lpstr>
      <vt:lpstr>Chạy máy chủ phát triển</vt:lpstr>
      <vt:lpstr>Demo</vt:lpstr>
      <vt:lpstr>Route</vt:lpstr>
      <vt:lpstr>Route</vt:lpstr>
      <vt:lpstr>Rendering</vt:lpstr>
      <vt:lpstr>Awesome words</vt:lpstr>
      <vt:lpstr>Tài liệu tham khảo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NextJS</dc:title>
  <cp:lastModifiedBy>Trần Tiến Đạt</cp:lastModifiedBy>
  <cp:revision>6</cp:revision>
  <dcterms:modified xsi:type="dcterms:W3CDTF">2024-04-08T16:38:43Z</dcterms:modified>
</cp:coreProperties>
</file>