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0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1.xml" ContentType="application/vnd.openxmlformats-officedocument.presentationml.notesSlide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58" r:id="rId6"/>
    <p:sldId id="259" r:id="rId7"/>
    <p:sldId id="260" r:id="rId8"/>
    <p:sldId id="264" r:id="rId9"/>
    <p:sldId id="261" r:id="rId10"/>
    <p:sldId id="26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9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59AD6-FB76-447F-8562-E8FD93F87AC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600" i="1" smtClean="0">
                <a:solidFill>
                  <a:srgbClr val="000000"/>
                </a:solidFill>
                <a:latin typeface="Arial" panose="020B0604020202020204" pitchFamily="34" charset="0"/>
              </a:rPr>
              <a:t>© 2020 by The Hartford. Classification: Company Confidential. No part of this document may be reproduced, published or used without the permission of The Hartford.</a:t>
            </a:r>
            <a:endParaRPr lang="en-US" sz="6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0896C-2468-42B7-8AB3-E5C4C4E0A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341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A6CF3-AA7B-4D85-873C-72C1F9FD875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4F102-3084-4374-8DFB-ECE80574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262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F102-3084-4374-8DFB-ECE805744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15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F102-3084-4374-8DFB-ECE8057449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45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F102-3084-4374-8DFB-ECE8057449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1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F102-3084-4374-8DFB-ECE8057449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3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F102-3084-4374-8DFB-ECE8057449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F102-3084-4374-8DFB-ECE8057449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F102-3084-4374-8DFB-ECE8057449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3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F102-3084-4374-8DFB-ECE8057449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55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F102-3084-4374-8DFB-ECE8057449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2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F102-3084-4374-8DFB-ECE8057449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28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F102-3084-4374-8DFB-ECE8057449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4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0" y="6041362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1925"/>
            <a:ext cx="12192000" cy="333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Neo Vu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1925"/>
            <a:ext cx="12192000" cy="33337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1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1925"/>
            <a:ext cx="12192000" cy="333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Rundown - Patterns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</a:p>
          <a:p>
            <a:r>
              <a:rPr lang="en-US" dirty="0" smtClean="0"/>
              <a:t>Factory</a:t>
            </a:r>
          </a:p>
          <a:p>
            <a:r>
              <a:rPr lang="en-US" dirty="0" smtClean="0"/>
              <a:t>Abstract Factory</a:t>
            </a:r>
          </a:p>
          <a:p>
            <a:r>
              <a:rPr lang="en-US" dirty="0" smtClean="0"/>
              <a:t>Builder</a:t>
            </a:r>
          </a:p>
          <a:p>
            <a:r>
              <a:rPr lang="en-US" dirty="0" smtClean="0"/>
              <a:t>Prototype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I’m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5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1925"/>
            <a:ext cx="12192000" cy="333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Rundown - 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Code IT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Abstract Class</a:t>
            </a:r>
          </a:p>
          <a:p>
            <a:r>
              <a:rPr lang="en-US" dirty="0" smtClean="0"/>
              <a:t>Interface</a:t>
            </a:r>
          </a:p>
          <a:p>
            <a:r>
              <a:rPr lang="en-US" dirty="0" smtClean="0"/>
              <a:t>Code IT</a:t>
            </a:r>
          </a:p>
          <a:p>
            <a:r>
              <a:rPr lang="en-US" dirty="0" smtClean="0"/>
              <a:t>Next Chapter: Design Patterns - 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1925"/>
            <a:ext cx="12192000" cy="333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Has Fields (Instance Variables)</a:t>
            </a:r>
          </a:p>
          <a:p>
            <a:pPr lvl="1"/>
            <a:r>
              <a:rPr lang="en-US" dirty="0" smtClean="0"/>
              <a:t>What an object knows about itself</a:t>
            </a:r>
          </a:p>
          <a:p>
            <a:pPr lvl="1"/>
            <a:endParaRPr lang="en-US" dirty="0"/>
          </a:p>
          <a:p>
            <a:r>
              <a:rPr lang="en-US" dirty="0" smtClean="0"/>
              <a:t>Method (or “function”)</a:t>
            </a:r>
          </a:p>
          <a:p>
            <a:pPr lvl="1"/>
            <a:r>
              <a:rPr lang="en-US" dirty="0" smtClean="0"/>
              <a:t>What an object can do</a:t>
            </a:r>
          </a:p>
          <a:p>
            <a:pPr lvl="1"/>
            <a:endParaRPr lang="en-US" dirty="0"/>
          </a:p>
          <a:p>
            <a:r>
              <a:rPr lang="en-US" dirty="0" smtClean="0"/>
              <a:t>Single Constructor</a:t>
            </a:r>
          </a:p>
          <a:p>
            <a:pPr lvl="1"/>
            <a:r>
              <a:rPr lang="en-US" dirty="0" smtClean="0"/>
              <a:t>Same name as class</a:t>
            </a:r>
          </a:p>
          <a:p>
            <a:pPr lvl="1"/>
            <a:r>
              <a:rPr lang="en-US" dirty="0" smtClean="0"/>
              <a:t>No return type</a:t>
            </a:r>
          </a:p>
          <a:p>
            <a:pPr lvl="1"/>
            <a:r>
              <a:rPr lang="en-US" dirty="0" smtClean="0"/>
              <a:t>Helps in creating object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Animal {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name</a:t>
            </a:r>
            <a:r>
              <a:rPr lang="en-US" dirty="0"/>
              <a:t>: String</a:t>
            </a:r>
          </a:p>
          <a:p>
            <a:pPr marL="400050" lvl="1" indent="0">
              <a:buNone/>
            </a:pPr>
            <a:r>
              <a:rPr lang="en-US" dirty="0" smtClean="0"/>
              <a:t>height</a:t>
            </a:r>
            <a:r>
              <a:rPr lang="en-US" dirty="0"/>
              <a:t>: double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setName</a:t>
            </a:r>
            <a:r>
              <a:rPr lang="en-US" dirty="0" smtClean="0"/>
              <a:t>(String):void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getName</a:t>
            </a:r>
            <a:r>
              <a:rPr lang="en-US" dirty="0" smtClean="0"/>
              <a:t>():String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1925"/>
            <a:ext cx="12192000" cy="333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Things that are in common</a:t>
            </a:r>
          </a:p>
          <a:p>
            <a:endParaRPr lang="en-US" dirty="0"/>
          </a:p>
          <a:p>
            <a:r>
              <a:rPr lang="en-US" dirty="0" smtClean="0"/>
              <a:t>Utilize those features (methods)</a:t>
            </a:r>
          </a:p>
          <a:p>
            <a:endParaRPr lang="en-US" dirty="0"/>
          </a:p>
          <a:p>
            <a:r>
              <a:rPr lang="en-US" dirty="0" smtClean="0"/>
              <a:t>Override or extend methods that don’t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39" name="Content Placeholder 3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//superclass</a:t>
            </a:r>
          </a:p>
          <a:p>
            <a:pPr marL="0" indent="0">
              <a:buNone/>
            </a:pPr>
            <a:r>
              <a:rPr lang="en-US" dirty="0" smtClean="0"/>
              <a:t>class Animal { …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//subclass - extend</a:t>
            </a:r>
          </a:p>
          <a:p>
            <a:pPr marL="0" indent="0">
              <a:buNone/>
            </a:pPr>
            <a:r>
              <a:rPr lang="en-US" dirty="0" smtClean="0"/>
              <a:t>class Cat { knead(): String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//subclass - override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Shark { move(</a:t>
            </a:r>
            <a:r>
              <a:rPr lang="en-US" dirty="0" err="1" smtClean="0"/>
              <a:t>int</a:t>
            </a:r>
            <a:r>
              <a:rPr lang="en-US" dirty="0" smtClean="0"/>
              <a:t>): void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1925"/>
            <a:ext cx="12192000" cy="333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Cat {</a:t>
            </a:r>
          </a:p>
          <a:p>
            <a:pPr marL="0" indent="0">
              <a:buNone/>
            </a:pPr>
            <a:r>
              <a:rPr lang="en-US" dirty="0" smtClean="0"/>
              <a:t>	String name;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weight;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setWeight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newWeight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if(</a:t>
            </a:r>
            <a:r>
              <a:rPr lang="en-US" dirty="0" err="1" smtClean="0"/>
              <a:t>newWeight</a:t>
            </a:r>
            <a:r>
              <a:rPr lang="en-US" dirty="0" smtClean="0"/>
              <a:t> &gt; 0)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weight = </a:t>
            </a:r>
            <a:r>
              <a:rPr lang="en-US" dirty="0" err="1" smtClean="0"/>
              <a:t>newWeight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 else { //throw an error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NEVER try to reference directly to the instance variable outside of its class</a:t>
            </a:r>
          </a:p>
          <a:p>
            <a:endParaRPr lang="en-US" dirty="0" smtClean="0"/>
          </a:p>
          <a:p>
            <a:r>
              <a:rPr lang="en-US" dirty="0" smtClean="0"/>
              <a:t>Protect your data</a:t>
            </a:r>
          </a:p>
          <a:p>
            <a:endParaRPr lang="en-US" dirty="0"/>
          </a:p>
          <a:p>
            <a:r>
              <a:rPr lang="en-US" dirty="0" smtClean="0"/>
              <a:t>Intercept data and run logic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5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1925"/>
            <a:ext cx="12192000" cy="33337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1925"/>
            <a:ext cx="12192000" cy="333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Allows you to write methods that don’t need to change if new subclasses are created</a:t>
            </a:r>
          </a:p>
          <a:p>
            <a:endParaRPr lang="en-US" dirty="0"/>
          </a:p>
          <a:p>
            <a:r>
              <a:rPr lang="en-US" dirty="0" smtClean="0"/>
              <a:t>Cat can add a new method without changing the superclass Animal</a:t>
            </a:r>
          </a:p>
          <a:p>
            <a:endParaRPr lang="en-US" dirty="0"/>
          </a:p>
          <a:p>
            <a:r>
              <a:rPr lang="en-US" dirty="0" smtClean="0"/>
              <a:t>If Cat wants to override a method, it can do so without effecting Animal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Animal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eat():</a:t>
            </a:r>
            <a:r>
              <a:rPr lang="en-US" dirty="0"/>
              <a:t>void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move(</a:t>
            </a:r>
            <a:r>
              <a:rPr lang="en-US" dirty="0" err="1" smtClean="0"/>
              <a:t>int</a:t>
            </a:r>
            <a:r>
              <a:rPr lang="en-US" dirty="0" smtClean="0"/>
              <a:t>):void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Cat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knead(): void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eat(): void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74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1925"/>
            <a:ext cx="12192000" cy="333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Polymorphism without the work</a:t>
            </a:r>
          </a:p>
          <a:p>
            <a:endParaRPr lang="en-US" dirty="0"/>
          </a:p>
          <a:p>
            <a:r>
              <a:rPr lang="en-US" dirty="0" smtClean="0"/>
              <a:t>There are no abstract fields/variables</a:t>
            </a:r>
          </a:p>
          <a:p>
            <a:endParaRPr lang="en-US" dirty="0"/>
          </a:p>
          <a:p>
            <a:r>
              <a:rPr lang="en-US" dirty="0" smtClean="0"/>
              <a:t>All methods don’t have to be abstract</a:t>
            </a:r>
          </a:p>
          <a:p>
            <a:endParaRPr lang="en-US" dirty="0"/>
          </a:p>
          <a:p>
            <a:r>
              <a:rPr lang="en-US" dirty="0" smtClean="0"/>
              <a:t>You can have static methods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 smtClean="0"/>
              <a:t>abstract public class Creature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mtClean="0"/>
              <a:t>public abstract </a:t>
            </a:r>
            <a:r>
              <a:rPr lang="en-US" dirty="0" smtClean="0"/>
              <a:t>void </a:t>
            </a:r>
            <a:r>
              <a:rPr lang="en-US" dirty="0" err="1" smtClean="0"/>
              <a:t>setName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1925"/>
            <a:ext cx="12192000" cy="333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© 2020 by The Hartford. Classification: Company Confidential. No part of this document may be reproduced, published or used without the permission of The Hartford.</a:t>
            </a:r>
            <a:endParaRPr lang="en-US"/>
          </a:p>
        </p:txBody>
      </p:sp>
      <p:sp>
        <p:nvSpPr>
          <p:cNvPr id="39" name="Content Placeholder 3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class with only abstract methods</a:t>
            </a:r>
          </a:p>
          <a:p>
            <a:endParaRPr lang="en-US" dirty="0"/>
          </a:p>
          <a:p>
            <a:r>
              <a:rPr lang="en-US" dirty="0" smtClean="0"/>
              <a:t>As many interfaces to a class using implements as you want</a:t>
            </a:r>
          </a:p>
          <a:p>
            <a:endParaRPr lang="en-US" dirty="0"/>
          </a:p>
          <a:p>
            <a:r>
              <a:rPr lang="en-US" dirty="0" smtClean="0"/>
              <a:t>Only use public static and final fields</a:t>
            </a:r>
          </a:p>
          <a:p>
            <a:endParaRPr lang="en-US" dirty="0"/>
          </a:p>
          <a:p>
            <a:r>
              <a:rPr lang="en-US" dirty="0" smtClean="0"/>
              <a:t>Interfaces provide flexibility</a:t>
            </a:r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5039682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public interface Living {</a:t>
            </a:r>
          </a:p>
          <a:p>
            <a:pPr marL="0" indent="0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setName</a:t>
            </a:r>
            <a:r>
              <a:rPr lang="en-US" dirty="0" smtClean="0"/>
              <a:t>(String </a:t>
            </a:r>
            <a:r>
              <a:rPr lang="en-US" dirty="0" err="1" smtClean="0"/>
              <a:t>newName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public String </a:t>
            </a:r>
            <a:r>
              <a:rPr lang="en-US" dirty="0" err="1" smtClean="0"/>
              <a:t>getName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 smtClean="0"/>
              <a:t>setHeight</a:t>
            </a:r>
            <a:r>
              <a:rPr lang="en-US" dirty="0" smtClean="0"/>
              <a:t>(double </a:t>
            </a:r>
            <a:r>
              <a:rPr lang="en-US" dirty="0" err="1" smtClean="0"/>
              <a:t>newHeight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smtClean="0"/>
              <a:t>double </a:t>
            </a:r>
            <a:r>
              <a:rPr lang="en-US" dirty="0" err="1" smtClean="0"/>
              <a:t>getHeight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 smtClean="0"/>
              <a:t>setWeight</a:t>
            </a:r>
            <a:r>
              <a:rPr lang="en-US" dirty="0" smtClean="0"/>
              <a:t>(double </a:t>
            </a:r>
            <a:r>
              <a:rPr lang="en-US" dirty="0" err="1"/>
              <a:t>newName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smtClean="0"/>
              <a:t>double </a:t>
            </a:r>
            <a:r>
              <a:rPr lang="en-US" dirty="0" err="1" smtClean="0"/>
              <a:t>getWeight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15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yNDZkZTk0Yy04ODY3LTQ3YjAtOTI2ZS0zMTBjMTIwZDQ5ZWEiIG9yaWdpbj0idXNlclNlbGVjdGVkIj48ZWxlbWVudCB1aWQ9IjNiMjU3NTRkLTAyNGEtNDNjMi04YWM4LWRhYmYzZGUyMmU5NSIgdmFsdWU9IiIgeG1sbnM9Imh0dHA6Ly93d3cuYm9sZG9uamFtZXMuY29tLzIwMDgvMDEvc2llL2ludGVybmFsL2xhYmVsIiAvPjxlbGVtZW50IHVpZD0iaWRfY2xhc3NpZmljYXRpb25fY29uZmlkZW50aWFsIiB2YWx1ZT0iIiB4bWxucz0iaHR0cDovL3d3dy5ib2xkb25qYW1lcy5jb20vMjAwOC8wMS9zaWUvaW50ZXJuYWwvbGFiZWwiIC8+PC9zaXNsPjxVc2VyTmFtZT5BRDFcTlY5MzE4MzwvVXNlck5hbWU+PERhdGVUaW1lPjIvMTAvMjAyMCAxMTo1NjowNiBQTTwvRGF0ZVRpbWU+PExhYmVsU3RyaW5nPkNvbXBhbnkgQ29uZmlkZW50aWFsPC9MYWJlbFN0cmluZz48L2l0ZW0+PC9sYWJlbEhpc3Rvcnk+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246de94c-8867-47b0-926e-310c120d49ea" origin="userSelected">
  <element uid="3b25754d-024a-43c2-8ac8-dabf3de22e95" value=""/>
  <element uid="id_classification_confidential" value=""/>
</sisl>
</file>

<file path=customXml/itemProps1.xml><?xml version="1.0" encoding="utf-8"?>
<ds:datastoreItem xmlns:ds="http://schemas.openxmlformats.org/officeDocument/2006/customXml" ds:itemID="{052428BB-AE31-4176-8786-7C252AEA2A25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2B572187-A6B1-4A4D-9C86-E304EE1DBE0E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2636</TotalTime>
  <Words>972</Words>
  <Application>Microsoft Office PowerPoint</Application>
  <PresentationFormat>Widescreen</PresentationFormat>
  <Paragraphs>147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Design Patterns</vt:lpstr>
      <vt:lpstr>The Rundown - OOP</vt:lpstr>
      <vt:lpstr>Class</vt:lpstr>
      <vt:lpstr>Inheritance</vt:lpstr>
      <vt:lpstr>Encapsulation</vt:lpstr>
      <vt:lpstr>Code IT</vt:lpstr>
      <vt:lpstr>Polymorphism</vt:lpstr>
      <vt:lpstr>Abstract Class</vt:lpstr>
      <vt:lpstr>Interface</vt:lpstr>
      <vt:lpstr>Code IT</vt:lpstr>
      <vt:lpstr>The Rundown - Patterns</vt:lpstr>
    </vt:vector>
  </TitlesOfParts>
  <Company>The Hartford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Vu, Neo (Chief Information Office - IT)</dc:creator>
  <cp:keywords>#C0nf1d3nti@l# #Sh0w-F00t3r#</cp:keywords>
  <cp:lastModifiedBy>Vu, Neo (Chief Information Office - IT)</cp:lastModifiedBy>
  <cp:revision>44</cp:revision>
  <dcterms:created xsi:type="dcterms:W3CDTF">2020-02-10T23:55:44Z</dcterms:created>
  <dcterms:modified xsi:type="dcterms:W3CDTF">2020-02-12T19:52:06Z</dcterms:modified>
  <cp:category>Company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0bee7358-34c9-483a-844e-a3f8e36c51fa</vt:lpwstr>
  </property>
  <property fmtid="{D5CDD505-2E9C-101B-9397-08002B2CF9AE}" pid="3" name="bjSaver">
    <vt:lpwstr>s2pX+CnSCZSmxpN7mWQlN3Jyhet5GT7U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policy="246de94c-8867-47b0-926e-310c120d49ea" origin="userSelected" xmlns="http://www.boldonj</vt:lpwstr>
  </property>
  <property fmtid="{D5CDD505-2E9C-101B-9397-08002B2CF9AE}" pid="5" name="bjDocumentLabelXML-0">
    <vt:lpwstr>ames.com/2008/01/sie/internal/label"&gt;&lt;element uid="3b25754d-024a-43c2-8ac8-dabf3de22e95" value="" /&gt;&lt;element uid="id_classification_confidential" value="" /&gt;&lt;/sisl&gt;</vt:lpwstr>
  </property>
  <property fmtid="{D5CDD505-2E9C-101B-9397-08002B2CF9AE}" pid="6" name="bjDocumentSecurityLabel">
    <vt:lpwstr>Company Confidential</vt:lpwstr>
  </property>
  <property fmtid="{D5CDD505-2E9C-101B-9397-08002B2CF9AE}" pid="7" name="bjSlideMasterFooterText">
    <vt:lpwstr>© 2020 by The Hartford. Classification: Company Confidential. No part of this document may be reproduced, published or used without the permission of The Hartford.</vt:lpwstr>
  </property>
  <property fmtid="{D5CDD505-2E9C-101B-9397-08002B2CF9AE}" pid="8" name="bjLabelHistoryID">
    <vt:lpwstr>{052428BB-AE31-4176-8786-7C252AEA2A25}</vt:lpwstr>
  </property>
</Properties>
</file>