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5" Type="http://schemas.openxmlformats.org/officeDocument/2006/relationships/image" Target="../media/image2.jpg"/><Relationship Id="rId6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9.jpg"/><Relationship Id="rId5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bittrex.com/api/v1.1/public/getmarkethistory?market=BTC-BCC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BDT - TradeData project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1540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21,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5999100" y="102175"/>
            <a:ext cx="216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</a:t>
            </a:r>
            <a:endParaRPr/>
          </a:p>
        </p:txBody>
      </p:sp>
      <p:sp>
        <p:nvSpPr>
          <p:cNvPr id="167" name="Shape 167"/>
          <p:cNvSpPr txBox="1"/>
          <p:nvPr>
            <p:ph idx="4294967295" type="body"/>
          </p:nvPr>
        </p:nvSpPr>
        <p:spPr>
          <a:xfrm>
            <a:off x="3018400" y="2173550"/>
            <a:ext cx="25686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Deployment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" name="Shape 168"/>
          <p:cNvSpPr txBox="1"/>
          <p:nvPr>
            <p:ph idx="4294967295" type="body"/>
          </p:nvPr>
        </p:nvSpPr>
        <p:spPr>
          <a:xfrm>
            <a:off x="1263075" y="1023814"/>
            <a:ext cx="10434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JSON</a:t>
            </a:r>
            <a:endParaRPr sz="1200">
              <a:solidFill>
                <a:schemeClr val="dk1"/>
              </a:solidFill>
            </a:endParaRPr>
          </a:p>
        </p:txBody>
      </p:sp>
      <p:grpSp>
        <p:nvGrpSpPr>
          <p:cNvPr id="169" name="Shape 169"/>
          <p:cNvGrpSpPr/>
          <p:nvPr/>
        </p:nvGrpSpPr>
        <p:grpSpPr>
          <a:xfrm>
            <a:off x="1263083" y="1373145"/>
            <a:ext cx="694638" cy="441654"/>
            <a:chOff x="3327733" y="1392281"/>
            <a:chExt cx="694638" cy="441654"/>
          </a:xfrm>
        </p:grpSpPr>
        <p:sp>
          <p:nvSpPr>
            <p:cNvPr id="170" name="Shape 170"/>
            <p:cNvSpPr/>
            <p:nvPr/>
          </p:nvSpPr>
          <p:spPr>
            <a:xfrm>
              <a:off x="3327733" y="1392281"/>
              <a:ext cx="299480" cy="441654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3525312" y="1392281"/>
              <a:ext cx="299480" cy="441654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3722891" y="1392281"/>
              <a:ext cx="299480" cy="441654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50" y="794575"/>
            <a:ext cx="1052300" cy="10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4475" y="1561700"/>
            <a:ext cx="1655048" cy="122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" name="Shape 175"/>
          <p:cNvGrpSpPr/>
          <p:nvPr/>
        </p:nvGrpSpPr>
        <p:grpSpPr>
          <a:xfrm>
            <a:off x="3851437" y="2344106"/>
            <a:ext cx="694558" cy="441600"/>
            <a:chOff x="3327733" y="1392281"/>
            <a:chExt cx="694558" cy="441600"/>
          </a:xfrm>
        </p:grpSpPr>
        <p:sp>
          <p:nvSpPr>
            <p:cNvPr id="176" name="Shape 176"/>
            <p:cNvSpPr/>
            <p:nvPr/>
          </p:nvSpPr>
          <p:spPr>
            <a:xfrm>
              <a:off x="3327733" y="1392281"/>
              <a:ext cx="299400" cy="4416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3525312" y="1392281"/>
              <a:ext cx="299400" cy="4416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722891" y="1392281"/>
              <a:ext cx="299400" cy="4416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Shape 179"/>
          <p:cNvSpPr txBox="1"/>
          <p:nvPr>
            <p:ph idx="4294967295" type="body"/>
          </p:nvPr>
        </p:nvSpPr>
        <p:spPr>
          <a:xfrm>
            <a:off x="3851204" y="1989400"/>
            <a:ext cx="10434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INSERT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80" name="Shape 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5100" y="2267175"/>
            <a:ext cx="1566801" cy="163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34325" y="3458528"/>
            <a:ext cx="1655050" cy="10003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Shape 182"/>
          <p:cNvGrpSpPr/>
          <p:nvPr/>
        </p:nvGrpSpPr>
        <p:grpSpPr>
          <a:xfrm>
            <a:off x="6340006" y="3458531"/>
            <a:ext cx="694558" cy="441600"/>
            <a:chOff x="3327733" y="1392281"/>
            <a:chExt cx="694558" cy="441600"/>
          </a:xfrm>
        </p:grpSpPr>
        <p:sp>
          <p:nvSpPr>
            <p:cNvPr id="183" name="Shape 183"/>
            <p:cNvSpPr/>
            <p:nvPr/>
          </p:nvSpPr>
          <p:spPr>
            <a:xfrm>
              <a:off x="3327733" y="1392281"/>
              <a:ext cx="299400" cy="4416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3525312" y="1392281"/>
              <a:ext cx="299400" cy="4416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3722891" y="1392281"/>
              <a:ext cx="299400" cy="4416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Shape 186"/>
          <p:cNvSpPr txBox="1"/>
          <p:nvPr>
            <p:ph idx="4294967295" type="body"/>
          </p:nvPr>
        </p:nvSpPr>
        <p:spPr>
          <a:xfrm>
            <a:off x="6263573" y="3103825"/>
            <a:ext cx="10434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QUERY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225" y="1446150"/>
            <a:ext cx="3987550" cy="265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>
            <p:ph type="title"/>
          </p:nvPr>
        </p:nvSpPr>
        <p:spPr>
          <a:xfrm>
            <a:off x="2158200" y="496650"/>
            <a:ext cx="48276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Team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b="288" l="0" r="0" t="278"/>
          <a:stretch/>
        </p:blipFill>
        <p:spPr>
          <a:xfrm>
            <a:off x="431463" y="1322225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idx="4294967295" type="body"/>
          </p:nvPr>
        </p:nvSpPr>
        <p:spPr>
          <a:xfrm>
            <a:off x="16495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Professor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69" name="Shape 69"/>
          <p:cNvCxnSpPr/>
          <p:nvPr/>
        </p:nvCxnSpPr>
        <p:spPr>
          <a:xfrm>
            <a:off x="1118175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Shape 70"/>
          <p:cNvSpPr txBox="1"/>
          <p:nvPr>
            <p:ph idx="4294967295" type="body"/>
          </p:nvPr>
        </p:nvSpPr>
        <p:spPr>
          <a:xfrm>
            <a:off x="164925" y="357881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MRUDULA</a:t>
            </a:r>
            <a:r>
              <a:rPr b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300"/>
              <a:t>MUKADAM</a:t>
            </a:r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4">
            <a:alphaModFix/>
          </a:blip>
          <a:srcRect b="12455" l="0" r="0" t="12463"/>
          <a:stretch/>
        </p:blipFill>
        <p:spPr>
          <a:xfrm>
            <a:off x="4867379" y="1322213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idx="4294967295" type="body"/>
          </p:nvPr>
        </p:nvSpPr>
        <p:spPr>
          <a:xfrm>
            <a:off x="458418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Student 1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73" name="Shape 73"/>
          <p:cNvCxnSpPr/>
          <p:nvPr/>
        </p:nvCxnSpPr>
        <p:spPr>
          <a:xfrm>
            <a:off x="5554075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Shape 74"/>
          <p:cNvSpPr txBox="1"/>
          <p:nvPr>
            <p:ph idx="4294967295" type="body"/>
          </p:nvPr>
        </p:nvSpPr>
        <p:spPr>
          <a:xfrm>
            <a:off x="4584169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Hoang Phuong Le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/>
              <a:t>986305</a:t>
            </a:r>
            <a:endParaRPr sz="1300"/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5">
            <a:alphaModFix/>
          </a:blip>
          <a:srcRect b="12495" l="0" r="0" t="12502"/>
          <a:stretch/>
        </p:blipFill>
        <p:spPr>
          <a:xfrm>
            <a:off x="7085338" y="1322225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>
            <p:ph idx="4294967295" type="body"/>
          </p:nvPr>
        </p:nvSpPr>
        <p:spPr>
          <a:xfrm>
            <a:off x="6793801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Student 2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77" name="Shape 77"/>
          <p:cNvCxnSpPr/>
          <p:nvPr/>
        </p:nvCxnSpPr>
        <p:spPr>
          <a:xfrm>
            <a:off x="7747050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Shape 78"/>
          <p:cNvSpPr txBox="1"/>
          <p:nvPr>
            <p:ph idx="4294967295" type="body"/>
          </p:nvPr>
        </p:nvSpPr>
        <p:spPr>
          <a:xfrm>
            <a:off x="679379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Quoc Nghiep Nguyen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/>
              <a:t> 986375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196200" y="1122750"/>
            <a:ext cx="695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• 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UNDERSTANDING CRYPTO-CURRENCIES TRADING MODEL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• USING SPARK STREAMING TO STREAM DATA 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• USING HIVE/HBASE TO STORE DATA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• USING SPARK SQL TO ANALYZE DATA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• USING TOOL TO VISUALIZE DATA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				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• DEMO 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</p:txBody>
      </p:sp>
      <p:grpSp>
        <p:nvGrpSpPr>
          <p:cNvPr id="90" name="Shape 90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1" name="Shape 91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BUYER</a:t>
            </a:r>
            <a:r>
              <a:rPr lang="en" sz="1200">
                <a:solidFill>
                  <a:schemeClr val="lt1"/>
                </a:solidFill>
              </a:rPr>
              <a:t> MAKES BID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94" name="Shape 9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A86E8"/>
                </a:solidFill>
              </a:rPr>
              <a:t>Price</a:t>
            </a:r>
            <a:r>
              <a:rPr lang="en" sz="1600"/>
              <a:t>: at what price he wants to buy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A86E8"/>
                </a:solidFill>
              </a:rPr>
              <a:t>Quantity</a:t>
            </a:r>
            <a:r>
              <a:rPr lang="en" sz="1600"/>
              <a:t>: how many coin(s) he wants to buy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4A86E8"/>
                </a:solidFill>
              </a:rPr>
              <a:t>Ops</a:t>
            </a:r>
            <a:r>
              <a:rPr lang="en" sz="1600"/>
              <a:t>: Confirm the bid and wait for the broker (bittrex) to match</a:t>
            </a:r>
            <a:endParaRPr sz="1600"/>
          </a:p>
        </p:txBody>
      </p:sp>
      <p:grpSp>
        <p:nvGrpSpPr>
          <p:cNvPr id="95" name="Shape 9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6" name="Shape 9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Shape 98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0000"/>
                </a:solidFill>
              </a:rPr>
              <a:t>BITTREX</a:t>
            </a:r>
            <a:r>
              <a:rPr lang="en" sz="1200">
                <a:solidFill>
                  <a:schemeClr val="lt1"/>
                </a:solidFill>
              </a:rPr>
              <a:t> MATCHES </a:t>
            </a:r>
            <a:r>
              <a:rPr lang="en" sz="1200">
                <a:solidFill>
                  <a:srgbClr val="0000FF"/>
                </a:solidFill>
              </a:rPr>
              <a:t>BID</a:t>
            </a:r>
            <a:r>
              <a:rPr lang="en" sz="1200">
                <a:solidFill>
                  <a:schemeClr val="lt1"/>
                </a:solidFill>
              </a:rPr>
              <a:t> vs </a:t>
            </a:r>
            <a:r>
              <a:rPr lang="en" sz="1200">
                <a:solidFill>
                  <a:srgbClr val="38761D"/>
                </a:solidFill>
              </a:rPr>
              <a:t>ASK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99" name="Shape 99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</a:rPr>
              <a:t>Bittrex</a:t>
            </a:r>
            <a:r>
              <a:rPr lang="en" sz="1600"/>
              <a:t> matches closest </a:t>
            </a:r>
            <a:r>
              <a:rPr lang="en" sz="1600"/>
              <a:t>buyers’ </a:t>
            </a:r>
            <a:r>
              <a:rPr lang="en" sz="1600"/>
              <a:t>highest BID and sellers' lowest ASK basis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When match found, </a:t>
            </a:r>
            <a:r>
              <a:rPr lang="en" sz="1600">
                <a:solidFill>
                  <a:srgbClr val="CC0000"/>
                </a:solidFill>
              </a:rPr>
              <a:t>Bittrex </a:t>
            </a:r>
            <a:r>
              <a:rPr lang="en" sz="1600"/>
              <a:t>dequeues the bid/ask and pay corresponding amount to buyer/seller</a:t>
            </a:r>
            <a:endParaRPr sz="1600"/>
          </a:p>
        </p:txBody>
      </p:sp>
      <p:grpSp>
        <p:nvGrpSpPr>
          <p:cNvPr id="100" name="Shape 100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1" name="Shape 101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SELLER</a:t>
            </a:r>
            <a:r>
              <a:rPr lang="en" sz="1200">
                <a:solidFill>
                  <a:schemeClr val="lt1"/>
                </a:solidFill>
              </a:rPr>
              <a:t> MAKES ASK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Shape 10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</a:rPr>
              <a:t>Price</a:t>
            </a:r>
            <a:r>
              <a:rPr lang="en" sz="1600"/>
              <a:t>: at what price he wants to sell his coin(s)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</a:rPr>
              <a:t>Quantity</a:t>
            </a:r>
            <a:r>
              <a:rPr lang="en" sz="1600"/>
              <a:t>: how many coin(s) he wants to sell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</a:rPr>
              <a:t>Ops</a:t>
            </a:r>
            <a:r>
              <a:rPr lang="en" sz="1600"/>
              <a:t>: Confirm the ask and wait for the broker (bittrex) to match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76200" y="1448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Project Objective</a:t>
            </a:r>
            <a:endParaRPr/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x="1219250" y="715725"/>
            <a:ext cx="6382800" cy="22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Produce a visualization tool to support user (buyer/seller) make decision when to bid (buy) or ask (sell)</a:t>
            </a:r>
            <a:endParaRPr sz="2400"/>
          </a:p>
        </p:txBody>
      </p:sp>
      <p:grpSp>
        <p:nvGrpSpPr>
          <p:cNvPr id="111" name="Shape 111"/>
          <p:cNvGrpSpPr/>
          <p:nvPr/>
        </p:nvGrpSpPr>
        <p:grpSpPr>
          <a:xfrm>
            <a:off x="2206983" y="2025800"/>
            <a:ext cx="5040916" cy="2647724"/>
            <a:chOff x="2206983" y="2025800"/>
            <a:chExt cx="5040916" cy="2647724"/>
          </a:xfrm>
        </p:grpSpPr>
        <p:pic>
          <p:nvPicPr>
            <p:cNvPr id="112" name="Shape 11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25325" y="2025800"/>
              <a:ext cx="2222574" cy="26477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3" name="Shape 113"/>
            <p:cNvGrpSpPr/>
            <p:nvPr/>
          </p:nvGrpSpPr>
          <p:grpSpPr>
            <a:xfrm>
              <a:off x="2206983" y="2351745"/>
              <a:ext cx="694558" cy="441600"/>
              <a:chOff x="3327733" y="1392281"/>
              <a:chExt cx="694558" cy="441600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3327733" y="1392281"/>
                <a:ext cx="299400" cy="441600"/>
              </a:xfrm>
              <a:prstGeom prst="chevron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3525312" y="1392281"/>
                <a:ext cx="299400" cy="441600"/>
              </a:xfrm>
              <a:prstGeom prst="chevron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3722891" y="1392281"/>
                <a:ext cx="299400" cy="441600"/>
              </a:xfrm>
              <a:prstGeom prst="chevron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7" name="Shape 117"/>
            <p:cNvSpPr txBox="1"/>
            <p:nvPr/>
          </p:nvSpPr>
          <p:spPr>
            <a:xfrm>
              <a:off x="3146850" y="2167250"/>
              <a:ext cx="2724300" cy="81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M</a:t>
              </a:r>
              <a:r>
                <a:rPr lang="en" sz="240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aximize profit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market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market</a:t>
            </a:r>
            <a:endParaRPr/>
          </a:p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Bitcoin: </a:t>
            </a:r>
            <a:r>
              <a:rPr lang="en">
                <a:solidFill>
                  <a:srgbClr val="CC0000"/>
                </a:solidFill>
              </a:rPr>
              <a:t>1</a:t>
            </a:r>
            <a:r>
              <a:rPr lang="en"/>
              <a:t> BTC ~ </a:t>
            </a:r>
            <a:r>
              <a:rPr lang="en">
                <a:solidFill>
                  <a:srgbClr val="CC0000"/>
                </a:solidFill>
              </a:rPr>
              <a:t>8.750</a:t>
            </a:r>
            <a:r>
              <a:rPr lang="en"/>
              <a:t> USD  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Cash: </a:t>
            </a:r>
            <a:r>
              <a:rPr lang="en">
                <a:solidFill>
                  <a:srgbClr val="CC0000"/>
                </a:solidFill>
              </a:rPr>
              <a:t>1</a:t>
            </a:r>
            <a:r>
              <a:rPr lang="en"/>
              <a:t> BCC ~ </a:t>
            </a:r>
            <a:r>
              <a:rPr lang="en">
                <a:solidFill>
                  <a:srgbClr val="CC0000"/>
                </a:solidFill>
              </a:rPr>
              <a:t>1.271</a:t>
            </a:r>
            <a:r>
              <a:rPr lang="en"/>
              <a:t> USD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BTC/BCC ~ </a:t>
            </a:r>
            <a:r>
              <a:rPr lang="en">
                <a:solidFill>
                  <a:srgbClr val="CC0000"/>
                </a:solidFill>
              </a:rPr>
              <a:t>0</a:t>
            </a:r>
            <a:r>
              <a:rPr lang="en">
                <a:solidFill>
                  <a:srgbClr val="CC0000"/>
                </a:solidFill>
              </a:rPr>
              <a:t>.149225</a:t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09600"/>
            <a:ext cx="4572000" cy="202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146100" y="227075"/>
            <a:ext cx="3999900" cy="13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Trend for Buyers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Buy as cheap as possible</a:t>
            </a:r>
            <a:endParaRPr sz="1600"/>
          </a:p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5144100" y="227075"/>
            <a:ext cx="3999900" cy="11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Trend for Sellers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Sell as high as possible</a:t>
            </a:r>
            <a:endParaRPr sz="1600"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100" y="1262400"/>
            <a:ext cx="6383051" cy="37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grpSp>
        <p:nvGrpSpPr>
          <p:cNvPr id="142" name="Shape 142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143" name="Shape 143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Shape 145"/>
          <p:cNvSpPr txBox="1"/>
          <p:nvPr>
            <p:ph idx="4294967295" type="body"/>
          </p:nvPr>
        </p:nvSpPr>
        <p:spPr>
          <a:xfrm>
            <a:off x="463800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Dataset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" name="Shape 146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BITTREX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0000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https://bittrex.com/api/v1.1/public/getmarkethistory?market=BTC-BCC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7" name="Shape 147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48" name="Shape 148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Shape 150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2.    Spark Streaming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1" name="Shape 151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Producer pulls SELL-BUY data from BITTREX.COM</a:t>
            </a:r>
            <a:endParaRPr sz="1400">
              <a:solidFill>
                <a:schemeClr val="lt1"/>
              </a:solidFill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Consume</a:t>
            </a:r>
            <a:r>
              <a:rPr lang="en" sz="1400">
                <a:solidFill>
                  <a:schemeClr val="lt1"/>
                </a:solidFill>
              </a:rPr>
              <a:t>r pushes SELL-BUY data to HBase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2" name="Shape 152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153" name="Shape 153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Shape 155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3.    Hive/HBase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" name="Shape 156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Use HIVE to query HBase </a:t>
            </a:r>
            <a:endParaRPr sz="1400">
              <a:solidFill>
                <a:schemeClr val="lt1"/>
              </a:solidFill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Use SparkSQL to query Hive</a:t>
            </a:r>
            <a:endParaRPr sz="1400">
              <a:solidFill>
                <a:schemeClr val="lt1"/>
              </a:solidFill>
            </a:endParaRPr>
          </a:p>
        </p:txBody>
      </p:sp>
      <p:grpSp>
        <p:nvGrpSpPr>
          <p:cNvPr id="157" name="Shape 157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158" name="Shape 158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Shape 160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4.    Zeppelin Chart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Shape 161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Display result as graphs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