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91" r:id="rId3"/>
    <p:sldId id="281" r:id="rId4"/>
    <p:sldId id="289" r:id="rId5"/>
    <p:sldId id="290" r:id="rId6"/>
    <p:sldId id="282" r:id="rId7"/>
    <p:sldId id="284" r:id="rId8"/>
    <p:sldId id="283" r:id="rId9"/>
    <p:sldId id="285" r:id="rId10"/>
    <p:sldId id="286" r:id="rId11"/>
    <p:sldId id="287" r:id="rId12"/>
    <p:sldId id="292" r:id="rId13"/>
    <p:sldId id="288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90" autoAdjust="0"/>
  </p:normalViewPr>
  <p:slideViewPr>
    <p:cSldViewPr>
      <p:cViewPr>
        <p:scale>
          <a:sx n="60" d="100"/>
          <a:sy n="60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5B329-FCEF-493F-8A7A-1D2EE61CB56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C30C5-411F-4CFF-956C-6F655E1CC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Android is a Mobile Platform</a:t>
            </a:r>
            <a:r>
              <a:rPr lang="en-US" altLang="en-US" baseline="0" dirty="0" smtClean="0"/>
              <a:t> which consist of OS(Linux), Middleware (Libraries and Application Framework) and Key Applications.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The Android architecture as shown in figure is made up of different layers. Each layer consists of several program components. All the layers are connected to each other.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Android architecture consists of the following four layers and divided into five sections: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en-US" dirty="0" smtClean="0"/>
              <a:t> Linux Kernel – Hardware and Software interaction. IPC stands for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nter-Process Communication.</a:t>
            </a:r>
            <a:endParaRPr lang="en-US" alt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en-US" dirty="0" smtClean="0"/>
              <a:t> Libraries : Example : (Native language(C/C++) libraries for other support</a:t>
            </a:r>
            <a:r>
              <a:rPr lang="en-US" altLang="en-US" baseline="0" dirty="0" smtClean="0"/>
              <a:t> – OpenGL – Graphics Library to display.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stands for "Scalable Graphics Library“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en-US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stands for 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Socket Layer”</a:t>
            </a:r>
            <a:endParaRPr lang="en-US" alt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C00000"/>
                </a:solidFill>
              </a:rPr>
              <a:t>Android </a:t>
            </a:r>
            <a:r>
              <a:rPr lang="en-US" sz="1200" u="none" dirty="0" smtClean="0">
                <a:solidFill>
                  <a:srgbClr val="C00000"/>
                </a:solidFill>
              </a:rPr>
              <a:t>Runtime(ART) </a:t>
            </a:r>
            <a:r>
              <a:rPr lang="en-US" sz="1200" u="none" dirty="0" smtClean="0">
                <a:solidFill>
                  <a:srgbClr val="C00000"/>
                </a:solidFill>
              </a:rPr>
              <a:t>: </a:t>
            </a:r>
            <a:r>
              <a:rPr lang="en-US" sz="1200" dirty="0" smtClean="0"/>
              <a:t>meet the needs of running in an embedded environment ,i.e., where is limited battery, limited Memory and limited CPU</a:t>
            </a:r>
            <a:r>
              <a:rPr lang="en-US" sz="1200" dirty="0" smtClean="0"/>
              <a:t>.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u="sng" dirty="0" smtClean="0">
                <a:solidFill>
                  <a:srgbClr val="C00000"/>
                </a:solidFill>
                <a:sym typeface="Wingdings" pitchFamily="2" charset="2"/>
              </a:rPr>
              <a:t>DALVIK VIRTUAL MACHINE:</a:t>
            </a:r>
          </a:p>
          <a:p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 </a:t>
            </a:r>
            <a:r>
              <a:rPr lang="en-US" dirty="0" err="1" smtClean="0"/>
              <a:t>Dalvik</a:t>
            </a:r>
            <a:r>
              <a:rPr lang="en-US" dirty="0" smtClean="0"/>
              <a:t> VM executes applications that require minimum processing power and memory. </a:t>
            </a:r>
          </a:p>
          <a:p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 </a:t>
            </a:r>
            <a:r>
              <a:rPr lang="en-US" dirty="0" smtClean="0"/>
              <a:t>It is similar to the Java Virtual Machine (JVM). </a:t>
            </a:r>
          </a:p>
          <a:p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 </a:t>
            </a:r>
            <a:r>
              <a:rPr lang="en-US" dirty="0" smtClean="0"/>
              <a:t>The JVM runs .class files whereas the </a:t>
            </a:r>
            <a:r>
              <a:rPr lang="en-US" dirty="0" err="1" smtClean="0"/>
              <a:t>Dalvik</a:t>
            </a:r>
            <a:r>
              <a:rPr lang="en-US" dirty="0" smtClean="0"/>
              <a:t> VM runs .</a:t>
            </a:r>
            <a:r>
              <a:rPr lang="en-US" dirty="0" err="1" smtClean="0"/>
              <a:t>dex</a:t>
            </a:r>
            <a:r>
              <a:rPr lang="en-US" dirty="0" smtClean="0"/>
              <a:t> files, which are tailored to provide higher efficiency. </a:t>
            </a:r>
          </a:p>
          <a:p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 </a:t>
            </a:r>
            <a:r>
              <a:rPr lang="en-US" dirty="0" smtClean="0"/>
              <a:t>The </a:t>
            </a:r>
            <a:r>
              <a:rPr lang="en-US" dirty="0" err="1" smtClean="0"/>
              <a:t>Dalvik</a:t>
            </a:r>
            <a:r>
              <a:rPr lang="en-US" dirty="0" smtClean="0"/>
              <a:t> VM provides support for security, memory management, isolation, and threading. </a:t>
            </a:r>
          </a:p>
          <a:p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 </a:t>
            </a:r>
            <a:r>
              <a:rPr lang="en-US" dirty="0" smtClean="0"/>
              <a:t>DVM allows every Android application to run as a separate process, but with its own instance of DVM. </a:t>
            </a:r>
          </a:p>
          <a:p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 </a:t>
            </a:r>
            <a:r>
              <a:rPr lang="en-US" dirty="0" smtClean="0"/>
              <a:t>DVM is a virtual machine that is created when a process starts and is destroyed when the process exits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lvl="0"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u="sng" dirty="0" smtClean="0">
                <a:solidFill>
                  <a:srgbClr val="C00000"/>
                </a:solidFill>
              </a:rPr>
              <a:t> </a:t>
            </a:r>
            <a:r>
              <a:rPr lang="en-US" sz="1200" b="1" u="none" dirty="0" smtClean="0">
                <a:solidFill>
                  <a:srgbClr val="C00000"/>
                </a:solidFill>
              </a:rPr>
              <a:t>Android</a:t>
            </a:r>
            <a:r>
              <a:rPr lang="en-US" sz="1200" b="1" u="none" baseline="0" dirty="0" smtClean="0">
                <a:solidFill>
                  <a:srgbClr val="C00000"/>
                </a:solidFill>
              </a:rPr>
              <a:t> Libraries</a:t>
            </a:r>
            <a:r>
              <a:rPr lang="en-US" sz="1200" b="1" u="none" dirty="0" smtClean="0">
                <a:solidFill>
                  <a:srgbClr val="C00000"/>
                </a:solidFill>
              </a:rPr>
              <a:t>:</a:t>
            </a:r>
            <a:endParaRPr lang="en-US" sz="1200" b="1" u="none" dirty="0" smtClean="0">
              <a:solidFill>
                <a:srgbClr val="C00000"/>
              </a:solidFill>
            </a:endParaRPr>
          </a:p>
          <a:p>
            <a:pPr lvl="2">
              <a:buClr>
                <a:schemeClr val="accent1">
                  <a:lumMod val="50000"/>
                </a:schemeClr>
              </a:buClr>
              <a:buFont typeface="Wingdings"/>
              <a:buChar char="è"/>
            </a:pPr>
            <a:r>
              <a:rPr lang="en-US" dirty="0" smtClean="0"/>
              <a:t>In addition to a set of standard Java development libraries, the Android development environment also includes the Android Libraries. </a:t>
            </a:r>
            <a:endParaRPr lang="en-US" sz="1200" dirty="0" smtClean="0">
              <a:sym typeface="Wingdings" pitchFamily="2" charset="2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en-US" dirty="0" smtClean="0"/>
              <a:t> </a:t>
            </a:r>
            <a:r>
              <a:rPr lang="en-US" altLang="en-US" b="1" u="sng" dirty="0" smtClean="0"/>
              <a:t>Application Framework </a:t>
            </a:r>
            <a:r>
              <a:rPr lang="en-US" altLang="en-US" dirty="0" smtClean="0"/>
              <a:t>: Provides a readymade library for doing several task. (</a:t>
            </a:r>
            <a:r>
              <a:rPr lang="en-US" altLang="en-US" dirty="0" err="1" smtClean="0"/>
              <a:t>Eg</a:t>
            </a:r>
            <a:r>
              <a:rPr lang="en-US" altLang="en-US" dirty="0" smtClean="0"/>
              <a:t> : GPS, Wi-Fi)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en-US" dirty="0" smtClean="0"/>
              <a:t> </a:t>
            </a:r>
            <a:r>
              <a:rPr lang="en-US" altLang="en-US" b="1" u="sng" dirty="0" smtClean="0"/>
              <a:t>Applications : </a:t>
            </a:r>
            <a:r>
              <a:rPr lang="en-US" altLang="en-US" dirty="0" smtClean="0"/>
              <a:t>At this top layer are the applications that ship with the Android device(such</a:t>
            </a:r>
            <a:r>
              <a:rPr lang="en-US" altLang="en-US" baseline="0" dirty="0" smtClean="0"/>
              <a:t> as Phone, Contacts, Browser, and so on), as well as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en-US" baseline="0" dirty="0" smtClean="0"/>
              <a:t>               applications that you download and install from the Android Market. Any applications that you write are located at this layer.</a:t>
            </a:r>
            <a:endParaRPr lang="en-US" alt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0DB6E-4F0C-41A4-9D52-1127B180A52E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C30C5-411F-4CFF-956C-6F655E1CC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9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NDK (Native Development Kit)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Android NDK is a toolset that lets you implement parts of your app in native code, using languages such as C and C++. For certain types of apps, this can help you reuse code libraries written in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C30C5-411F-4CFF-956C-6F655E1CC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8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AIDL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Definition Language) is an IDL language used to generate code that enables two processes on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-powered device to talk using inter process communication (IPC).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C30C5-411F-4CFF-956C-6F655E1CC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7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80F-58D9-4407-BA17-6D30AF5A30C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1DE25-2706-47C7-965C-47C0FD62B4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80F-58D9-4407-BA17-6D30AF5A30C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E25-2706-47C7-965C-47C0FD62B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80F-58D9-4407-BA17-6D30AF5A30C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E25-2706-47C7-965C-47C0FD62B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80F-58D9-4407-BA17-6D30AF5A30C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E25-2706-47C7-965C-47C0FD62B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80F-58D9-4407-BA17-6D30AF5A30C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E25-2706-47C7-965C-47C0FD62B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80F-58D9-4407-BA17-6D30AF5A30C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E25-2706-47C7-965C-47C0FD62B4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80F-58D9-4407-BA17-6D30AF5A30C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E25-2706-47C7-965C-47C0FD62B4D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80F-58D9-4407-BA17-6D30AF5A30C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E25-2706-47C7-965C-47C0FD62B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80F-58D9-4407-BA17-6D30AF5A30C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E25-2706-47C7-965C-47C0FD62B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80F-58D9-4407-BA17-6D30AF5A30C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E25-2706-47C7-965C-47C0FD62B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80F-58D9-4407-BA17-6D30AF5A30C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E25-2706-47C7-965C-47C0FD62B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90F80F-58D9-4407-BA17-6D30AF5A30C8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1DE25-2706-47C7-965C-47C0FD62B4D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"/>
            <a:ext cx="7315200" cy="1752600"/>
          </a:xfrm>
        </p:spPr>
        <p:txBody>
          <a:bodyPr/>
          <a:lstStyle/>
          <a:p>
            <a:pPr algn="ctr"/>
            <a:r>
              <a:rPr lang="en-US" dirty="0" smtClean="0"/>
              <a:t>Lesson-1 </a:t>
            </a:r>
            <a:br>
              <a:rPr lang="en-US" dirty="0" smtClean="0"/>
            </a:br>
            <a:r>
              <a:rPr lang="en-US" dirty="0" smtClean="0"/>
              <a:t>Introduction to Android</a:t>
            </a:r>
            <a:endParaRPr lang="en-US" dirty="0"/>
          </a:p>
        </p:txBody>
      </p:sp>
      <p:pic>
        <p:nvPicPr>
          <p:cNvPr id="3" name="Picture 2" descr="Androi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38400"/>
            <a:ext cx="4375415" cy="3892296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980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Android Components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090160"/>
          </a:xfrm>
        </p:spPr>
        <p:txBody>
          <a:bodyPr/>
          <a:lstStyle/>
          <a:p>
            <a:r>
              <a:rPr lang="en-US" dirty="0"/>
              <a:t>Application components are the essential building blocks of an Android application. To make use of any of them, an application must include corresponding declarations in its AndroidManifest.xml </a:t>
            </a:r>
            <a:r>
              <a:rPr lang="en-US" dirty="0" smtClean="0"/>
              <a:t>file(wil</a:t>
            </a:r>
            <a:r>
              <a:rPr lang="en-US" dirty="0" smtClean="0"/>
              <a:t>l discuss in next lesson)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6324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048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152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Android Components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00087"/>
            <a:ext cx="5638800" cy="6157913"/>
          </a:xfrm>
        </p:spPr>
        <p:txBody>
          <a:bodyPr>
            <a:noAutofit/>
          </a:bodyPr>
          <a:lstStyle/>
          <a:p>
            <a:pPr marL="502920" indent="-457200">
              <a:buAutoNum type="arabicPeriod"/>
            </a:pPr>
            <a:r>
              <a:rPr lang="en-US" sz="2800" dirty="0">
                <a:solidFill>
                  <a:srgbClr val="FFC000"/>
                </a:solidFill>
              </a:rPr>
              <a:t>Activity :</a:t>
            </a:r>
          </a:p>
          <a:p>
            <a:r>
              <a:rPr lang="en-US" sz="2200" dirty="0" smtClean="0"/>
              <a:t>Every single screen is one activity. It’s a java file.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building block of the user interface is the </a:t>
            </a:r>
            <a:r>
              <a:rPr lang="en-US" sz="2200" i="1" dirty="0"/>
              <a:t>activity</a:t>
            </a:r>
            <a:r>
              <a:rPr lang="en-US" sz="2200" dirty="0" smtClean="0"/>
              <a:t>.</a:t>
            </a:r>
            <a:r>
              <a:rPr lang="en-US" sz="2200" dirty="0"/>
              <a:t> </a:t>
            </a:r>
            <a:endParaRPr lang="en-US" sz="2200" dirty="0" smtClean="0"/>
          </a:p>
          <a:p>
            <a:r>
              <a:rPr lang="en-US" sz="2200" dirty="0"/>
              <a:t>It represents a chunk of your user interface and, </a:t>
            </a:r>
            <a:r>
              <a:rPr lang="en-US" sz="2200" dirty="0" smtClean="0"/>
              <a:t>in some </a:t>
            </a:r>
            <a:r>
              <a:rPr lang="en-US" sz="2200" dirty="0"/>
              <a:t>cases, a discrete entry point into your app (i.e., a way for other apps to link to your app).</a:t>
            </a:r>
          </a:p>
          <a:p>
            <a:r>
              <a:rPr lang="en-US" sz="2200" dirty="0"/>
              <a:t>When you make an interactive Android program, you start by sub classing the Activity class. </a:t>
            </a:r>
          </a:p>
          <a:p>
            <a:r>
              <a:rPr lang="en-US" sz="2200" dirty="0"/>
              <a:t>Activities provide the reusable, interchangeable parts of the flow of UI components across Android applications.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327659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49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172" y="914400"/>
            <a:ext cx="8382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2. Service :</a:t>
            </a:r>
            <a:r>
              <a:rPr lang="en-US" sz="3200" dirty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Android Service class is for background tasks that may be active but not visible on the </a:t>
            </a:r>
            <a:r>
              <a:rPr lang="en-US" sz="2800" dirty="0" smtClean="0"/>
              <a:t>screen. It works without user interaction. </a:t>
            </a:r>
            <a:endParaRPr lang="en-US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Example : A music-playing application would likely be implemented as a service in order to continue to play music while a user might be viewing web pages</a:t>
            </a:r>
            <a:r>
              <a:rPr lang="en-US" sz="28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WiFi</a:t>
            </a:r>
            <a:r>
              <a:rPr lang="en-US" sz="2800" dirty="0" smtClean="0"/>
              <a:t> </a:t>
            </a:r>
            <a:r>
              <a:rPr lang="en-US" sz="2800" dirty="0" smtClean="0"/>
              <a:t>availability status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247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458200" cy="61721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800" dirty="0" smtClean="0">
              <a:solidFill>
                <a:srgbClr val="FFC000"/>
              </a:solidFill>
            </a:endParaRPr>
          </a:p>
          <a:p>
            <a:pPr marL="4572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3. Content Providers 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Applications can not directly share data between them in Android. It is one of the important security feature. </a:t>
            </a:r>
            <a:r>
              <a:rPr lang="en-US" sz="2400" dirty="0" smtClean="0"/>
              <a:t>But Content </a:t>
            </a:r>
            <a:r>
              <a:rPr lang="en-US" sz="2400" dirty="0"/>
              <a:t>Providers implement a mechanism for the sharing of data between applications. 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content provider component supplies data from one application to others on request</a:t>
            </a:r>
            <a:r>
              <a:rPr lang="en-US" sz="2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Example </a:t>
            </a:r>
            <a:r>
              <a:rPr lang="en-US" sz="2400" dirty="0" err="1" smtClean="0"/>
              <a:t>Whatsapp</a:t>
            </a:r>
            <a:r>
              <a:rPr lang="en-US" sz="2400" dirty="0" smtClean="0"/>
              <a:t> can read data from Contacts with the help of Content Providers. </a:t>
            </a:r>
          </a:p>
          <a:p>
            <a:pPr marL="45720" indent="0">
              <a:buNone/>
            </a:pPr>
            <a:endParaRPr lang="en-US" sz="2400" dirty="0">
              <a:solidFill>
                <a:srgbClr val="FFC000"/>
              </a:solidFill>
            </a:endParaRP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3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903"/>
            <a:ext cx="6858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4. Broadcast Receiver  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382000" cy="5394961"/>
          </a:xfrm>
        </p:spPr>
        <p:txBody>
          <a:bodyPr>
            <a:normAutofit/>
          </a:bodyPr>
          <a:lstStyle/>
          <a:p>
            <a:pPr lvl="1">
              <a:lnSpc>
                <a:spcPct val="114000"/>
              </a:lnSpc>
            </a:pPr>
            <a:r>
              <a:rPr lang="en-US" sz="2400" dirty="0" smtClean="0"/>
              <a:t>The </a:t>
            </a:r>
            <a:r>
              <a:rPr lang="en-US" sz="2400" dirty="0" err="1"/>
              <a:t>BroadcastReceiver</a:t>
            </a:r>
            <a:r>
              <a:rPr lang="en-US" sz="2400" dirty="0"/>
              <a:t> class implements another variant of Android’s high-level inter process communication mechanism using Intent objects. </a:t>
            </a:r>
          </a:p>
          <a:p>
            <a:pPr lvl="1">
              <a:lnSpc>
                <a:spcPct val="114000"/>
              </a:lnSpc>
            </a:pPr>
            <a:r>
              <a:rPr lang="en-US" sz="2400" dirty="0"/>
              <a:t>It is registered for system </a:t>
            </a:r>
            <a:r>
              <a:rPr lang="en-US" sz="2400" dirty="0" smtClean="0"/>
              <a:t>announcements.</a:t>
            </a:r>
            <a:endParaRPr lang="en-US" sz="2400" dirty="0"/>
          </a:p>
          <a:p>
            <a:pPr lvl="1">
              <a:lnSpc>
                <a:spcPct val="114000"/>
              </a:lnSpc>
            </a:pPr>
            <a:r>
              <a:rPr lang="en-US" sz="2400" dirty="0"/>
              <a:t>A typical use for a broadcast receiver might be to receive an alarm that causes an app to become active at a particular time. </a:t>
            </a:r>
          </a:p>
          <a:p>
            <a:pPr lvl="1">
              <a:lnSpc>
                <a:spcPct val="114000"/>
              </a:lnSpc>
            </a:pPr>
            <a:r>
              <a:rPr lang="en-US" sz="2400" dirty="0"/>
              <a:t>Broadcast Receivers operate in the background and do not have a user interface. </a:t>
            </a:r>
            <a:endParaRPr lang="en-US" sz="2400" dirty="0" smtClean="0"/>
          </a:p>
          <a:p>
            <a:pPr lvl="1">
              <a:lnSpc>
                <a:spcPct val="114000"/>
              </a:lnSpc>
            </a:pPr>
            <a:r>
              <a:rPr lang="en-US" sz="2400" dirty="0" smtClean="0"/>
              <a:t>Example </a:t>
            </a:r>
            <a:r>
              <a:rPr lang="en-US" sz="2400" dirty="0"/>
              <a:t>: Once you insert a head phone, automatically your phone recognize that by showing a headphone </a:t>
            </a:r>
            <a:r>
              <a:rPr lang="en-US" sz="2400" dirty="0" smtClean="0"/>
              <a:t>symbol</a:t>
            </a:r>
            <a:r>
              <a:rPr lang="en-US" sz="2400" dirty="0" smtClean="0"/>
              <a:t>, device starts charging, data downloaded.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01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315200" cy="1077897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Agenda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3152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What is Android?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Android Architecture</a:t>
            </a:r>
          </a:p>
          <a:p>
            <a:pPr>
              <a:lnSpc>
                <a:spcPct val="150000"/>
              </a:lnSpc>
            </a:pPr>
            <a:r>
              <a:rPr lang="en-US" sz="3200" smtClean="0"/>
              <a:t>Android </a:t>
            </a:r>
            <a:r>
              <a:rPr lang="en-US" sz="3200" dirty="0" smtClean="0"/>
              <a:t>Features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Android Releases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Android Components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315200" cy="1154097"/>
          </a:xfrm>
        </p:spPr>
        <p:txBody>
          <a:bodyPr/>
          <a:lstStyle/>
          <a:p>
            <a:r>
              <a:rPr lang="en-US" dirty="0" smtClean="0"/>
              <a:t>What is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105400"/>
          </a:xfrm>
        </p:spPr>
        <p:txBody>
          <a:bodyPr>
            <a:noAutofit/>
          </a:bodyPr>
          <a:lstStyle/>
          <a:p>
            <a:r>
              <a:rPr lang="en-US" sz="2800" dirty="0"/>
              <a:t>The Android Developer’s Guide formally defines Android as a software </a:t>
            </a:r>
            <a:r>
              <a:rPr lang="en-US" sz="2800" dirty="0" smtClean="0"/>
              <a:t>stack. 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set of software subsystems needed to deliver a fully functional </a:t>
            </a:r>
            <a:r>
              <a:rPr lang="en-US" sz="2400" dirty="0" smtClean="0"/>
              <a:t>solution for </a:t>
            </a:r>
            <a:r>
              <a:rPr lang="en-US" sz="2400" dirty="0"/>
              <a:t>mobile devices.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stack includes an operating system (a modified version of the Linux kernel), </a:t>
            </a:r>
            <a:endParaRPr lang="en-US" sz="2400" dirty="0" smtClean="0"/>
          </a:p>
          <a:p>
            <a:pPr lvl="1"/>
            <a:r>
              <a:rPr lang="en-US" sz="2400" dirty="0" smtClean="0"/>
              <a:t>middleware </a:t>
            </a:r>
            <a:r>
              <a:rPr lang="en-US" sz="2400" dirty="0"/>
              <a:t>(software that connects the low-level operating system to high-level apps) that’s partly based on Java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and </a:t>
            </a:r>
            <a:r>
              <a:rPr lang="en-US" sz="2400" dirty="0"/>
              <a:t>key apps (written in Java) such as a web browser (known as Browser) and a contact manager (known as Contacts).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939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7924800" cy="762000"/>
          </a:xfrm>
        </p:spPr>
        <p:txBody>
          <a:bodyPr/>
          <a:lstStyle/>
          <a:p>
            <a:pPr algn="ctr"/>
            <a:r>
              <a:rPr lang="en-US" dirty="0" smtClean="0"/>
              <a:t>Android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85184"/>
            <a:ext cx="9144000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24944"/>
            <a:ext cx="5436096" cy="221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2924944"/>
            <a:ext cx="3851920" cy="22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268760"/>
            <a:ext cx="9144000" cy="171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178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3152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Android Features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14999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Complete</a:t>
            </a:r>
            <a:r>
              <a:rPr lang="en-US" altLang="en-US" dirty="0"/>
              <a:t>, open, and free mobile </a:t>
            </a:r>
            <a:r>
              <a:rPr lang="en-US" altLang="en-US" dirty="0" smtClean="0"/>
              <a:t>platform with secure OS and robust framework.</a:t>
            </a:r>
            <a:endParaRPr lang="en-US" dirty="0" smtClean="0"/>
          </a:p>
          <a:p>
            <a:r>
              <a:rPr lang="en-US" dirty="0" smtClean="0"/>
              <a:t>Application </a:t>
            </a:r>
            <a:r>
              <a:rPr lang="en-US" dirty="0"/>
              <a:t>framework enabling reuse and replacement of app components 	</a:t>
            </a:r>
            <a:endParaRPr lang="en-US" dirty="0" smtClean="0"/>
          </a:p>
          <a:p>
            <a:pPr lvl="1"/>
            <a:r>
              <a:rPr lang="en-US" dirty="0" smtClean="0"/>
              <a:t>Bluetooth</a:t>
            </a:r>
            <a:r>
              <a:rPr lang="en-US" dirty="0"/>
              <a:t>, EDGE, 3G, and </a:t>
            </a:r>
            <a:r>
              <a:rPr lang="en-US" dirty="0" err="1"/>
              <a:t>WiFi</a:t>
            </a:r>
            <a:r>
              <a:rPr lang="en-US" dirty="0"/>
              <a:t> support (hardware dependent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Camera</a:t>
            </a:r>
            <a:r>
              <a:rPr lang="en-US" dirty="0"/>
              <a:t>, GPS, compass, and accelerometer support (hardware dependent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Dalvik</a:t>
            </a:r>
            <a:r>
              <a:rPr lang="en-US" dirty="0" smtClean="0"/>
              <a:t> Virtual </a:t>
            </a:r>
            <a:r>
              <a:rPr lang="en-US" dirty="0"/>
              <a:t>M</a:t>
            </a:r>
            <a:r>
              <a:rPr lang="en-US" dirty="0" smtClean="0"/>
              <a:t>achine is optimized </a:t>
            </a:r>
            <a:r>
              <a:rPr lang="en-US" dirty="0"/>
              <a:t>for mobile </a:t>
            </a:r>
            <a:r>
              <a:rPr lang="en-US" dirty="0" smtClean="0"/>
              <a:t>devices.</a:t>
            </a:r>
          </a:p>
          <a:p>
            <a:r>
              <a:rPr lang="en-US" dirty="0" smtClean="0"/>
              <a:t>T</a:t>
            </a:r>
            <a:r>
              <a:rPr lang="en-US" dirty="0" smtClean="0"/>
              <a:t>elephony </a:t>
            </a:r>
            <a:r>
              <a:rPr lang="en-US" dirty="0" smtClean="0"/>
              <a:t>support </a:t>
            </a:r>
            <a:endParaRPr lang="en-US" dirty="0" smtClean="0"/>
          </a:p>
          <a:p>
            <a:r>
              <a:rPr lang="en-US" dirty="0" smtClean="0"/>
              <a:t>Integrated </a:t>
            </a:r>
            <a:r>
              <a:rPr lang="en-US" dirty="0" smtClean="0"/>
              <a:t>browser based on the open source </a:t>
            </a:r>
            <a:r>
              <a:rPr lang="en-US" dirty="0" err="1" smtClean="0"/>
              <a:t>WebKit</a:t>
            </a:r>
            <a:r>
              <a:rPr lang="en-US" dirty="0" smtClean="0"/>
              <a:t> </a:t>
            </a:r>
            <a:r>
              <a:rPr lang="en-US" dirty="0" smtClean="0"/>
              <a:t>engine for rendering web pages</a:t>
            </a:r>
            <a:endParaRPr lang="en-US" dirty="0" smtClean="0"/>
          </a:p>
          <a:p>
            <a:r>
              <a:rPr lang="en-US" dirty="0" smtClean="0"/>
              <a:t>Media </a:t>
            </a:r>
            <a:r>
              <a:rPr lang="en-US" dirty="0"/>
              <a:t>support for common audio, video, and still-image formats (MPEG-4, 	H.264, MP3, AAC, AMR, JPG, PNG, GIF)</a:t>
            </a:r>
          </a:p>
          <a:p>
            <a:r>
              <a:rPr lang="en-US" dirty="0"/>
              <a:t>Optimized graphics powered by a custom 2D graphics library; 3D graphics based </a:t>
            </a:r>
            <a:r>
              <a:rPr lang="en-US" dirty="0" smtClean="0"/>
              <a:t>on </a:t>
            </a:r>
            <a:r>
              <a:rPr lang="en-US" dirty="0"/>
              <a:t>the OpenGL ES 1.0, 1.1, or 2.0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GPS support</a:t>
            </a:r>
          </a:p>
          <a:p>
            <a:r>
              <a:rPr lang="en-US" dirty="0" smtClean="0"/>
              <a:t>XML support for Designing </a:t>
            </a:r>
          </a:p>
          <a:p>
            <a:r>
              <a:rPr lang="en-US" dirty="0" smtClean="0"/>
              <a:t>SQLite </a:t>
            </a:r>
            <a:r>
              <a:rPr lang="en-US" dirty="0"/>
              <a:t>for structured data </a:t>
            </a:r>
            <a:r>
              <a:rPr lang="en-US" dirty="0" smtClean="0"/>
              <a:t>storage by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315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Android Releases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Android did not originate with Google. Instead, Android was initially developed by Android, Inc., a small Palo Alto, California–based startup company. </a:t>
            </a:r>
            <a:endParaRPr lang="en-US" sz="2200" dirty="0" smtClean="0"/>
          </a:p>
          <a:p>
            <a:pPr>
              <a:lnSpc>
                <a:spcPct val="110000"/>
              </a:lnSpc>
            </a:pPr>
            <a:r>
              <a:rPr lang="en-US" sz="2200" dirty="0" smtClean="0"/>
              <a:t>Google </a:t>
            </a:r>
            <a:r>
              <a:rPr lang="en-US" sz="2200" dirty="0"/>
              <a:t>bought this company in the summer of 2005 and released a beta version of the Android Software Development Kit (SDK) in November 2007. </a:t>
            </a:r>
            <a:endParaRPr lang="en-US" sz="2200" dirty="0" smtClean="0"/>
          </a:p>
          <a:p>
            <a:pPr>
              <a:lnSpc>
                <a:spcPct val="110000"/>
              </a:lnSpc>
            </a:pPr>
            <a:r>
              <a:rPr lang="en-US" sz="2200" dirty="0" smtClean="0"/>
              <a:t>On </a:t>
            </a:r>
            <a:r>
              <a:rPr lang="en-US" sz="2200" dirty="0"/>
              <a:t>September 23, 2008, Google released Android 1.0, whose core features included a web browser, camera support, Google Search, and more. </a:t>
            </a:r>
            <a:endParaRPr lang="en-US" sz="2200" dirty="0" smtClean="0"/>
          </a:p>
          <a:p>
            <a:pPr>
              <a:lnSpc>
                <a:spcPct val="110000"/>
              </a:lnSpc>
            </a:pPr>
            <a:r>
              <a:rPr lang="en-US" sz="2200" dirty="0" smtClean="0"/>
              <a:t>Table from the next slide </a:t>
            </a:r>
            <a:r>
              <a:rPr lang="en-US" sz="2200" dirty="0"/>
              <a:t>outlines subsequent releases. (Starting with version 1.5, each major release comes under a code name that’s based on a dessert item.)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More Info : https://source.android.com/setup/build-numbers</a:t>
            </a:r>
          </a:p>
        </p:txBody>
      </p:sp>
    </p:spTree>
    <p:extLst>
      <p:ext uri="{BB962C8B-B14F-4D97-AF65-F5344CB8AC3E}">
        <p14:creationId xmlns:p14="http://schemas.microsoft.com/office/powerpoint/2010/main" val="8185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084"/>
            <a:ext cx="8153400" cy="773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Android Version, Codename, API Level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7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84582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Android Version, Codename, API Level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467600" cy="548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1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1281</TotalTime>
  <Words>782</Words>
  <Application>Microsoft Office PowerPoint</Application>
  <PresentationFormat>On-screen Show (4:3)</PresentationFormat>
  <Paragraphs>90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Lesson-1  Introduction to Android</vt:lpstr>
      <vt:lpstr>Agenda </vt:lpstr>
      <vt:lpstr>What is Android?</vt:lpstr>
      <vt:lpstr>Android Architecture</vt:lpstr>
      <vt:lpstr>PowerPoint Presentation</vt:lpstr>
      <vt:lpstr>Android Features </vt:lpstr>
      <vt:lpstr>Android Releases</vt:lpstr>
      <vt:lpstr>Android Version, Codename, API Level</vt:lpstr>
      <vt:lpstr>Android Version, Codename, API Level</vt:lpstr>
      <vt:lpstr>Android Components </vt:lpstr>
      <vt:lpstr>Android Components </vt:lpstr>
      <vt:lpstr>PowerPoint Presentation</vt:lpstr>
      <vt:lpstr>PowerPoint Presentation</vt:lpstr>
      <vt:lpstr>4. Broadcast Receiver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Renuka Mohanraj</dc:creator>
  <cp:lastModifiedBy>Renuka Mohanraj</cp:lastModifiedBy>
  <cp:revision>154</cp:revision>
  <dcterms:created xsi:type="dcterms:W3CDTF">2016-11-14T16:58:38Z</dcterms:created>
  <dcterms:modified xsi:type="dcterms:W3CDTF">2018-04-02T00:57:21Z</dcterms:modified>
</cp:coreProperties>
</file>