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87" r:id="rId3"/>
    <p:sldId id="285" r:id="rId4"/>
    <p:sldId id="262" r:id="rId5"/>
    <p:sldId id="263" r:id="rId6"/>
    <p:sldId id="264" r:id="rId7"/>
    <p:sldId id="265" r:id="rId8"/>
    <p:sldId id="268" r:id="rId9"/>
    <p:sldId id="267" r:id="rId10"/>
    <p:sldId id="269" r:id="rId11"/>
    <p:sldId id="270" r:id="rId12"/>
    <p:sldId id="271" r:id="rId13"/>
    <p:sldId id="272" r:id="rId14"/>
    <p:sldId id="273" r:id="rId15"/>
    <p:sldId id="274" r:id="rId16"/>
    <p:sldId id="275" r:id="rId17"/>
    <p:sldId id="277" r:id="rId18"/>
    <p:sldId id="278" r:id="rId19"/>
    <p:sldId id="280" r:id="rId20"/>
    <p:sldId id="279" r:id="rId21"/>
    <p:sldId id="281" r:id="rId22"/>
    <p:sldId id="282" r:id="rId23"/>
    <p:sldId id="283" r:id="rId24"/>
    <p:sldId id="284"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62" autoAdjust="0"/>
  </p:normalViewPr>
  <p:slideViewPr>
    <p:cSldViewPr>
      <p:cViewPr varScale="1">
        <p:scale>
          <a:sx n="36" d="100"/>
          <a:sy n="36" d="100"/>
        </p:scale>
        <p:origin x="-226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5B329-FCEF-493F-8A7A-1D2EE61CB564}" type="datetimeFigureOut">
              <a:rPr lang="en-US" smtClean="0"/>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30C5-411F-4CFF-956C-6F655E1CC25D}" type="slidenum">
              <a:rPr lang="en-US" smtClean="0"/>
              <a:t>‹#›</a:t>
            </a:fld>
            <a:endParaRPr lang="en-US"/>
          </a:p>
        </p:txBody>
      </p:sp>
    </p:spTree>
    <p:extLst>
      <p:ext uri="{BB962C8B-B14F-4D97-AF65-F5344CB8AC3E}">
        <p14:creationId xmlns:p14="http://schemas.microsoft.com/office/powerpoint/2010/main" val="259338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guide/components/activiti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loper.android.com/guide/components/activiti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Android: Minimum supported version is now Android 4.1 Jelly Bean</a:t>
            </a: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7</a:t>
            </a:fld>
            <a:endParaRPr lang="en-US"/>
          </a:p>
        </p:txBody>
      </p:sp>
    </p:spTree>
    <p:extLst>
      <p:ext uri="{BB962C8B-B14F-4D97-AF65-F5344CB8AC3E}">
        <p14:creationId xmlns:p14="http://schemas.microsoft.com/office/powerpoint/2010/main" val="273376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00000"/>
              </a:lnSpc>
            </a:pPr>
            <a:r>
              <a:rPr lang="en-US" sz="1200" b="1" i="1" kern="1200" dirty="0" smtClean="0">
                <a:solidFill>
                  <a:schemeClr val="tx1"/>
                </a:solidFill>
                <a:effectLst/>
                <a:latin typeface="+mn-lt"/>
                <a:ea typeface="+mn-ea"/>
                <a:cs typeface="+mn-cs"/>
              </a:rPr>
              <a:t>Layouts define how the user interface is presented.</a:t>
            </a:r>
            <a:endParaRPr lang="en-US" sz="1200" b="0" i="1" kern="1200" dirty="0" smtClean="0">
              <a:solidFill>
                <a:schemeClr val="tx1"/>
              </a:solidFill>
              <a:effectLst/>
              <a:latin typeface="+mn-lt"/>
              <a:ea typeface="+mn-ea"/>
              <a:cs typeface="+mn-cs"/>
            </a:endParaRPr>
          </a:p>
          <a:p>
            <a:pPr fontAlgn="base">
              <a:lnSpc>
                <a:spcPct val="100000"/>
              </a:lnSpc>
            </a:pPr>
            <a:r>
              <a:rPr lang="en-US" sz="1200" b="1" i="1" kern="1200" dirty="0" smtClean="0">
                <a:solidFill>
                  <a:schemeClr val="tx1"/>
                </a:solidFill>
                <a:effectLst/>
                <a:latin typeface="+mn-lt"/>
                <a:ea typeface="+mn-ea"/>
                <a:cs typeface="+mn-cs"/>
              </a:rPr>
              <a:t>Activities define actions.</a:t>
            </a:r>
            <a:endParaRPr lang="en-US" sz="1200" b="0" i="1"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device launches your app and creates an activity object.</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activity object specifies a layout.</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activity tells Android to display the layout on screen.</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user interacts with the layout that’s displayed on the device.</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activity responds to these interactions by running application code.</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The activity updates the display...</a:t>
            </a:r>
            <a:endParaRPr lang="en-US" sz="1200" b="0" i="0" kern="1200" dirty="0" smtClean="0">
              <a:solidFill>
                <a:schemeClr val="tx1"/>
              </a:solidFill>
              <a:effectLst/>
              <a:latin typeface="+mn-lt"/>
              <a:ea typeface="+mn-ea"/>
              <a:cs typeface="+mn-cs"/>
            </a:endParaRPr>
          </a:p>
          <a:p>
            <a:pPr marL="228600" indent="-228600" fontAlgn="base">
              <a:lnSpc>
                <a:spcPct val="100000"/>
              </a:lnSpc>
              <a:buFont typeface="+mj-lt"/>
              <a:buAutoNum type="arabicPeriod"/>
            </a:pPr>
            <a:r>
              <a:rPr lang="en-US" sz="1200" b="1" i="0" kern="1200" dirty="0" smtClean="0">
                <a:solidFill>
                  <a:schemeClr val="tx1"/>
                </a:solidFill>
                <a:effectLst/>
                <a:latin typeface="+mn-lt"/>
                <a:ea typeface="+mn-ea"/>
                <a:cs typeface="+mn-cs"/>
              </a:rPr>
              <a:t>...which the user sees on the device.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8</a:t>
            </a:fld>
            <a:endParaRPr lang="en-US"/>
          </a:p>
        </p:txBody>
      </p:sp>
    </p:spTree>
    <p:extLst>
      <p:ext uri="{BB962C8B-B14F-4D97-AF65-F5344CB8AC3E}">
        <p14:creationId xmlns:p14="http://schemas.microsoft.com/office/powerpoint/2010/main" val="298870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Java and XML source files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These are the activity and layout files the wizard created for you.</a:t>
            </a:r>
          </a:p>
          <a:p>
            <a:pPr fontAlgn="base"/>
            <a:r>
              <a:rPr lang="en-US" sz="1200" b="1" i="0" kern="1200" dirty="0" smtClean="0">
                <a:solidFill>
                  <a:schemeClr val="tx1"/>
                </a:solidFill>
                <a:effectLst/>
                <a:latin typeface="+mn-lt"/>
                <a:ea typeface="+mn-ea"/>
                <a:cs typeface="+mn-cs"/>
              </a:rPr>
              <a:t>Android-generated Java files(R.java – R – Stands</a:t>
            </a:r>
            <a:r>
              <a:rPr lang="en-US" sz="1200" b="1" i="0" kern="1200" baseline="0" dirty="0" smtClean="0">
                <a:solidFill>
                  <a:schemeClr val="tx1"/>
                </a:solidFill>
                <a:effectLst/>
                <a:latin typeface="+mn-lt"/>
                <a:ea typeface="+mn-ea"/>
                <a:cs typeface="+mn-cs"/>
              </a:rPr>
              <a:t> for </a:t>
            </a:r>
            <a:r>
              <a:rPr lang="en-US" sz="1200" b="1" i="0" kern="1200" dirty="0" smtClean="0">
                <a:solidFill>
                  <a:schemeClr val="tx1"/>
                </a:solidFill>
                <a:effectLst/>
                <a:latin typeface="+mn-lt"/>
                <a:ea typeface="+mn-ea"/>
                <a:cs typeface="+mn-cs"/>
              </a:rPr>
              <a:t>Resources)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There are some extra Java files you don’t need to touch which Android Studio generates for you automatically.</a:t>
            </a:r>
          </a:p>
          <a:p>
            <a:pPr fontAlgn="base"/>
            <a:r>
              <a:rPr lang="en-US" sz="1200" b="0" i="0" kern="1200" dirty="0" smtClean="0">
                <a:solidFill>
                  <a:schemeClr val="tx1"/>
                </a:solidFill>
                <a:effectLst/>
                <a:latin typeface="+mn-lt"/>
                <a:ea typeface="+mn-ea"/>
                <a:cs typeface="+mn-cs"/>
              </a:rPr>
              <a:t>R.java</a:t>
            </a:r>
            <a:r>
              <a:rPr lang="en-US" sz="1200" b="0" i="0" kern="1200" baseline="0" dirty="0" smtClean="0">
                <a:solidFill>
                  <a:schemeClr val="tx1"/>
                </a:solidFill>
                <a:effectLst/>
                <a:latin typeface="+mn-lt"/>
                <a:ea typeface="+mn-ea"/>
                <a:cs typeface="+mn-cs"/>
              </a:rPr>
              <a:t> is an  abstraction between resource files and Java files</a:t>
            </a:r>
          </a:p>
          <a:p>
            <a:pPr fontAlgn="base"/>
            <a:r>
              <a:rPr lang="en-US" sz="1200" b="0" i="0" kern="1200" baseline="0" dirty="0" smtClean="0">
                <a:solidFill>
                  <a:schemeClr val="tx1"/>
                </a:solidFill>
                <a:effectLst/>
                <a:latin typeface="+mn-lt"/>
                <a:ea typeface="+mn-ea"/>
                <a:cs typeface="+mn-cs"/>
              </a:rPr>
              <a:t>For every resource R.java creates a static id integer field</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Resource files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These include default image files for icons, styles your app might use, and any common String values your app might want to look up.</a:t>
            </a:r>
          </a:p>
          <a:p>
            <a:pPr fontAlgn="base"/>
            <a:r>
              <a:rPr lang="en-US" sz="1200" b="1" i="0" kern="1200" dirty="0" smtClean="0">
                <a:solidFill>
                  <a:schemeClr val="tx1"/>
                </a:solidFill>
                <a:effectLst/>
                <a:latin typeface="+mn-lt"/>
                <a:ea typeface="+mn-ea"/>
                <a:cs typeface="+mn-cs"/>
              </a:rPr>
              <a:t>Android libraries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wizard, you specified the minimum SDK version you want your app to be compatible with. Android Studio makes sure it includes the relevant Android libraries for this version.</a:t>
            </a:r>
          </a:p>
          <a:p>
            <a:pPr fontAlgn="base"/>
            <a:r>
              <a:rPr lang="en-US" sz="1200" b="1" i="0" kern="1200" dirty="0" smtClean="0">
                <a:solidFill>
                  <a:schemeClr val="tx1"/>
                </a:solidFill>
                <a:effectLst/>
                <a:latin typeface="+mn-lt"/>
                <a:ea typeface="+mn-ea"/>
                <a:cs typeface="+mn-cs"/>
              </a:rPr>
              <a:t>Configuration files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configuration files tell Android what’s actually in the app and how it should run.</a:t>
            </a: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12</a:t>
            </a:fld>
            <a:endParaRPr lang="en-US"/>
          </a:p>
        </p:txBody>
      </p:sp>
    </p:spTree>
    <p:extLst>
      <p:ext uri="{BB962C8B-B14F-4D97-AF65-F5344CB8AC3E}">
        <p14:creationId xmlns:p14="http://schemas.microsoft.com/office/powerpoint/2010/main" val="110894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1" dirty="0" smtClean="0">
                <a:solidFill>
                  <a:srgbClr val="FFC000"/>
                </a:solidFill>
              </a:rPr>
              <a:t>Code Editor : </a:t>
            </a:r>
            <a:r>
              <a:rPr lang="en-US" sz="1200" dirty="0" smtClean="0"/>
              <a:t>Most files get displayed in the code editor. The code editor is just like a text editor, but with extra features such as color coding and code checking.</a:t>
            </a:r>
          </a:p>
          <a:p>
            <a:pPr>
              <a:lnSpc>
                <a:spcPct val="150000"/>
              </a:lnSpc>
            </a:pPr>
            <a:r>
              <a:rPr lang="en-US" sz="1200" b="1" dirty="0" smtClean="0">
                <a:solidFill>
                  <a:srgbClr val="FFC000"/>
                </a:solidFill>
              </a:rPr>
              <a:t>Design Editor :</a:t>
            </a:r>
            <a:r>
              <a:rPr lang="en-US" sz="1200" b="1" dirty="0" smtClean="0"/>
              <a:t> </a:t>
            </a:r>
            <a:r>
              <a:rPr lang="en-US" sz="1200" dirty="0" smtClean="0"/>
              <a:t>If you’re editing a layout, you have an extra option. Rather than edit the XML, you can use the design editor. The design editor allows you to drag GUI components onto your layout, and arrange them how you want. The code editor and design editor give different views of the same file, so you can switch back and forth between the two.</a:t>
            </a: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14</a:t>
            </a:fld>
            <a:endParaRPr lang="en-US"/>
          </a:p>
        </p:txBody>
      </p:sp>
    </p:spTree>
    <p:extLst>
      <p:ext uri="{BB962C8B-B14F-4D97-AF65-F5344CB8AC3E}">
        <p14:creationId xmlns:p14="http://schemas.microsoft.com/office/powerpoint/2010/main" val="113263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Activity_main.xml is a layout file.</a:t>
            </a:r>
          </a:p>
          <a:p>
            <a:r>
              <a:rPr lang="en-US" sz="1200" b="0" i="0" kern="1200" dirty="0" smtClean="0">
                <a:solidFill>
                  <a:schemeClr val="tx1"/>
                </a:solidFill>
                <a:effectLst/>
                <a:latin typeface="+mn-lt"/>
                <a:ea typeface="+mn-ea"/>
                <a:cs typeface="+mn-cs"/>
              </a:rPr>
              <a:t>XM</a:t>
            </a:r>
            <a:r>
              <a:rPr lang="en-US" sz="1200" b="0" i="0" kern="1200" baseline="0" dirty="0" smtClean="0">
                <a:solidFill>
                  <a:schemeClr val="tx1"/>
                </a:solidFill>
                <a:effectLst/>
                <a:latin typeface="+mn-lt"/>
                <a:ea typeface="+mn-ea"/>
                <a:cs typeface="+mn-cs"/>
              </a:rPr>
              <a:t>L is used to transfer data between multiple technologies.</a:t>
            </a:r>
          </a:p>
          <a:p>
            <a:r>
              <a:rPr lang="en-US" sz="1200" b="0" i="0" kern="1200" baseline="0" dirty="0" smtClean="0">
                <a:solidFill>
                  <a:schemeClr val="tx1"/>
                </a:solidFill>
                <a:effectLst/>
                <a:latin typeface="+mn-lt"/>
                <a:ea typeface="+mn-ea"/>
                <a:cs typeface="+mn-cs"/>
              </a:rPr>
              <a:t>The first line with </a:t>
            </a:r>
            <a:r>
              <a:rPr lang="en-US" sz="1200" b="0" i="0" kern="1200" baseline="0" dirty="0" err="1" smtClean="0">
                <a:solidFill>
                  <a:schemeClr val="tx1"/>
                </a:solidFill>
                <a:effectLst/>
                <a:latin typeface="+mn-lt"/>
                <a:ea typeface="+mn-ea"/>
                <a:cs typeface="+mn-cs"/>
              </a:rPr>
              <a:t>url</a:t>
            </a:r>
            <a:r>
              <a:rPr lang="en-US" sz="1200" b="0" i="0" kern="1200" baseline="0" dirty="0" smtClean="0">
                <a:solidFill>
                  <a:schemeClr val="tx1"/>
                </a:solidFill>
                <a:effectLst/>
                <a:latin typeface="+mn-lt"/>
                <a:ea typeface="+mn-ea"/>
                <a:cs typeface="+mn-cs"/>
              </a:rPr>
              <a:t> says that every xml file need to follow the XSD(XML Schema Definition)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Layout helps to organize the UI components.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Every UI component need to specify width and height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To Specify Width and Height use five parameters</a:t>
            </a:r>
          </a:p>
          <a:p>
            <a:endParaRPr lang="en-US" sz="1200" b="0" i="0" kern="1200" baseline="0" dirty="0" smtClean="0">
              <a:solidFill>
                <a:schemeClr val="tx1"/>
              </a:solidFill>
              <a:effectLst/>
              <a:latin typeface="+mn-lt"/>
              <a:ea typeface="+mn-ea"/>
              <a:cs typeface="+mn-cs"/>
            </a:endParaRPr>
          </a:p>
          <a:p>
            <a:pPr marL="228600" indent="-228600">
              <a:buAutoNum type="arabicPeriod"/>
            </a:pPr>
            <a:r>
              <a:rPr lang="en-US" sz="1200" b="0" i="0" kern="1200" baseline="0" dirty="0" err="1" smtClean="0">
                <a:solidFill>
                  <a:schemeClr val="tx1"/>
                </a:solidFill>
                <a:effectLst/>
                <a:latin typeface="+mn-lt"/>
                <a:ea typeface="+mn-ea"/>
                <a:cs typeface="+mn-cs"/>
              </a:rPr>
              <a:t>fill_parent</a:t>
            </a:r>
            <a:r>
              <a:rPr lang="en-US" sz="1200" b="0" i="0" kern="1200" baseline="0" dirty="0" smtClean="0">
                <a:solidFill>
                  <a:schemeClr val="tx1"/>
                </a:solidFill>
                <a:effectLst/>
                <a:latin typeface="+mn-lt"/>
                <a:ea typeface="+mn-ea"/>
                <a:cs typeface="+mn-cs"/>
              </a:rPr>
              <a:t>        - occupy the complete screen ( Deprecated Method API level 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err="1" smtClean="0">
                <a:solidFill>
                  <a:schemeClr val="tx1"/>
                </a:solidFill>
                <a:effectLst/>
                <a:latin typeface="+mn-lt"/>
                <a:ea typeface="+mn-ea"/>
                <a:cs typeface="+mn-cs"/>
              </a:rPr>
              <a:t>match_parent</a:t>
            </a:r>
            <a:r>
              <a:rPr lang="en-US" sz="1200" b="0" i="0" kern="1200" baseline="0" dirty="0" smtClean="0">
                <a:solidFill>
                  <a:schemeClr val="tx1"/>
                </a:solidFill>
                <a:effectLst/>
                <a:latin typeface="+mn-lt"/>
                <a:ea typeface="+mn-ea"/>
                <a:cs typeface="+mn-cs"/>
              </a:rPr>
              <a:t>   - occupy the complete screen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err="1" smtClean="0">
                <a:solidFill>
                  <a:schemeClr val="tx1"/>
                </a:solidFill>
                <a:effectLst/>
                <a:latin typeface="+mn-lt"/>
                <a:ea typeface="+mn-ea"/>
                <a:cs typeface="+mn-cs"/>
              </a:rPr>
              <a:t>Wrap_content</a:t>
            </a:r>
            <a:r>
              <a:rPr lang="en-US" sz="1200" b="0" i="0" kern="1200" baseline="0" dirty="0" smtClean="0">
                <a:solidFill>
                  <a:schemeClr val="tx1"/>
                </a:solidFill>
                <a:effectLst/>
                <a:latin typeface="+mn-lt"/>
                <a:ea typeface="+mn-ea"/>
                <a:cs typeface="+mn-cs"/>
              </a:rPr>
              <a:t>  -  occupy the screen up to the content</a:t>
            </a:r>
          </a:p>
          <a:p>
            <a:pPr marL="228600" indent="-228600">
              <a:buAutoNum type="arabicPeriod"/>
            </a:pPr>
            <a:r>
              <a:rPr lang="en-US" sz="1200" b="0" i="0" kern="1200" baseline="0" dirty="0" smtClean="0">
                <a:solidFill>
                  <a:schemeClr val="tx1"/>
                </a:solidFill>
                <a:effectLst/>
                <a:latin typeface="+mn-lt"/>
                <a:ea typeface="+mn-ea"/>
                <a:cs typeface="+mn-cs"/>
              </a:rPr>
              <a:t>Pixels –Specify in pixels </a:t>
            </a:r>
          </a:p>
          <a:p>
            <a:pPr marL="228600" indent="-228600">
              <a:buAutoNum type="arabicPeriod"/>
            </a:pPr>
            <a:r>
              <a:rPr lang="en-US" sz="1200" b="0" i="0" kern="1200" baseline="0" dirty="0" err="1" smtClean="0">
                <a:solidFill>
                  <a:schemeClr val="tx1"/>
                </a:solidFill>
                <a:effectLst/>
                <a:latin typeface="+mn-lt"/>
                <a:ea typeface="+mn-ea"/>
                <a:cs typeface="+mn-cs"/>
              </a:rPr>
              <a:t>dps</a:t>
            </a:r>
            <a:r>
              <a:rPr lang="en-US" sz="1200" b="0" i="0" kern="1200" baseline="0" dirty="0" smtClean="0">
                <a:solidFill>
                  <a:schemeClr val="tx1"/>
                </a:solidFill>
                <a:effectLst/>
                <a:latin typeface="+mn-lt"/>
                <a:ea typeface="+mn-ea"/>
                <a:cs typeface="+mn-cs"/>
              </a:rPr>
              <a:t> – It is the best choice it adjust according to the screen resolution</a:t>
            </a: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Taken in part or whole from </a:t>
            </a:r>
            <a:r>
              <a:rPr lang="en-US" sz="1200" b="0" i="0" u="none" strike="noStrike" kern="1200" dirty="0" smtClean="0">
                <a:solidFill>
                  <a:schemeClr val="tx1"/>
                </a:solidFill>
                <a:effectLst/>
                <a:latin typeface="+mn-lt"/>
                <a:ea typeface="+mn-ea"/>
                <a:cs typeface="+mn-cs"/>
                <a:hlinkClick r:id="rId3"/>
              </a:rPr>
              <a:t>http://developer.android.com/guide/components/activities.html</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15</a:t>
            </a:fld>
            <a:endParaRPr lang="en-US"/>
          </a:p>
        </p:txBody>
      </p:sp>
    </p:spTree>
    <p:extLst>
      <p:ext uri="{BB962C8B-B14F-4D97-AF65-F5344CB8AC3E}">
        <p14:creationId xmlns:p14="http://schemas.microsoft.com/office/powerpoint/2010/main" val="323017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activity is a single screen in an application</a:t>
            </a:r>
            <a:r>
              <a:rPr lang="en-US" sz="1200" b="0" i="0" kern="1200" baseline="0" dirty="0" smtClean="0">
                <a:solidFill>
                  <a:schemeClr val="tx1"/>
                </a:solidFill>
                <a:effectLst/>
                <a:latin typeface="+mn-lt"/>
                <a:ea typeface="+mn-ea"/>
                <a:cs typeface="+mn-cs"/>
              </a:rPr>
              <a:t> with some UI components. It</a:t>
            </a:r>
            <a:r>
              <a:rPr lang="en-US" sz="1200" b="0" i="0" kern="1200" dirty="0" smtClean="0">
                <a:solidFill>
                  <a:schemeClr val="tx1"/>
                </a:solidFill>
                <a:effectLst/>
                <a:latin typeface="+mn-lt"/>
                <a:ea typeface="+mn-ea"/>
                <a:cs typeface="+mn-cs"/>
              </a:rPr>
              <a:t> is a Java File.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an</a:t>
            </a:r>
            <a:r>
              <a:rPr lang="en-US" sz="1200" b="0" i="0" kern="1200" baseline="0" dirty="0" smtClean="0">
                <a:solidFill>
                  <a:schemeClr val="tx1"/>
                </a:solidFill>
                <a:effectLst/>
                <a:latin typeface="+mn-lt"/>
                <a:ea typeface="+mn-ea"/>
                <a:cs typeface="+mn-cs"/>
              </a:rPr>
              <a:t> Activity follow these steps</a:t>
            </a:r>
          </a:p>
          <a:p>
            <a:endParaRPr lang="en-US" sz="1200" b="0" i="0" kern="1200" baseline="0" dirty="0" smtClean="0">
              <a:solidFill>
                <a:schemeClr val="tx1"/>
              </a:solidFill>
              <a:effectLst/>
              <a:latin typeface="+mn-lt"/>
              <a:ea typeface="+mn-ea"/>
              <a:cs typeface="+mn-cs"/>
            </a:endParaRPr>
          </a:p>
          <a:p>
            <a:pPr marL="228600" indent="-228600">
              <a:buAutoNum type="arabicPeriod"/>
            </a:pPr>
            <a:r>
              <a:rPr lang="en-US" sz="1200" b="0" i="0" kern="1200" baseline="0" dirty="0" smtClean="0">
                <a:solidFill>
                  <a:schemeClr val="tx1"/>
                </a:solidFill>
                <a:effectLst/>
                <a:latin typeface="+mn-lt"/>
                <a:ea typeface="+mn-ea"/>
                <a:cs typeface="+mn-cs"/>
              </a:rPr>
              <a:t>Create a class which extends Activity ( which import from </a:t>
            </a:r>
            <a:r>
              <a:rPr lang="en-US" sz="1200" b="0" i="0" kern="1200" baseline="0" dirty="0" err="1" smtClean="0">
                <a:solidFill>
                  <a:schemeClr val="tx1"/>
                </a:solidFill>
                <a:effectLst/>
                <a:latin typeface="+mn-lt"/>
                <a:ea typeface="+mn-ea"/>
                <a:cs typeface="+mn-cs"/>
              </a:rPr>
              <a:t>andriod.app.Activity</a:t>
            </a:r>
            <a:r>
              <a:rPr lang="en-US" sz="1200" b="0" i="0" kern="1200" baseline="0" dirty="0" smtClean="0">
                <a:solidFill>
                  <a:schemeClr val="tx1"/>
                </a:solidFill>
                <a:effectLst/>
                <a:latin typeface="+mn-lt"/>
                <a:ea typeface="+mn-ea"/>
                <a:cs typeface="+mn-cs"/>
              </a:rPr>
              <a:t> )</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startAt="2"/>
            </a:pPr>
            <a:r>
              <a:rPr lang="en-US" sz="1200" b="0" i="0" kern="1200" dirty="0" smtClean="0">
                <a:solidFill>
                  <a:schemeClr val="tx1"/>
                </a:solidFill>
                <a:effectLst/>
                <a:latin typeface="+mn-lt"/>
                <a:ea typeface="+mn-ea"/>
                <a:cs typeface="+mn-cs"/>
              </a:rPr>
              <a:t>Usually in Java execution starts</a:t>
            </a:r>
            <a:r>
              <a:rPr lang="en-US" sz="1200" b="0" i="0" kern="1200" baseline="0" dirty="0" smtClean="0">
                <a:solidFill>
                  <a:schemeClr val="tx1"/>
                </a:solidFill>
                <a:effectLst/>
                <a:latin typeface="+mn-lt"/>
                <a:ea typeface="+mn-ea"/>
                <a:cs typeface="+mn-cs"/>
              </a:rPr>
              <a:t> with main method() but in Android  execution starts with </a:t>
            </a:r>
            <a:r>
              <a:rPr lang="en-US" sz="1200" b="0" i="0" kern="1200" baseline="0" dirty="0" err="1" smtClean="0">
                <a:solidFill>
                  <a:schemeClr val="tx1"/>
                </a:solidFill>
                <a:effectLst/>
                <a:latin typeface="+mn-lt"/>
                <a:ea typeface="+mn-ea"/>
                <a:cs typeface="+mn-cs"/>
              </a:rPr>
              <a:t>onCreate</a:t>
            </a:r>
            <a:r>
              <a:rPr lang="en-US" sz="1200" b="0" i="0" kern="1200" baseline="0" dirty="0" smtClean="0">
                <a:solidFill>
                  <a:schemeClr val="tx1"/>
                </a:solidFill>
                <a:effectLst/>
                <a:latin typeface="+mn-lt"/>
                <a:ea typeface="+mn-ea"/>
                <a:cs typeface="+mn-cs"/>
              </a:rPr>
              <a:t>(), so provide implementation for </a:t>
            </a:r>
            <a:r>
              <a:rPr lang="en-US" sz="1200" b="0" i="0" kern="1200" baseline="0" dirty="0" err="1" smtClean="0">
                <a:solidFill>
                  <a:schemeClr val="tx1"/>
                </a:solidFill>
                <a:effectLst/>
                <a:latin typeface="+mn-lt"/>
                <a:ea typeface="+mn-ea"/>
                <a:cs typeface="+mn-cs"/>
              </a:rPr>
              <a:t>onCreate</a:t>
            </a:r>
            <a:r>
              <a:rPr lang="en-US" sz="1200" b="0" i="0" kern="1200" baseline="0" dirty="0" smtClean="0">
                <a:solidFill>
                  <a:schemeClr val="tx1"/>
                </a:solidFill>
                <a:effectLst/>
                <a:latin typeface="+mn-lt"/>
                <a:ea typeface="+mn-ea"/>
                <a:cs typeface="+mn-cs"/>
              </a:rPr>
              <a:t>() method</a:t>
            </a:r>
          </a:p>
          <a:p>
            <a:pPr marL="228600" indent="-228600">
              <a:buAutoNum type="arabicPeriod" startAt="2"/>
            </a:pPr>
            <a:endParaRPr lang="en-US" sz="1200" b="0" i="0" kern="1200" baseline="0" dirty="0" smtClean="0">
              <a:solidFill>
                <a:schemeClr val="tx1"/>
              </a:solidFill>
              <a:effectLst/>
              <a:latin typeface="+mn-lt"/>
              <a:ea typeface="+mn-ea"/>
              <a:cs typeface="+mn-cs"/>
            </a:endParaRPr>
          </a:p>
          <a:p>
            <a:pPr marL="228600" indent="-228600">
              <a:buAutoNum type="arabicPeriod" startAt="2"/>
            </a:pPr>
            <a:r>
              <a:rPr lang="en-US" sz="1200" b="0" i="0" kern="1200" baseline="0" dirty="0" smtClean="0">
                <a:solidFill>
                  <a:schemeClr val="tx1"/>
                </a:solidFill>
                <a:effectLst/>
                <a:latin typeface="+mn-lt"/>
                <a:ea typeface="+mn-ea"/>
                <a:cs typeface="+mn-cs"/>
              </a:rPr>
              <a:t>By using </a:t>
            </a:r>
            <a:r>
              <a:rPr lang="en-US" sz="1200" b="0" i="0" kern="1200" baseline="0" dirty="0" err="1" smtClean="0">
                <a:solidFill>
                  <a:schemeClr val="tx1"/>
                </a:solidFill>
                <a:effectLst/>
                <a:latin typeface="+mn-lt"/>
                <a:ea typeface="+mn-ea"/>
                <a:cs typeface="+mn-cs"/>
              </a:rPr>
              <a:t>setContentView</a:t>
            </a:r>
            <a:r>
              <a:rPr lang="en-US" sz="1200" b="0" i="0" kern="1200" baseline="0" dirty="0" smtClean="0">
                <a:solidFill>
                  <a:schemeClr val="tx1"/>
                </a:solidFill>
                <a:effectLst/>
                <a:latin typeface="+mn-lt"/>
                <a:ea typeface="+mn-ea"/>
                <a:cs typeface="+mn-cs"/>
              </a:rPr>
              <a:t>() specify the XML file  </a:t>
            </a:r>
            <a:r>
              <a:rPr lang="en-US" sz="1200" b="0" i="0" kern="1200" baseline="0" dirty="0" err="1" smtClean="0">
                <a:solidFill>
                  <a:schemeClr val="tx1"/>
                </a:solidFill>
                <a:effectLst/>
                <a:latin typeface="+mn-lt"/>
                <a:ea typeface="+mn-ea"/>
                <a:cs typeface="+mn-cs"/>
              </a:rPr>
              <a:t>R.layout.activity_main</a:t>
            </a:r>
            <a:r>
              <a:rPr lang="en-US" sz="1200" b="0" i="0" kern="1200" baseline="0" dirty="0" smtClean="0">
                <a:solidFill>
                  <a:schemeClr val="tx1"/>
                </a:solidFill>
                <a:effectLst/>
                <a:latin typeface="+mn-lt"/>
                <a:ea typeface="+mn-ea"/>
                <a:cs typeface="+mn-cs"/>
              </a:rPr>
              <a:t>. </a:t>
            </a:r>
          </a:p>
          <a:p>
            <a:pPr marL="228600" indent="-228600">
              <a:buAutoNum type="arabicPeriod" startAt="2"/>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Taken in part or whole from </a:t>
            </a:r>
            <a:r>
              <a:rPr lang="en-US" sz="1200" b="0" i="0" u="none" strike="noStrike" kern="1200" dirty="0" smtClean="0">
                <a:solidFill>
                  <a:schemeClr val="tx1"/>
                </a:solidFill>
                <a:effectLst/>
                <a:latin typeface="+mn-lt"/>
                <a:ea typeface="+mn-ea"/>
                <a:cs typeface="+mn-cs"/>
                <a:hlinkClick r:id="rId3"/>
              </a:rPr>
              <a:t>http://developer.android.com/guide/components/activities.html</a:t>
            </a:r>
            <a:endParaRPr lang="en-US" sz="1200" b="0" i="0" kern="1200" dirty="0" smtClean="0">
              <a:solidFill>
                <a:schemeClr val="tx1"/>
              </a:solidFill>
              <a:effectLst/>
              <a:latin typeface="+mn-lt"/>
              <a:ea typeface="+mn-ea"/>
              <a:cs typeface="+mn-cs"/>
            </a:endParaRPr>
          </a:p>
          <a:p>
            <a:endParaRPr lang="en-US" dirty="0" smtClean="0"/>
          </a:p>
          <a:p>
            <a:r>
              <a:rPr lang="en-US" dirty="0" smtClean="0"/>
              <a:t>By default if you create a new project </a:t>
            </a:r>
            <a:r>
              <a:rPr lang="en-US" dirty="0" err="1" smtClean="0"/>
              <a:t>MainActivity</a:t>
            </a:r>
            <a:r>
              <a:rPr lang="en-US" dirty="0" smtClean="0"/>
              <a:t> extends </a:t>
            </a:r>
            <a:r>
              <a:rPr lang="en-US" sz="1200" b="0" i="0" kern="1200" dirty="0" err="1" smtClean="0">
                <a:solidFill>
                  <a:schemeClr val="tx1"/>
                </a:solidFill>
                <a:effectLst/>
                <a:latin typeface="+mn-lt"/>
                <a:ea typeface="+mn-ea"/>
                <a:cs typeface="+mn-cs"/>
              </a:rPr>
              <a:t>AppCompatActivity</a:t>
            </a:r>
            <a:endParaRPr lang="en-US" dirty="0" smtClean="0"/>
          </a:p>
          <a:p>
            <a:endParaRPr lang="en-US" dirty="0" smtClean="0"/>
          </a:p>
          <a:p>
            <a:r>
              <a:rPr lang="en-US" sz="1200" b="0" i="0" kern="1200" dirty="0" err="1" smtClean="0">
                <a:solidFill>
                  <a:schemeClr val="tx1"/>
                </a:solidFill>
                <a:effectLst/>
                <a:latin typeface="+mn-lt"/>
                <a:ea typeface="+mn-ea"/>
                <a:cs typeface="+mn-cs"/>
              </a:rPr>
              <a:t>AppCompatActivity</a:t>
            </a:r>
            <a:r>
              <a:rPr lang="en-US" sz="1200" b="0" i="0" kern="1200" dirty="0" smtClean="0">
                <a:solidFill>
                  <a:schemeClr val="tx1"/>
                </a:solidFill>
                <a:effectLst/>
                <a:latin typeface="+mn-lt"/>
                <a:ea typeface="+mn-ea"/>
                <a:cs typeface="+mn-cs"/>
              </a:rPr>
              <a:t> is a class from v7 </a:t>
            </a:r>
            <a:r>
              <a:rPr lang="en-US" sz="1200" b="0" i="0" kern="1200" dirty="0" err="1" smtClean="0">
                <a:solidFill>
                  <a:schemeClr val="tx1"/>
                </a:solidFill>
                <a:effectLst/>
                <a:latin typeface="+mn-lt"/>
                <a:ea typeface="+mn-ea"/>
                <a:cs typeface="+mn-cs"/>
              </a:rPr>
              <a:t>appcompat</a:t>
            </a:r>
            <a:r>
              <a:rPr lang="en-US" sz="1200" b="0" i="0" kern="1200" dirty="0" smtClean="0">
                <a:solidFill>
                  <a:schemeClr val="tx1"/>
                </a:solidFill>
                <a:effectLst/>
                <a:latin typeface="+mn-lt"/>
                <a:ea typeface="+mn-ea"/>
                <a:cs typeface="+mn-cs"/>
              </a:rPr>
              <a:t> library. This is a compatibility library that back ports some features of recent versions of Android to older devices.</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16</a:t>
            </a:fld>
            <a:endParaRPr lang="en-US"/>
          </a:p>
        </p:txBody>
      </p:sp>
    </p:spTree>
    <p:extLst>
      <p:ext uri="{BB962C8B-B14F-4D97-AF65-F5344CB8AC3E}">
        <p14:creationId xmlns:p14="http://schemas.microsoft.com/office/powerpoint/2010/main" val="307108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1" kern="1200" dirty="0" smtClean="0">
                <a:solidFill>
                  <a:schemeClr val="tx1"/>
                </a:solidFill>
                <a:effectLst/>
                <a:latin typeface="+mn-lt"/>
                <a:ea typeface="+mn-ea"/>
                <a:cs typeface="+mn-cs"/>
              </a:rPr>
              <a:t>Android Virtual Device</a:t>
            </a:r>
            <a:r>
              <a:rPr lang="en-US" sz="1200" b="0" i="0" kern="1200" dirty="0" smtClean="0">
                <a:solidFill>
                  <a:schemeClr val="tx1"/>
                </a:solidFill>
                <a:effectLst/>
                <a:latin typeface="+mn-lt"/>
                <a:ea typeface="+mn-ea"/>
                <a:cs typeface="+mn-cs"/>
              </a:rPr>
              <a:t> (AVD) is a device configuration that is run with the Android emulator. It works with the emulator to provide a virtual device-specific environment in which to install and run Android apps. </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17</a:t>
            </a:fld>
            <a:endParaRPr lang="en-US"/>
          </a:p>
        </p:txBody>
      </p:sp>
    </p:spTree>
    <p:extLst>
      <p:ext uri="{BB962C8B-B14F-4D97-AF65-F5344CB8AC3E}">
        <p14:creationId xmlns:p14="http://schemas.microsoft.com/office/powerpoint/2010/main" val="57161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HAXM is not installed,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Intel HAXM can be installed through the Android* SDK Manager</a:t>
            </a:r>
            <a:r>
              <a:rPr lang="en-US" sz="1200" b="0" i="0" kern="1200" baseline="0" dirty="0" smtClean="0">
                <a:solidFill>
                  <a:schemeClr val="tx1"/>
                </a:solidFill>
                <a:effectLst/>
                <a:latin typeface="+mn-lt"/>
                <a:ea typeface="+mn-ea"/>
                <a:cs typeface="+mn-cs"/>
              </a:rPr>
              <a:t> by clicking Install HAXM. </a:t>
            </a:r>
          </a:p>
          <a:p>
            <a:r>
              <a:rPr lang="en-US" sz="1200" b="0" i="0" kern="1200" baseline="0" dirty="0" smtClean="0">
                <a:solidFill>
                  <a:schemeClr val="tx1"/>
                </a:solidFill>
                <a:effectLst/>
                <a:latin typeface="+mn-lt"/>
                <a:ea typeface="+mn-ea"/>
                <a:cs typeface="+mn-cs"/>
              </a:rPr>
              <a:t>HAXM stands for </a:t>
            </a:r>
            <a:r>
              <a:rPr lang="en-US" sz="1200" b="0" i="0" kern="1200" dirty="0" smtClean="0">
                <a:solidFill>
                  <a:schemeClr val="tx1"/>
                </a:solidFill>
                <a:effectLst/>
                <a:latin typeface="+mn-lt"/>
                <a:ea typeface="+mn-ea"/>
                <a:cs typeface="+mn-cs"/>
              </a:rPr>
              <a:t>Hardware Accelerated Execution Manager.</a:t>
            </a:r>
            <a:r>
              <a:rPr lang="en-US" sz="1200" b="0" i="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18</a:t>
            </a:fld>
            <a:endParaRPr lang="en-US"/>
          </a:p>
        </p:txBody>
      </p:sp>
    </p:spTree>
    <p:extLst>
      <p:ext uri="{BB962C8B-B14F-4D97-AF65-F5344CB8AC3E}">
        <p14:creationId xmlns:p14="http://schemas.microsoft.com/office/powerpoint/2010/main" val="358623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The Java source files get compiled to byte code.</a:t>
            </a: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An Android Application Package, or APK file, gets created. (Which</a:t>
            </a:r>
            <a:r>
              <a:rPr lang="en-US" sz="1200" b="0" i="0" kern="1200" baseline="0" dirty="0" smtClean="0">
                <a:solidFill>
                  <a:schemeClr val="tx1"/>
                </a:solidFill>
                <a:effectLst/>
                <a:latin typeface="+mn-lt"/>
                <a:ea typeface="+mn-ea"/>
                <a:cs typeface="+mn-cs"/>
              </a:rPr>
              <a:t> is the installation file is Android for the OS)</a:t>
            </a:r>
            <a:endParaRPr lang="en-US" sz="1200" b="0" i="0" kern="1200" dirty="0" smtClean="0">
              <a:solidFill>
                <a:schemeClr val="tx1"/>
              </a:solidFill>
              <a:effectLst/>
              <a:latin typeface="+mn-lt"/>
              <a:ea typeface="+mn-ea"/>
              <a:cs typeface="+mn-cs"/>
            </a:endParaRP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The file includes the compiled Java files, along with any libraries and resources needed by your app.</a:t>
            </a: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Assuming there’s not one already running, the emulator gets launched with the AVD.</a:t>
            </a: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Once the emulator has been launched and the AVD is active, the APK file is uploaded to the AVD and installed.</a:t>
            </a: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The AVD starts the main activity associated with the app.</a:t>
            </a:r>
          </a:p>
          <a:p>
            <a:pPr marL="228600" indent="-228600" fontAlgn="base">
              <a:lnSpc>
                <a:spcPct val="150000"/>
              </a:lnSpc>
              <a:buFont typeface="+mj-lt"/>
              <a:buAutoNum type="arabicPeriod"/>
            </a:pPr>
            <a:r>
              <a:rPr lang="en-US" sz="1200" b="0" i="0" kern="1200" dirty="0" smtClean="0">
                <a:solidFill>
                  <a:schemeClr val="tx1"/>
                </a:solidFill>
                <a:effectLst/>
                <a:latin typeface="+mn-lt"/>
                <a:ea typeface="+mn-ea"/>
                <a:cs typeface="+mn-cs"/>
              </a:rPr>
              <a:t>Your app gets displayed on the AVD screen, and it’s all ready for you to test out.</a:t>
            </a:r>
          </a:p>
          <a:p>
            <a:endParaRPr lang="en-US" b="0" dirty="0"/>
          </a:p>
        </p:txBody>
      </p:sp>
      <p:sp>
        <p:nvSpPr>
          <p:cNvPr id="4" name="Slide Number Placeholder 3"/>
          <p:cNvSpPr>
            <a:spLocks noGrp="1"/>
          </p:cNvSpPr>
          <p:nvPr>
            <p:ph type="sldNum" sz="quarter" idx="10"/>
          </p:nvPr>
        </p:nvSpPr>
        <p:spPr/>
        <p:txBody>
          <a:bodyPr/>
          <a:lstStyle/>
          <a:p>
            <a:fld id="{F20C30C5-411F-4CFF-956C-6F655E1CC25D}" type="slidenum">
              <a:rPr lang="en-US" smtClean="0"/>
              <a:t>20</a:t>
            </a:fld>
            <a:endParaRPr lang="en-US"/>
          </a:p>
        </p:txBody>
      </p:sp>
    </p:spTree>
    <p:extLst>
      <p:ext uri="{BB962C8B-B14F-4D97-AF65-F5344CB8AC3E}">
        <p14:creationId xmlns:p14="http://schemas.microsoft.com/office/powerpoint/2010/main" val="404518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90F80F-58D9-4407-BA17-6D30AF5A30C8}" type="datetimeFigureOut">
              <a:rPr lang="en-US" smtClean="0"/>
              <a:t>4/2/2018</a:t>
            </a:fld>
            <a:endParaRPr lang="en-US"/>
          </a:p>
        </p:txBody>
      </p:sp>
      <p:sp>
        <p:nvSpPr>
          <p:cNvPr id="8" name="Slide Number Placeholder 7"/>
          <p:cNvSpPr>
            <a:spLocks noGrp="1"/>
          </p:cNvSpPr>
          <p:nvPr>
            <p:ph type="sldNum" sz="quarter" idx="11"/>
          </p:nvPr>
        </p:nvSpPr>
        <p:spPr/>
        <p:txBody>
          <a:bodyPr/>
          <a:lstStyle/>
          <a:p>
            <a:fld id="{D571DE25-2706-47C7-965C-47C0FD62B4D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0F80F-58D9-4407-BA17-6D30AF5A30C8}"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0F80F-58D9-4407-BA17-6D30AF5A30C8}"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0F80F-58D9-4407-BA17-6D30AF5A30C8}"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90F80F-58D9-4407-BA17-6D30AF5A30C8}"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90F80F-58D9-4407-BA17-6D30AF5A30C8}"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1DE25-2706-47C7-965C-47C0FD62B4DB}"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0F80F-58D9-4407-BA17-6D30AF5A30C8}"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F80F-58D9-4407-BA17-6D30AF5A30C8}"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90F80F-58D9-4407-BA17-6D30AF5A30C8}" type="datetimeFigureOut">
              <a:rPr lang="en-US" smtClean="0"/>
              <a:t>4/2/2018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571DE25-2706-47C7-965C-47C0FD62B4DB}"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315200" cy="2595025"/>
          </a:xfrm>
        </p:spPr>
        <p:txBody>
          <a:bodyPr/>
          <a:lstStyle/>
          <a:p>
            <a:pPr algn="ctr"/>
            <a:r>
              <a:rPr lang="en-US" dirty="0" smtClean="0"/>
              <a:t>Lesson-2</a:t>
            </a:r>
            <a:br>
              <a:rPr lang="en-US" dirty="0" smtClean="0"/>
            </a:br>
            <a:r>
              <a:rPr lang="en-US" dirty="0" smtClean="0"/>
              <a:t>Creating First App</a:t>
            </a:r>
            <a:endParaRPr lang="en-US" dirty="0"/>
          </a:p>
        </p:txBody>
      </p:sp>
    </p:spTree>
    <p:extLst>
      <p:ext uri="{BB962C8B-B14F-4D97-AF65-F5344CB8AC3E}">
        <p14:creationId xmlns:p14="http://schemas.microsoft.com/office/powerpoint/2010/main" val="239809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25412"/>
            <a:ext cx="8759825" cy="60467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0686" y="6324600"/>
            <a:ext cx="8229599" cy="369332"/>
          </a:xfrm>
          <a:prstGeom prst="rect">
            <a:avLst/>
          </a:prstGeom>
        </p:spPr>
        <p:txBody>
          <a:bodyPr wrap="square">
            <a:spAutoFit/>
          </a:bodyPr>
          <a:lstStyle/>
          <a:p>
            <a:r>
              <a:rPr lang="en-US" b="1" dirty="0"/>
              <a:t>When you click on the Finish button, Android Studio will build your app.</a:t>
            </a:r>
          </a:p>
        </p:txBody>
      </p:sp>
    </p:spTree>
    <p:extLst>
      <p:ext uri="{BB962C8B-B14F-4D97-AF65-F5344CB8AC3E}">
        <p14:creationId xmlns:p14="http://schemas.microsoft.com/office/powerpoint/2010/main" val="188485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7315200" cy="762000"/>
          </a:xfrm>
        </p:spPr>
        <p:txBody>
          <a:bodyPr/>
          <a:lstStyle/>
          <a:p>
            <a:r>
              <a:rPr lang="en-US" dirty="0" smtClean="0"/>
              <a:t>Creation of </a:t>
            </a:r>
            <a:r>
              <a:rPr lang="en-US" dirty="0" err="1" smtClean="0"/>
              <a:t>HelloWorldApp</a:t>
            </a:r>
            <a:endParaRPr lang="en-US" dirty="0"/>
          </a:p>
        </p:txBody>
      </p:sp>
      <p:sp>
        <p:nvSpPr>
          <p:cNvPr id="3" name="Content Placeholder 2"/>
          <p:cNvSpPr>
            <a:spLocks noGrp="1"/>
          </p:cNvSpPr>
          <p:nvPr>
            <p:ph idx="1"/>
          </p:nvPr>
        </p:nvSpPr>
        <p:spPr>
          <a:xfrm>
            <a:off x="-152400" y="936568"/>
            <a:ext cx="8915400" cy="990599"/>
          </a:xfrm>
        </p:spPr>
        <p:txBody>
          <a:bodyPr>
            <a:normAutofit/>
          </a:bodyPr>
          <a:lstStyle/>
          <a:p>
            <a:r>
              <a:rPr lang="en-US" dirty="0"/>
              <a:t>Here’s what our project looks like (don’t worry if it looks complicated right now, we’ll break it down over the next few </a:t>
            </a:r>
            <a:r>
              <a:rPr lang="en-US" dirty="0" smtClean="0"/>
              <a:t>slides):</a:t>
            </a:r>
            <a:endParaRPr lang="en-US" dirty="0"/>
          </a:p>
        </p:txBody>
      </p:sp>
      <p:pic>
        <p:nvPicPr>
          <p:cNvPr id="9218"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52600"/>
            <a:ext cx="8839200" cy="511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315200" cy="762000"/>
          </a:xfrm>
        </p:spPr>
        <p:txBody>
          <a:bodyPr/>
          <a:lstStyle/>
          <a:p>
            <a:pPr fontAlgn="base"/>
            <a:r>
              <a:rPr lang="en-US" dirty="0"/>
              <a:t>The folder structure</a:t>
            </a:r>
          </a:p>
        </p:txBody>
      </p:sp>
      <p:sp>
        <p:nvSpPr>
          <p:cNvPr id="3" name="Content Placeholder 2"/>
          <p:cNvSpPr>
            <a:spLocks noGrp="1"/>
          </p:cNvSpPr>
          <p:nvPr>
            <p:ph idx="1"/>
          </p:nvPr>
        </p:nvSpPr>
        <p:spPr>
          <a:xfrm>
            <a:off x="38100" y="609601"/>
            <a:ext cx="8610600" cy="533399"/>
          </a:xfrm>
        </p:spPr>
        <p:txBody>
          <a:bodyPr/>
          <a:lstStyle/>
          <a:p>
            <a:r>
              <a:rPr lang="en-US" dirty="0"/>
              <a:t>The explorer contains all of the projects that you currently have open.</a:t>
            </a:r>
          </a:p>
        </p:txBody>
      </p:sp>
      <p:pic>
        <p:nvPicPr>
          <p:cNvPr id="10242"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162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38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407"/>
            <a:ext cx="7315200" cy="1154097"/>
          </a:xfrm>
        </p:spPr>
        <p:txBody>
          <a:bodyPr>
            <a:normAutofit fontScale="90000"/>
          </a:bodyPr>
          <a:lstStyle/>
          <a:p>
            <a:r>
              <a:rPr lang="en-US" dirty="0"/>
              <a:t>Useful files in your project</a:t>
            </a:r>
            <a:br>
              <a:rPr lang="en-US" dirty="0"/>
            </a:br>
            <a:endParaRPr lang="en-US" dirty="0"/>
          </a:p>
        </p:txBody>
      </p:sp>
      <p:pic>
        <p:nvPicPr>
          <p:cNvPr id="11266"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9916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076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315200" cy="990600"/>
          </a:xfrm>
        </p:spPr>
        <p:txBody>
          <a:bodyPr>
            <a:normAutofit fontScale="90000"/>
          </a:bodyPr>
          <a:lstStyle/>
          <a:p>
            <a:r>
              <a:rPr lang="en-US" dirty="0" smtClean="0"/>
              <a:t>Code and Design Editor</a:t>
            </a:r>
            <a:r>
              <a:rPr lang="en-US" dirty="0"/>
              <a:t/>
            </a:r>
            <a:br>
              <a:rPr lang="en-US" dirty="0"/>
            </a:br>
            <a:endParaRPr lang="en-US" dirty="0"/>
          </a:p>
        </p:txBody>
      </p:sp>
      <p:pic>
        <p:nvPicPr>
          <p:cNvPr id="12290"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8839200" cy="621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13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315200" cy="838200"/>
          </a:xfrm>
        </p:spPr>
        <p:txBody>
          <a:bodyPr/>
          <a:lstStyle/>
          <a:p>
            <a:r>
              <a:rPr lang="en-US" dirty="0"/>
              <a:t>a</a:t>
            </a:r>
            <a:r>
              <a:rPr lang="en-US" dirty="0" smtClean="0"/>
              <a:t>ctivity_main.xml</a:t>
            </a:r>
            <a:endParaRPr lang="en-US" dirty="0"/>
          </a:p>
        </p:txBody>
      </p:sp>
      <p:pic>
        <p:nvPicPr>
          <p:cNvPr id="13314"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65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1"/>
            <a:ext cx="7315200" cy="838200"/>
          </a:xfrm>
        </p:spPr>
        <p:txBody>
          <a:bodyPr/>
          <a:lstStyle/>
          <a:p>
            <a:r>
              <a:rPr lang="en-US" b="1" dirty="0"/>
              <a:t>MainActivity.java</a:t>
            </a:r>
            <a:endParaRPr lang="en-US" dirty="0"/>
          </a:p>
        </p:txBody>
      </p:sp>
      <p:pic>
        <p:nvPicPr>
          <p:cNvPr id="14338"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42" y="1143000"/>
            <a:ext cx="880215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008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1154097"/>
          </a:xfrm>
        </p:spPr>
        <p:txBody>
          <a:bodyPr>
            <a:normAutofit fontScale="90000"/>
          </a:bodyPr>
          <a:lstStyle/>
          <a:p>
            <a:r>
              <a:rPr lang="en-US" dirty="0"/>
              <a:t>Open the Android Virtual Device Manager</a:t>
            </a:r>
            <a:br>
              <a:rPr lang="en-US" dirty="0"/>
            </a:br>
            <a:endParaRPr lang="en-US" dirty="0"/>
          </a:p>
        </p:txBody>
      </p:sp>
      <p:sp>
        <p:nvSpPr>
          <p:cNvPr id="3" name="Content Placeholder 2"/>
          <p:cNvSpPr>
            <a:spLocks noGrp="1"/>
          </p:cNvSpPr>
          <p:nvPr>
            <p:ph idx="1"/>
          </p:nvPr>
        </p:nvSpPr>
        <p:spPr>
          <a:xfrm>
            <a:off x="33867" y="762000"/>
            <a:ext cx="8991600" cy="1447800"/>
          </a:xfrm>
        </p:spPr>
        <p:txBody>
          <a:bodyPr/>
          <a:lstStyle/>
          <a:p>
            <a:pPr fontAlgn="base"/>
            <a:r>
              <a:rPr lang="en-US" dirty="0"/>
              <a:t>The AVD Manager allows you to set up new AVDs, and view and edit ones you’ve already created. </a:t>
            </a:r>
            <a:endParaRPr lang="en-US" dirty="0" smtClean="0"/>
          </a:p>
          <a:p>
            <a:pPr fontAlgn="base"/>
            <a:r>
              <a:rPr lang="en-US" dirty="0" smtClean="0"/>
              <a:t>Open </a:t>
            </a:r>
            <a:r>
              <a:rPr lang="en-US" dirty="0"/>
              <a:t>it by selecting Android on the Tools menu and choosing AVD Manager.</a:t>
            </a:r>
          </a:p>
          <a:p>
            <a:pPr fontAlgn="base"/>
            <a:r>
              <a:rPr lang="en-US" dirty="0" smtClean="0"/>
              <a:t>Click </a:t>
            </a:r>
            <a:r>
              <a:rPr lang="en-US" dirty="0"/>
              <a:t>on the “Create a virtual device” button.</a:t>
            </a:r>
          </a:p>
          <a:p>
            <a:endParaRPr lang="en-US" dirty="0"/>
          </a:p>
        </p:txBody>
      </p:sp>
      <p:pic>
        <p:nvPicPr>
          <p:cNvPr id="1026"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839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92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67"/>
            <a:ext cx="9144000" cy="1515533"/>
          </a:xfrm>
        </p:spPr>
        <p:txBody>
          <a:bodyPr>
            <a:normAutofit fontScale="92500" lnSpcReduction="10000"/>
          </a:bodyPr>
          <a:lstStyle/>
          <a:p>
            <a:pPr fontAlgn="base"/>
            <a:r>
              <a:rPr lang="en-US" dirty="0" smtClean="0"/>
              <a:t>On </a:t>
            </a:r>
            <a:r>
              <a:rPr lang="en-US" dirty="0"/>
              <a:t>the next screen, you’ll be prompted to choose a device definition. This is the type of device your AVD will emulate. You can choose a variety of phone, tablet, wear, or TV devices</a:t>
            </a:r>
            <a:r>
              <a:rPr lang="en-US" dirty="0" smtClean="0"/>
              <a:t>. </a:t>
            </a:r>
          </a:p>
          <a:p>
            <a:pPr fontAlgn="base"/>
            <a:r>
              <a:rPr lang="en-US" dirty="0" smtClean="0"/>
              <a:t>For </a:t>
            </a:r>
            <a:r>
              <a:rPr lang="en-US" dirty="0"/>
              <a:t>more info </a:t>
            </a:r>
            <a:r>
              <a:rPr lang="en-US" b="1" dirty="0">
                <a:solidFill>
                  <a:srgbClr val="FFFF00"/>
                </a:solidFill>
              </a:rPr>
              <a:t>: https://developer.android.com/studio/run/managing-avds.html</a:t>
            </a:r>
          </a:p>
        </p:txBody>
      </p:sp>
      <p:pic>
        <p:nvPicPr>
          <p:cNvPr id="2050"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44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777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685800"/>
          </a:xfrm>
        </p:spPr>
        <p:txBody>
          <a:bodyPr>
            <a:normAutofit fontScale="90000"/>
          </a:bodyPr>
          <a:lstStyle/>
          <a:p>
            <a:r>
              <a:rPr lang="en-US" dirty="0" smtClean="0"/>
              <a:t>Running your App</a:t>
            </a:r>
            <a:endParaRPr lang="en-US" dirty="0"/>
          </a:p>
        </p:txBody>
      </p:sp>
      <p:sp>
        <p:nvSpPr>
          <p:cNvPr id="3" name="Content Placeholder 2"/>
          <p:cNvSpPr>
            <a:spLocks noGrp="1"/>
          </p:cNvSpPr>
          <p:nvPr>
            <p:ph idx="1"/>
          </p:nvPr>
        </p:nvSpPr>
        <p:spPr>
          <a:xfrm>
            <a:off x="152400" y="914400"/>
            <a:ext cx="8839200" cy="5562600"/>
          </a:xfrm>
        </p:spPr>
        <p:txBody>
          <a:bodyPr>
            <a:normAutofit lnSpcReduction="10000"/>
          </a:bodyPr>
          <a:lstStyle/>
          <a:p>
            <a:r>
              <a:rPr lang="en-US" dirty="0"/>
              <a:t>You can now run the app on a real device or on an emulator. </a:t>
            </a:r>
          </a:p>
          <a:p>
            <a:pPr marL="45720" indent="0">
              <a:buNone/>
            </a:pPr>
            <a:r>
              <a:rPr lang="en-US" b="1" u="sng" dirty="0" smtClean="0"/>
              <a:t>Run </a:t>
            </a:r>
            <a:r>
              <a:rPr lang="en-US" b="1" u="sng" dirty="0"/>
              <a:t>on a Real </a:t>
            </a:r>
            <a:r>
              <a:rPr lang="en-US" b="1" u="sng" dirty="0" smtClean="0"/>
              <a:t>Device, Set </a:t>
            </a:r>
            <a:r>
              <a:rPr lang="en-US" b="1" u="sng" dirty="0"/>
              <a:t>up your device as follows</a:t>
            </a:r>
            <a:r>
              <a:rPr lang="en-US" dirty="0"/>
              <a:t>:</a:t>
            </a:r>
          </a:p>
          <a:p>
            <a:r>
              <a:rPr lang="en-US" dirty="0"/>
              <a:t>Connect your device to your development machine with a USB cable. If you're developing on Windows, you might need to install the appropriate USB driver for your device. For help installing drivers, see the https://developer.android.com/training/basics/firstapp/running-app.html#RealDevice</a:t>
            </a:r>
          </a:p>
          <a:p>
            <a:r>
              <a:rPr lang="en-US" dirty="0"/>
              <a:t>Enable </a:t>
            </a:r>
            <a:r>
              <a:rPr lang="en-US" b="1" dirty="0"/>
              <a:t>USB debugging</a:t>
            </a:r>
            <a:r>
              <a:rPr lang="en-US" dirty="0"/>
              <a:t> on your device by going to </a:t>
            </a:r>
            <a:r>
              <a:rPr lang="en-US" b="1" dirty="0"/>
              <a:t>Settings &gt; Developer options</a:t>
            </a:r>
            <a:r>
              <a:rPr lang="en-US" dirty="0" smtClean="0"/>
              <a:t>. </a:t>
            </a:r>
            <a:r>
              <a:rPr lang="en-US" b="1" dirty="0" smtClean="0"/>
              <a:t>Note</a:t>
            </a:r>
            <a:r>
              <a:rPr lang="en-US" b="1" dirty="0"/>
              <a:t>:</a:t>
            </a:r>
            <a:r>
              <a:rPr lang="en-US" dirty="0"/>
              <a:t> On Android 4.2 and newer, </a:t>
            </a:r>
            <a:r>
              <a:rPr lang="en-US" b="1" dirty="0"/>
              <a:t>Developer options</a:t>
            </a:r>
            <a:r>
              <a:rPr lang="en-US" dirty="0"/>
              <a:t> is hidden by default. To make it available, go to </a:t>
            </a:r>
            <a:r>
              <a:rPr lang="en-US" b="1" dirty="0"/>
              <a:t>Settings &gt; About phone</a:t>
            </a:r>
            <a:r>
              <a:rPr lang="en-US" dirty="0"/>
              <a:t> and tap </a:t>
            </a:r>
            <a:r>
              <a:rPr lang="en-US" b="1" dirty="0"/>
              <a:t>Build number</a:t>
            </a:r>
            <a:r>
              <a:rPr lang="en-US" dirty="0"/>
              <a:t> seven times. Return to the previous screen to find </a:t>
            </a:r>
            <a:r>
              <a:rPr lang="en-US" b="1" dirty="0"/>
              <a:t>Developer options</a:t>
            </a:r>
            <a:r>
              <a:rPr lang="en-US" dirty="0" smtClean="0"/>
              <a:t>.</a:t>
            </a:r>
          </a:p>
          <a:p>
            <a:r>
              <a:rPr lang="en-US" dirty="0" smtClean="0"/>
              <a:t>More info available in lesson-4</a:t>
            </a:r>
            <a:endParaRPr lang="en-US" dirty="0"/>
          </a:p>
          <a:p>
            <a:pPr marL="45720" indent="0">
              <a:buNone/>
            </a:pPr>
            <a:r>
              <a:rPr lang="en-US" b="1" u="sng" dirty="0"/>
              <a:t>Run the app from Android Studio as follows:</a:t>
            </a:r>
          </a:p>
          <a:p>
            <a:r>
              <a:rPr lang="en-US" dirty="0"/>
              <a:t>In Android Studio, select your project and click </a:t>
            </a:r>
            <a:r>
              <a:rPr lang="en-US" b="1" dirty="0"/>
              <a:t>Run</a:t>
            </a:r>
            <a:r>
              <a:rPr lang="en-US" dirty="0"/>
              <a:t>  from the toolbar.</a:t>
            </a:r>
          </a:p>
          <a:p>
            <a:r>
              <a:rPr lang="en-US" dirty="0"/>
              <a:t>In the </a:t>
            </a:r>
            <a:r>
              <a:rPr lang="en-US" b="1" dirty="0"/>
              <a:t>Select Deployment Target</a:t>
            </a:r>
            <a:r>
              <a:rPr lang="en-US" dirty="0"/>
              <a:t> window, select your device, and click </a:t>
            </a:r>
            <a:r>
              <a:rPr lang="en-US" b="1" dirty="0"/>
              <a:t>OK</a:t>
            </a:r>
            <a:r>
              <a:rPr lang="en-US" dirty="0"/>
              <a:t>.</a:t>
            </a:r>
          </a:p>
          <a:p>
            <a:r>
              <a:rPr lang="en-US" dirty="0"/>
              <a:t>Android Studio installs the app on your connected device and starts it.</a:t>
            </a:r>
          </a:p>
          <a:p>
            <a:pPr marL="45720" indent="0">
              <a:buNone/>
            </a:pPr>
            <a:endParaRPr lang="en-US" dirty="0"/>
          </a:p>
        </p:txBody>
      </p:sp>
    </p:spTree>
    <p:extLst>
      <p:ext uri="{BB962C8B-B14F-4D97-AF65-F5344CB8AC3E}">
        <p14:creationId xmlns:p14="http://schemas.microsoft.com/office/powerpoint/2010/main" val="3194714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315200" cy="838200"/>
          </a:xfrm>
        </p:spPr>
        <p:txBody>
          <a:bodyPr/>
          <a:lstStyle/>
          <a:p>
            <a:pPr algn="ctr"/>
            <a:r>
              <a:rPr lang="en-US" dirty="0" smtClean="0"/>
              <a:t>Agenda</a:t>
            </a:r>
            <a:endParaRPr lang="en-US" dirty="0"/>
          </a:p>
        </p:txBody>
      </p:sp>
      <p:sp>
        <p:nvSpPr>
          <p:cNvPr id="3" name="Content Placeholder 2"/>
          <p:cNvSpPr>
            <a:spLocks noGrp="1"/>
          </p:cNvSpPr>
          <p:nvPr>
            <p:ph idx="1"/>
          </p:nvPr>
        </p:nvSpPr>
        <p:spPr>
          <a:xfrm>
            <a:off x="457200" y="1143000"/>
            <a:ext cx="8153400" cy="5166361"/>
          </a:xfrm>
        </p:spPr>
        <p:txBody>
          <a:bodyPr/>
          <a:lstStyle/>
          <a:p>
            <a:pPr>
              <a:lnSpc>
                <a:spcPct val="200000"/>
              </a:lnSpc>
            </a:pPr>
            <a:r>
              <a:rPr lang="en-US" sz="2800" dirty="0" smtClean="0"/>
              <a:t>Introduction to Android Studio</a:t>
            </a:r>
          </a:p>
          <a:p>
            <a:pPr>
              <a:lnSpc>
                <a:spcPct val="200000"/>
              </a:lnSpc>
            </a:pPr>
            <a:r>
              <a:rPr lang="en-US" sz="2800" dirty="0" smtClean="0"/>
              <a:t>Creation of HelloWorld app</a:t>
            </a:r>
          </a:p>
          <a:p>
            <a:pPr>
              <a:lnSpc>
                <a:spcPct val="200000"/>
              </a:lnSpc>
            </a:pPr>
            <a:r>
              <a:rPr lang="en-US" sz="2800" dirty="0" smtClean="0"/>
              <a:t>Android Project Structure and Folders</a:t>
            </a:r>
          </a:p>
          <a:p>
            <a:pPr>
              <a:lnSpc>
                <a:spcPct val="200000"/>
              </a:lnSpc>
            </a:pPr>
            <a:r>
              <a:rPr lang="en-US" sz="2800" dirty="0" smtClean="0"/>
              <a:t>Styles and Themes</a:t>
            </a:r>
          </a:p>
          <a:p>
            <a:endParaRPr lang="en-US" dirty="0" smtClean="0"/>
          </a:p>
          <a:p>
            <a:endParaRPr lang="en-US" dirty="0" smtClean="0"/>
          </a:p>
          <a:p>
            <a:endParaRPr lang="en-US" dirty="0"/>
          </a:p>
        </p:txBody>
      </p:sp>
    </p:spTree>
    <p:extLst>
      <p:ext uri="{BB962C8B-B14F-4D97-AF65-F5344CB8AC3E}">
        <p14:creationId xmlns:p14="http://schemas.microsoft.com/office/powerpoint/2010/main" val="3030433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7315200" cy="1154097"/>
          </a:xfrm>
        </p:spPr>
        <p:txBody>
          <a:bodyPr>
            <a:normAutofit fontScale="90000"/>
          </a:bodyPr>
          <a:lstStyle/>
          <a:p>
            <a:r>
              <a:rPr lang="en-US" dirty="0"/>
              <a:t>Compile, package, deploy and run</a:t>
            </a:r>
            <a:br>
              <a:rPr lang="en-US" dirty="0"/>
            </a:br>
            <a:endParaRPr lang="en-US" dirty="0"/>
          </a:p>
        </p:txBody>
      </p:sp>
      <p:sp>
        <p:nvSpPr>
          <p:cNvPr id="4" name="Content Placeholder 3"/>
          <p:cNvSpPr>
            <a:spLocks noGrp="1"/>
          </p:cNvSpPr>
          <p:nvPr>
            <p:ph idx="1"/>
          </p:nvPr>
        </p:nvSpPr>
        <p:spPr>
          <a:xfrm>
            <a:off x="228600" y="685801"/>
            <a:ext cx="8610600" cy="1676400"/>
          </a:xfrm>
        </p:spPr>
        <p:txBody>
          <a:bodyPr/>
          <a:lstStyle/>
          <a:p>
            <a:pPr fontAlgn="base"/>
            <a:r>
              <a:rPr lang="en-US" dirty="0"/>
              <a:t>Choosing the Run option doesn’t just run your app. It also deals </a:t>
            </a:r>
            <a:r>
              <a:rPr lang="en-US"/>
              <a:t>with </a:t>
            </a:r>
            <a:r>
              <a:rPr lang="en-US" smtClean="0"/>
              <a:t>             all </a:t>
            </a:r>
            <a:r>
              <a:rPr lang="en-US" dirty="0"/>
              <a:t>the preliminary tasks that are needed for the app to run:</a:t>
            </a:r>
          </a:p>
          <a:p>
            <a:pPr fontAlgn="base"/>
            <a:r>
              <a:rPr lang="en-US" b="1" i="1" dirty="0"/>
              <a:t>An APK file is an Android application package. It’s basically a JAR or ZIP file for Android applications.</a:t>
            </a:r>
            <a:endParaRPr lang="en-US" i="1" dirty="0"/>
          </a:p>
          <a:p>
            <a:endParaRPr lang="en-US" dirty="0"/>
          </a:p>
        </p:txBody>
      </p:sp>
      <p:pic>
        <p:nvPicPr>
          <p:cNvPr id="3075" name="Picture 3"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66938"/>
            <a:ext cx="8534400" cy="438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698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838199"/>
          </a:xfrm>
        </p:spPr>
        <p:txBody>
          <a:bodyPr>
            <a:normAutofit/>
          </a:bodyPr>
          <a:lstStyle/>
          <a:p>
            <a:r>
              <a:rPr lang="en-US" dirty="0"/>
              <a:t>Styles and Themes</a:t>
            </a:r>
          </a:p>
        </p:txBody>
      </p:sp>
      <p:sp>
        <p:nvSpPr>
          <p:cNvPr id="3" name="Content Placeholder 2"/>
          <p:cNvSpPr>
            <a:spLocks noGrp="1"/>
          </p:cNvSpPr>
          <p:nvPr>
            <p:ph idx="1"/>
          </p:nvPr>
        </p:nvSpPr>
        <p:spPr>
          <a:xfrm>
            <a:off x="381000" y="1143000"/>
            <a:ext cx="8610600" cy="5410200"/>
          </a:xfrm>
        </p:spPr>
        <p:txBody>
          <a:bodyPr>
            <a:normAutofit/>
          </a:bodyPr>
          <a:lstStyle/>
          <a:p>
            <a:r>
              <a:rPr lang="en-US" dirty="0"/>
              <a:t>A </a:t>
            </a:r>
            <a:r>
              <a:rPr lang="en-US" i="1" dirty="0"/>
              <a:t>style</a:t>
            </a:r>
            <a:r>
              <a:rPr lang="en-US" dirty="0"/>
              <a:t> is a collection of attributes that specify the look and format for a </a:t>
            </a:r>
            <a:r>
              <a:rPr lang="en-US" dirty="0">
                <a:hlinkClick r:id="rId2"/>
              </a:rPr>
              <a:t>View</a:t>
            </a:r>
            <a:r>
              <a:rPr lang="en-US" dirty="0"/>
              <a:t> or window. </a:t>
            </a:r>
            <a:endParaRPr lang="en-US" dirty="0" smtClean="0"/>
          </a:p>
          <a:p>
            <a:r>
              <a:rPr lang="en-US" dirty="0" smtClean="0"/>
              <a:t>A </a:t>
            </a:r>
            <a:r>
              <a:rPr lang="en-US" dirty="0"/>
              <a:t>style can specify attributes such as height, padding, font color, font size, background color, and much more</a:t>
            </a:r>
            <a:r>
              <a:rPr lang="en-US" dirty="0" smtClean="0"/>
              <a:t>.</a:t>
            </a:r>
          </a:p>
          <a:p>
            <a:r>
              <a:rPr lang="en-US" dirty="0"/>
              <a:t>For example, by using a style, you can take this layout XML</a:t>
            </a:r>
            <a:r>
              <a:rPr lang="en-US" dirty="0" smtClean="0"/>
              <a:t>:</a:t>
            </a:r>
            <a:endParaRPr lang="en-US" dirty="0"/>
          </a:p>
          <a:p>
            <a:pPr marL="45720" indent="0">
              <a:buNone/>
            </a:pPr>
            <a:r>
              <a:rPr lang="en-US" dirty="0"/>
              <a:t>&lt;</a:t>
            </a:r>
            <a:r>
              <a:rPr lang="en-US" b="1" dirty="0" err="1"/>
              <a:t>TextView</a:t>
            </a:r>
            <a:r>
              <a:rPr lang="en-US" b="1" dirty="0"/>
              <a:t/>
            </a:r>
            <a:br>
              <a:rPr lang="en-US" b="1" dirty="0"/>
            </a:br>
            <a:r>
              <a:rPr lang="en-US" b="1" dirty="0"/>
              <a:t>    </a:t>
            </a:r>
            <a:r>
              <a:rPr lang="en-US" b="1" dirty="0" err="1"/>
              <a:t>android:id</a:t>
            </a:r>
            <a:r>
              <a:rPr lang="en-US" b="1" dirty="0"/>
              <a:t>="@+id/</a:t>
            </a:r>
            <a:r>
              <a:rPr lang="en-US" b="1" dirty="0" err="1"/>
              <a:t>textView</a:t>
            </a:r>
            <a:r>
              <a:rPr lang="en-US" b="1" dirty="0"/>
              <a:t>"</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smtClean="0"/>
              <a:t>    </a:t>
            </a:r>
            <a:r>
              <a:rPr lang="en-US" b="1" dirty="0" err="1" smtClean="0"/>
              <a:t>android:text</a:t>
            </a:r>
            <a:r>
              <a:rPr lang="en-US" b="1" dirty="0"/>
              <a:t>="Welcome to Android Course"</a:t>
            </a:r>
            <a:br>
              <a:rPr lang="en-US" b="1" dirty="0"/>
            </a:br>
            <a:r>
              <a:rPr lang="en-US" b="1" dirty="0"/>
              <a:t>    </a:t>
            </a:r>
            <a:r>
              <a:rPr lang="en-US" b="1" dirty="0" err="1"/>
              <a:t>android:textColor</a:t>
            </a:r>
            <a:r>
              <a:rPr lang="en-US" b="1" dirty="0"/>
              <a:t>="#FF345F"</a:t>
            </a:r>
            <a:br>
              <a:rPr lang="en-US" b="1" dirty="0"/>
            </a:br>
            <a:r>
              <a:rPr lang="en-US" b="1" dirty="0"/>
              <a:t>    </a:t>
            </a:r>
            <a:r>
              <a:rPr lang="en-US" b="1" dirty="0" err="1"/>
              <a:t>android:gravity</a:t>
            </a:r>
            <a:r>
              <a:rPr lang="en-US" b="1" dirty="0"/>
              <a:t>="</a:t>
            </a:r>
            <a:r>
              <a:rPr lang="en-US" b="1" dirty="0" smtClean="0"/>
              <a:t>center"          </a:t>
            </a:r>
            <a:r>
              <a:rPr lang="en-US" dirty="0" smtClean="0"/>
              <a:t>&lt;!– gravity – alignment --&gt;</a:t>
            </a:r>
            <a:r>
              <a:rPr lang="en-US" b="1" dirty="0"/>
              <a:t/>
            </a:r>
            <a:br>
              <a:rPr lang="en-US" b="1" dirty="0"/>
            </a:br>
            <a:r>
              <a:rPr lang="en-US" b="1" dirty="0"/>
              <a:t>    </a:t>
            </a:r>
            <a:r>
              <a:rPr lang="en-US" b="1" dirty="0" err="1"/>
              <a:t>android:textSize</a:t>
            </a:r>
            <a:r>
              <a:rPr lang="en-US" b="1" dirty="0"/>
              <a:t>="24sp"</a:t>
            </a:r>
            <a:br>
              <a:rPr lang="en-US" b="1" dirty="0"/>
            </a:br>
            <a:r>
              <a:rPr lang="en-US" b="1" dirty="0"/>
              <a:t>    </a:t>
            </a:r>
            <a:r>
              <a:rPr lang="en-US" b="1" dirty="0" err="1"/>
              <a:t>android:typeface</a:t>
            </a:r>
            <a:r>
              <a:rPr lang="en-US" b="1" dirty="0"/>
              <a:t>="monospace"</a:t>
            </a:r>
            <a:br>
              <a:rPr lang="en-US" b="1" dirty="0"/>
            </a:br>
            <a:r>
              <a:rPr lang="en-US" b="1" dirty="0"/>
              <a:t>    </a:t>
            </a:r>
            <a:r>
              <a:rPr lang="en-US" b="1" dirty="0" err="1"/>
              <a:t>android:background</a:t>
            </a:r>
            <a:r>
              <a:rPr lang="en-US" b="1" dirty="0"/>
              <a:t>="@color/</a:t>
            </a:r>
            <a:r>
              <a:rPr lang="en-US" b="1" dirty="0" err="1"/>
              <a:t>colorPrimaryDark</a:t>
            </a:r>
            <a:r>
              <a:rPr lang="en-US" b="1" dirty="0"/>
              <a:t>"</a:t>
            </a:r>
            <a:r>
              <a:rPr lang="en-US" dirty="0"/>
              <a:t>/&gt;</a:t>
            </a:r>
          </a:p>
        </p:txBody>
      </p:sp>
    </p:spTree>
    <p:extLst>
      <p:ext uri="{BB962C8B-B14F-4D97-AF65-F5344CB8AC3E}">
        <p14:creationId xmlns:p14="http://schemas.microsoft.com/office/powerpoint/2010/main" val="61411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7315200" cy="685800"/>
          </a:xfrm>
        </p:spPr>
        <p:txBody>
          <a:bodyPr>
            <a:normAutofit fontScale="90000"/>
          </a:bodyPr>
          <a:lstStyle/>
          <a:p>
            <a:r>
              <a:rPr lang="en-US" dirty="0" smtClean="0"/>
              <a:t>Defining Styles in Resources</a:t>
            </a:r>
            <a:endParaRPr lang="en-US" dirty="0"/>
          </a:p>
        </p:txBody>
      </p:sp>
      <p:sp>
        <p:nvSpPr>
          <p:cNvPr id="3" name="Content Placeholder 2"/>
          <p:cNvSpPr>
            <a:spLocks noGrp="1"/>
          </p:cNvSpPr>
          <p:nvPr>
            <p:ph idx="1"/>
          </p:nvPr>
        </p:nvSpPr>
        <p:spPr>
          <a:xfrm>
            <a:off x="152400" y="1143001"/>
            <a:ext cx="8686800" cy="5166360"/>
          </a:xfrm>
        </p:spPr>
        <p:txBody>
          <a:bodyPr>
            <a:normAutofit lnSpcReduction="10000"/>
          </a:bodyPr>
          <a:lstStyle/>
          <a:p>
            <a:r>
              <a:rPr lang="en-US" sz="2400" dirty="0"/>
              <a:t>To create a set of styles, save an XML file in the res/values/ directory of your project. </a:t>
            </a:r>
            <a:endParaRPr lang="en-US" sz="2400" dirty="0" smtClean="0"/>
          </a:p>
          <a:p>
            <a:r>
              <a:rPr lang="en-US" sz="2400" dirty="0" smtClean="0"/>
              <a:t>The </a:t>
            </a:r>
            <a:r>
              <a:rPr lang="en-US" sz="2400" dirty="0"/>
              <a:t>name of the XML file must use the .xml extension, and like other resources, it must use lowercase, underscores, and be saved in the res/values/ folder. </a:t>
            </a:r>
            <a:endParaRPr lang="en-US" sz="2400" dirty="0" smtClean="0"/>
          </a:p>
          <a:p>
            <a:r>
              <a:rPr lang="en-US" sz="2400" dirty="0" smtClean="0"/>
              <a:t>The </a:t>
            </a:r>
            <a:r>
              <a:rPr lang="en-US" sz="2400" dirty="0"/>
              <a:t>root node of the XML file must be &lt;resources&gt;.</a:t>
            </a:r>
          </a:p>
          <a:p>
            <a:r>
              <a:rPr lang="en-US" sz="2400" dirty="0"/>
              <a:t>For each style you want to create, complete the following series of steps:</a:t>
            </a:r>
          </a:p>
          <a:p>
            <a:pPr lvl="1"/>
            <a:r>
              <a:rPr lang="en-US" sz="2000" dirty="0"/>
              <a:t>Add a &lt;style&gt; element to the file, with a name that uniquely identifies the style.</a:t>
            </a:r>
          </a:p>
          <a:p>
            <a:pPr lvl="1"/>
            <a:r>
              <a:rPr lang="en-US" sz="2000" dirty="0"/>
              <a:t>For each attribute of that style, add an &lt;item&gt; element, with a name that declares the style attribute. The order of these elements doesn't matter.</a:t>
            </a:r>
          </a:p>
          <a:p>
            <a:pPr lvl="1"/>
            <a:r>
              <a:rPr lang="en-US" sz="2000" dirty="0"/>
              <a:t>Add an appropriate value to each &lt;item&gt; element.</a:t>
            </a:r>
          </a:p>
          <a:p>
            <a:endParaRPr lang="en-US" dirty="0"/>
          </a:p>
        </p:txBody>
      </p:sp>
    </p:spTree>
    <p:extLst>
      <p:ext uri="{BB962C8B-B14F-4D97-AF65-F5344CB8AC3E}">
        <p14:creationId xmlns:p14="http://schemas.microsoft.com/office/powerpoint/2010/main" val="155068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15200" cy="914401"/>
          </a:xfrm>
        </p:spPr>
        <p:txBody>
          <a:bodyPr>
            <a:normAutofit/>
          </a:bodyPr>
          <a:lstStyle/>
          <a:p>
            <a:r>
              <a:rPr lang="en-US" dirty="0" smtClean="0"/>
              <a:t>Example of Styles.xml</a:t>
            </a:r>
            <a:endParaRPr lang="en-US" dirty="0"/>
          </a:p>
        </p:txBody>
      </p:sp>
      <p:sp>
        <p:nvSpPr>
          <p:cNvPr id="3" name="Content Placeholder 2"/>
          <p:cNvSpPr>
            <a:spLocks noGrp="1"/>
          </p:cNvSpPr>
          <p:nvPr>
            <p:ph idx="1"/>
          </p:nvPr>
        </p:nvSpPr>
        <p:spPr>
          <a:xfrm>
            <a:off x="457200" y="1143000"/>
            <a:ext cx="8382000" cy="5410200"/>
          </a:xfrm>
        </p:spPr>
        <p:txBody>
          <a:bodyPr>
            <a:normAutofit/>
          </a:bodyPr>
          <a:lstStyle/>
          <a:p>
            <a:pPr marL="45720" indent="0">
              <a:buNone/>
            </a:pPr>
            <a:r>
              <a:rPr lang="en-US" dirty="0"/>
              <a:t>&lt;</a:t>
            </a:r>
            <a:r>
              <a:rPr lang="en-US" b="1" dirty="0"/>
              <a:t>resources</a:t>
            </a:r>
            <a:r>
              <a:rPr lang="en-US" dirty="0"/>
              <a:t>&gt;</a:t>
            </a:r>
            <a:br>
              <a:rPr lang="en-US" dirty="0"/>
            </a:br>
            <a:r>
              <a:rPr lang="en-US" dirty="0"/>
              <a:t>    </a:t>
            </a:r>
            <a:r>
              <a:rPr lang="en-US" i="1" dirty="0"/>
              <a:t>&lt;!-- Base application theme. --&gt;</a:t>
            </a:r>
            <a:br>
              <a:rPr lang="en-US" i="1" dirty="0"/>
            </a:br>
            <a:r>
              <a:rPr lang="en-US" i="1" dirty="0"/>
              <a:t>    </a:t>
            </a:r>
            <a:r>
              <a:rPr lang="en-US" dirty="0"/>
              <a:t>&lt;</a:t>
            </a:r>
            <a:r>
              <a:rPr lang="en-US" b="1" dirty="0"/>
              <a:t>style name="</a:t>
            </a:r>
            <a:r>
              <a:rPr lang="en-US" b="1" dirty="0" err="1"/>
              <a:t>AppTheme</a:t>
            </a:r>
            <a:r>
              <a:rPr lang="en-US" b="1" dirty="0"/>
              <a:t>" parent="</a:t>
            </a:r>
            <a:r>
              <a:rPr lang="en-US" b="1" dirty="0" err="1"/>
              <a:t>Theme.AppCompat.Light</a:t>
            </a:r>
            <a:r>
              <a:rPr lang="en-US" b="1" dirty="0"/>
              <a:t>"</a:t>
            </a:r>
            <a:r>
              <a:rPr lang="en-US" dirty="0"/>
              <a:t>&gt;</a:t>
            </a:r>
            <a:br>
              <a:rPr lang="en-US" dirty="0"/>
            </a:br>
            <a:r>
              <a:rPr lang="en-US" dirty="0"/>
              <a:t>        </a:t>
            </a:r>
            <a:r>
              <a:rPr lang="en-US" i="1" dirty="0"/>
              <a:t>&lt;!-- Customize your theme here. --&gt;</a:t>
            </a:r>
            <a:br>
              <a:rPr lang="en-US" i="1" dirty="0"/>
            </a:br>
            <a:r>
              <a:rPr lang="en-US" i="1" dirty="0"/>
              <a:t>        </a:t>
            </a:r>
            <a:r>
              <a:rPr lang="en-US" dirty="0"/>
              <a:t>&lt;</a:t>
            </a:r>
            <a:r>
              <a:rPr lang="en-US" b="1" dirty="0"/>
              <a:t>item name="</a:t>
            </a:r>
            <a:r>
              <a:rPr lang="en-US" b="1" dirty="0" err="1"/>
              <a:t>colorPrimary</a:t>
            </a:r>
            <a:r>
              <a:rPr lang="en-US" b="1" dirty="0"/>
              <a:t>"</a:t>
            </a:r>
            <a:r>
              <a:rPr lang="en-US" dirty="0"/>
              <a:t>&gt;@color/</a:t>
            </a:r>
            <a:r>
              <a:rPr lang="en-US" dirty="0" err="1"/>
              <a:t>colorPrimary</a:t>
            </a:r>
            <a:r>
              <a:rPr lang="en-US" dirty="0"/>
              <a:t>&lt;/</a:t>
            </a:r>
            <a:r>
              <a:rPr lang="en-US" b="1" dirty="0"/>
              <a:t>item</a:t>
            </a:r>
            <a:r>
              <a:rPr lang="en-US" dirty="0"/>
              <a:t>&gt;</a:t>
            </a:r>
            <a:br>
              <a:rPr lang="en-US" dirty="0"/>
            </a:br>
            <a:r>
              <a:rPr lang="en-US" dirty="0"/>
              <a:t>        &lt;</a:t>
            </a:r>
            <a:r>
              <a:rPr lang="en-US" b="1" dirty="0"/>
              <a:t>item name="</a:t>
            </a:r>
            <a:r>
              <a:rPr lang="en-US" b="1" dirty="0" err="1"/>
              <a:t>colorPrimaryDark</a:t>
            </a:r>
            <a:r>
              <a:rPr lang="en-US" b="1" dirty="0"/>
              <a:t>"</a:t>
            </a:r>
            <a:r>
              <a:rPr lang="en-US" dirty="0"/>
              <a:t>&gt;@color/</a:t>
            </a:r>
            <a:r>
              <a:rPr lang="en-US" dirty="0" err="1"/>
              <a:t>colorPrimaryDark</a:t>
            </a:r>
            <a:r>
              <a:rPr lang="en-US" dirty="0"/>
              <a:t>&lt;/</a:t>
            </a:r>
            <a:r>
              <a:rPr lang="en-US" b="1" dirty="0"/>
              <a:t>item</a:t>
            </a:r>
            <a:r>
              <a:rPr lang="en-US" dirty="0"/>
              <a:t>&gt;</a:t>
            </a:r>
            <a:br>
              <a:rPr lang="en-US" dirty="0"/>
            </a:br>
            <a:r>
              <a:rPr lang="en-US" dirty="0"/>
              <a:t>        &lt;</a:t>
            </a:r>
            <a:r>
              <a:rPr lang="en-US" b="1" dirty="0"/>
              <a:t>item name="</a:t>
            </a:r>
            <a:r>
              <a:rPr lang="en-US" b="1" dirty="0" err="1"/>
              <a:t>colorAccent</a:t>
            </a:r>
            <a:r>
              <a:rPr lang="en-US" b="1" dirty="0"/>
              <a:t>"</a:t>
            </a:r>
            <a:r>
              <a:rPr lang="en-US" dirty="0"/>
              <a:t>&gt;@color/</a:t>
            </a:r>
            <a:r>
              <a:rPr lang="en-US" dirty="0" err="1"/>
              <a:t>colorAccent</a:t>
            </a:r>
            <a:r>
              <a:rPr lang="en-US" dirty="0"/>
              <a:t>&lt;/</a:t>
            </a:r>
            <a:r>
              <a:rPr lang="en-US" b="1" dirty="0"/>
              <a:t>item</a:t>
            </a:r>
            <a:r>
              <a:rPr lang="en-US" dirty="0"/>
              <a:t>&gt;</a:t>
            </a:r>
            <a:br>
              <a:rPr lang="en-US" dirty="0"/>
            </a:br>
            <a:r>
              <a:rPr lang="en-US" dirty="0"/>
              <a:t>    &lt;/</a:t>
            </a:r>
            <a:r>
              <a:rPr lang="en-US" b="1" dirty="0"/>
              <a:t>style</a:t>
            </a:r>
            <a:r>
              <a:rPr lang="en-US" dirty="0"/>
              <a:t>&gt;</a:t>
            </a:r>
            <a:br>
              <a:rPr lang="en-US" dirty="0"/>
            </a:br>
            <a:r>
              <a:rPr lang="en-US" dirty="0"/>
              <a:t>&lt;/</a:t>
            </a:r>
            <a:r>
              <a:rPr lang="en-US" b="1" dirty="0"/>
              <a:t>resources</a:t>
            </a:r>
            <a:r>
              <a:rPr lang="en-US" dirty="0"/>
              <a:t>&gt;</a:t>
            </a:r>
            <a:br>
              <a:rPr lang="en-US" dirty="0"/>
            </a:br>
            <a:endParaRPr lang="en-US" dirty="0" smtClean="0"/>
          </a:p>
          <a:p>
            <a:pPr marL="45720" indent="0">
              <a:buNone/>
            </a:pPr>
            <a:endParaRPr lang="en-US" b="1" dirty="0" smtClean="0"/>
          </a:p>
          <a:p>
            <a:pPr marL="45720" indent="0">
              <a:buNone/>
            </a:pPr>
            <a:r>
              <a:rPr lang="en-US" b="1" dirty="0" smtClean="0"/>
              <a:t>To Change the Theme of your Layout </a:t>
            </a:r>
          </a:p>
          <a:p>
            <a:pPr marL="45720" indent="0">
              <a:buNone/>
            </a:pPr>
            <a:r>
              <a:rPr lang="en-US" i="1" dirty="0" smtClean="0"/>
              <a:t> </a:t>
            </a:r>
            <a:r>
              <a:rPr lang="en-US" dirty="0">
                <a:solidFill>
                  <a:schemeClr val="tx2"/>
                </a:solidFill>
              </a:rPr>
              <a:t>&lt;</a:t>
            </a:r>
            <a:r>
              <a:rPr lang="en-US" b="1" dirty="0">
                <a:solidFill>
                  <a:schemeClr val="tx2"/>
                </a:solidFill>
              </a:rPr>
              <a:t>style name="</a:t>
            </a:r>
            <a:r>
              <a:rPr lang="en-US" b="1" dirty="0" err="1">
                <a:solidFill>
                  <a:schemeClr val="tx2"/>
                </a:solidFill>
              </a:rPr>
              <a:t>AppTheme</a:t>
            </a:r>
            <a:r>
              <a:rPr lang="en-US" b="1" dirty="0">
                <a:solidFill>
                  <a:schemeClr val="tx2"/>
                </a:solidFill>
              </a:rPr>
              <a:t>" parent</a:t>
            </a:r>
            <a:r>
              <a:rPr lang="en-US" b="1" dirty="0" smtClean="0">
                <a:solidFill>
                  <a:schemeClr val="tx2"/>
                </a:solidFill>
              </a:rPr>
              <a:t>="</a:t>
            </a:r>
            <a:r>
              <a:rPr lang="en-US" b="1" dirty="0" err="1">
                <a:solidFill>
                  <a:schemeClr val="tx2"/>
                </a:solidFill>
              </a:rPr>
              <a:t>Theme.Materia</a:t>
            </a:r>
            <a:r>
              <a:rPr lang="en-US" dirty="0" err="1">
                <a:solidFill>
                  <a:schemeClr val="tx2"/>
                </a:solidFill>
              </a:rPr>
              <a:t>l</a:t>
            </a:r>
            <a:r>
              <a:rPr lang="en-US" b="1" dirty="0" smtClean="0">
                <a:solidFill>
                  <a:schemeClr val="tx2"/>
                </a:solidFill>
              </a:rPr>
              <a:t>"</a:t>
            </a:r>
            <a:r>
              <a:rPr lang="en-US" dirty="0" smtClean="0">
                <a:solidFill>
                  <a:schemeClr val="tx2"/>
                </a:solidFill>
              </a:rPr>
              <a:t>&gt;</a:t>
            </a:r>
            <a:r>
              <a:rPr lang="en-US" dirty="0"/>
              <a:t/>
            </a:r>
            <a:br>
              <a:rPr lang="en-US" dirty="0"/>
            </a:br>
            <a:endParaRPr lang="en-US" dirty="0"/>
          </a:p>
        </p:txBody>
      </p:sp>
    </p:spTree>
    <p:extLst>
      <p:ext uri="{BB962C8B-B14F-4D97-AF65-F5344CB8AC3E}">
        <p14:creationId xmlns:p14="http://schemas.microsoft.com/office/powerpoint/2010/main" val="3888697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0"/>
            <a:ext cx="7315200" cy="704499"/>
          </a:xfrm>
        </p:spPr>
        <p:txBody>
          <a:bodyPr/>
          <a:lstStyle/>
          <a:p>
            <a:r>
              <a:rPr lang="en-US" dirty="0" smtClean="0"/>
              <a:t>colors.xml</a:t>
            </a:r>
            <a:endParaRPr lang="en-US" dirty="0"/>
          </a:p>
        </p:txBody>
      </p:sp>
      <p:sp>
        <p:nvSpPr>
          <p:cNvPr id="3" name="Content Placeholder 2"/>
          <p:cNvSpPr>
            <a:spLocks noGrp="1"/>
          </p:cNvSpPr>
          <p:nvPr>
            <p:ph idx="1"/>
          </p:nvPr>
        </p:nvSpPr>
        <p:spPr>
          <a:xfrm>
            <a:off x="266699" y="609600"/>
            <a:ext cx="8610600" cy="5166361"/>
          </a:xfrm>
        </p:spPr>
        <p:txBody>
          <a:bodyPr/>
          <a:lstStyle/>
          <a:p>
            <a:r>
              <a:rPr lang="en-US" dirty="0"/>
              <a:t>Android uses standard RGB (red, green and blue) color model. Each primary color value is usually represented by hexadecimal number.  </a:t>
            </a:r>
            <a:r>
              <a:rPr lang="en-US" dirty="0" smtClean="0"/>
              <a:t>          </a:t>
            </a:r>
          </a:p>
          <a:p>
            <a:r>
              <a:rPr lang="en-US" dirty="0" smtClean="0"/>
              <a:t>At </a:t>
            </a:r>
            <a:r>
              <a:rPr lang="en-US" dirty="0"/>
              <a:t>the beginning of such a color definition you have to put a pound character </a:t>
            </a:r>
            <a:r>
              <a:rPr lang="en-US" dirty="0" smtClean="0"/>
              <a:t>(#).</a:t>
            </a:r>
          </a:p>
          <a:p>
            <a:r>
              <a:rPr lang="en-US" dirty="0" smtClean="0"/>
              <a:t>Color used in the layout xml file is maintained in the color.xml</a:t>
            </a:r>
          </a:p>
          <a:p>
            <a:r>
              <a:rPr lang="en-US" dirty="0" smtClean="0"/>
              <a:t>Example</a:t>
            </a:r>
          </a:p>
          <a:p>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822960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6172200"/>
            <a:ext cx="7620000" cy="461665"/>
          </a:xfrm>
          <a:prstGeom prst="rect">
            <a:avLst/>
          </a:prstGeom>
          <a:noFill/>
        </p:spPr>
        <p:txBody>
          <a:bodyPr wrap="square" rtlCol="0">
            <a:spAutoFit/>
          </a:bodyPr>
          <a:lstStyle/>
          <a:p>
            <a:r>
              <a:rPr lang="en-US" sz="2400" dirty="0" smtClean="0"/>
              <a:t>To change the assigned color click the Squared colors </a:t>
            </a:r>
            <a:endParaRPr lang="en-US" sz="2400" dirty="0"/>
          </a:p>
        </p:txBody>
      </p:sp>
      <p:cxnSp>
        <p:nvCxnSpPr>
          <p:cNvPr id="10" name="Straight Arrow Connector 9"/>
          <p:cNvCxnSpPr/>
          <p:nvPr/>
        </p:nvCxnSpPr>
        <p:spPr>
          <a:xfrm flipH="1" flipV="1">
            <a:off x="4038600" y="4572000"/>
            <a:ext cx="1143000" cy="1752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131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315200" cy="457199"/>
          </a:xfrm>
        </p:spPr>
        <p:txBody>
          <a:bodyPr>
            <a:normAutofit fontScale="90000"/>
          </a:bodyPr>
          <a:lstStyle/>
          <a:p>
            <a:pPr algn="ctr"/>
            <a:r>
              <a:rPr lang="en-US" dirty="0" smtClean="0"/>
              <a:t>Summary Points</a:t>
            </a:r>
            <a:endParaRPr lang="en-US" dirty="0"/>
          </a:p>
        </p:txBody>
      </p:sp>
      <p:sp>
        <p:nvSpPr>
          <p:cNvPr id="3" name="Content Placeholder 2"/>
          <p:cNvSpPr>
            <a:spLocks noGrp="1"/>
          </p:cNvSpPr>
          <p:nvPr>
            <p:ph idx="1"/>
          </p:nvPr>
        </p:nvSpPr>
        <p:spPr>
          <a:xfrm>
            <a:off x="174523" y="685800"/>
            <a:ext cx="8664677" cy="6019800"/>
          </a:xfrm>
        </p:spPr>
        <p:txBody>
          <a:bodyPr>
            <a:normAutofit lnSpcReduction="10000"/>
          </a:bodyPr>
          <a:lstStyle/>
          <a:p>
            <a:r>
              <a:rPr lang="en-US" dirty="0"/>
              <a:t>A typical Android app is comprised of activities, layouts, and resource files. </a:t>
            </a:r>
            <a:endParaRPr lang="en-US" dirty="0" smtClean="0"/>
          </a:p>
          <a:p>
            <a:r>
              <a:rPr lang="en-US" dirty="0" smtClean="0"/>
              <a:t>Layouts </a:t>
            </a:r>
            <a:r>
              <a:rPr lang="en-US" dirty="0"/>
              <a:t>describe what your app looks like. They’re held in the app/</a:t>
            </a:r>
            <a:r>
              <a:rPr lang="en-US" dirty="0" err="1"/>
              <a:t>src</a:t>
            </a:r>
            <a:r>
              <a:rPr lang="en-US" dirty="0"/>
              <a:t>/main/res/layout folder. </a:t>
            </a:r>
            <a:endParaRPr lang="en-US" dirty="0" smtClean="0"/>
          </a:p>
          <a:p>
            <a:r>
              <a:rPr lang="en-US" dirty="0" smtClean="0"/>
              <a:t>Activities </a:t>
            </a:r>
            <a:r>
              <a:rPr lang="en-US" dirty="0"/>
              <a:t>describe what </a:t>
            </a:r>
            <a:r>
              <a:rPr lang="en-US" dirty="0" smtClean="0"/>
              <a:t>your </a:t>
            </a:r>
            <a:r>
              <a:rPr lang="en-US" dirty="0"/>
              <a:t>app does, and how it interacts with the user. The activities you write are held in the app/</a:t>
            </a:r>
            <a:r>
              <a:rPr lang="en-US" dirty="0" err="1"/>
              <a:t>src</a:t>
            </a:r>
            <a:r>
              <a:rPr lang="en-US" dirty="0"/>
              <a:t>/main/java folder. </a:t>
            </a:r>
            <a:endParaRPr lang="en-US" dirty="0" smtClean="0"/>
          </a:p>
          <a:p>
            <a:r>
              <a:rPr lang="en-US" dirty="0" smtClean="0"/>
              <a:t>strings.xml </a:t>
            </a:r>
            <a:r>
              <a:rPr lang="en-US" dirty="0"/>
              <a:t>contains string name/value pairs. It’s used to separate out text values from the layouts and activities, and supports localization. </a:t>
            </a:r>
            <a:endParaRPr lang="en-US" dirty="0" smtClean="0"/>
          </a:p>
          <a:p>
            <a:r>
              <a:rPr lang="en-US" dirty="0" smtClean="0"/>
              <a:t>AndroidManifest.xml </a:t>
            </a:r>
            <a:r>
              <a:rPr lang="en-US" dirty="0"/>
              <a:t>contains information about the app itself. It lives in the app/</a:t>
            </a:r>
            <a:r>
              <a:rPr lang="en-US" dirty="0" err="1"/>
              <a:t>src</a:t>
            </a:r>
            <a:r>
              <a:rPr lang="en-US" dirty="0"/>
              <a:t>/main folder. </a:t>
            </a:r>
            <a:endParaRPr lang="en-US" dirty="0" smtClean="0"/>
          </a:p>
          <a:p>
            <a:r>
              <a:rPr lang="en-US" dirty="0" smtClean="0"/>
              <a:t>An </a:t>
            </a:r>
            <a:r>
              <a:rPr lang="en-US" dirty="0"/>
              <a:t>AVD is an Android Virtual Device. It runs in the Android emulator and mimics a physical Android device</a:t>
            </a:r>
            <a:r>
              <a:rPr lang="en-US" dirty="0" smtClean="0"/>
              <a:t>.</a:t>
            </a:r>
          </a:p>
          <a:p>
            <a:r>
              <a:rPr lang="en-US" dirty="0" smtClean="0"/>
              <a:t> </a:t>
            </a:r>
            <a:r>
              <a:rPr lang="en-US" dirty="0"/>
              <a:t>An APK is an Android application package. It’s like a JAR file for Android apps, and contains your app bytecode, libraries, and resources. You install an app on a device by installing the APK. </a:t>
            </a:r>
            <a:endParaRPr lang="en-US" dirty="0" smtClean="0"/>
          </a:p>
          <a:p>
            <a:r>
              <a:rPr lang="en-US" dirty="0" smtClean="0"/>
              <a:t>Android </a:t>
            </a:r>
            <a:r>
              <a:rPr lang="en-US" dirty="0"/>
              <a:t>apps run in separate processes using the Android runtime (ART). </a:t>
            </a:r>
            <a:endParaRPr lang="en-US" dirty="0" smtClean="0"/>
          </a:p>
          <a:p>
            <a:r>
              <a:rPr lang="en-US" dirty="0" err="1" smtClean="0"/>
              <a:t>RelativeLayout</a:t>
            </a:r>
            <a:r>
              <a:rPr lang="en-US" dirty="0" smtClean="0"/>
              <a:t> </a:t>
            </a:r>
            <a:r>
              <a:rPr lang="en-US" dirty="0"/>
              <a:t>is used to place GUI components in relative positions in a layout. </a:t>
            </a:r>
            <a:endParaRPr lang="en-US" dirty="0" smtClean="0"/>
          </a:p>
          <a:p>
            <a:r>
              <a:rPr lang="en-US" dirty="0" smtClean="0"/>
              <a:t>The </a:t>
            </a:r>
            <a:r>
              <a:rPr lang="en-US" dirty="0" err="1"/>
              <a:t>TextView</a:t>
            </a:r>
            <a:r>
              <a:rPr lang="en-US" dirty="0"/>
              <a:t> element is used for displaying text.</a:t>
            </a:r>
          </a:p>
        </p:txBody>
      </p:sp>
    </p:spTree>
    <p:extLst>
      <p:ext uri="{BB962C8B-B14F-4D97-AF65-F5344CB8AC3E}">
        <p14:creationId xmlns:p14="http://schemas.microsoft.com/office/powerpoint/2010/main" val="136556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315200" cy="914400"/>
          </a:xfrm>
        </p:spPr>
        <p:txBody>
          <a:bodyPr/>
          <a:lstStyle/>
          <a:p>
            <a:r>
              <a:rPr lang="en-US" dirty="0" smtClean="0"/>
              <a:t>Introduction to Android Studio</a:t>
            </a:r>
            <a:endParaRPr lang="en-US" dirty="0"/>
          </a:p>
        </p:txBody>
      </p:sp>
      <p:sp>
        <p:nvSpPr>
          <p:cNvPr id="3" name="Content Placeholder 2"/>
          <p:cNvSpPr>
            <a:spLocks noGrp="1"/>
          </p:cNvSpPr>
          <p:nvPr>
            <p:ph idx="1"/>
          </p:nvPr>
        </p:nvSpPr>
        <p:spPr>
          <a:xfrm>
            <a:off x="381000" y="1219200"/>
            <a:ext cx="8153400" cy="5105400"/>
          </a:xfrm>
        </p:spPr>
        <p:txBody>
          <a:bodyPr>
            <a:normAutofit/>
          </a:bodyPr>
          <a:lstStyle/>
          <a:p>
            <a:pPr>
              <a:lnSpc>
                <a:spcPct val="125000"/>
              </a:lnSpc>
            </a:pPr>
            <a:r>
              <a:rPr lang="en-US" sz="2400" dirty="0"/>
              <a:t>Android Studio is the new foundation of Google’s efforts to give Android developers top-notch development tools.</a:t>
            </a:r>
          </a:p>
          <a:p>
            <a:pPr>
              <a:lnSpc>
                <a:spcPct val="125000"/>
              </a:lnSpc>
            </a:pPr>
            <a:r>
              <a:rPr lang="en-US" sz="2400" dirty="0" smtClean="0"/>
              <a:t>Android Studio </a:t>
            </a:r>
            <a:r>
              <a:rPr lang="en-US" sz="2400" dirty="0"/>
              <a:t>is a special version of IntelliJ </a:t>
            </a:r>
            <a:r>
              <a:rPr lang="en-US" sz="2400" dirty="0" smtClean="0"/>
              <a:t>IDEA(leading Java IDE) </a:t>
            </a:r>
            <a:r>
              <a:rPr lang="en-US" sz="2400" dirty="0"/>
              <a:t>that interfaces with the Android Software Development Kit (SDK) and the </a:t>
            </a:r>
            <a:r>
              <a:rPr lang="en-US" sz="2400" dirty="0" err="1"/>
              <a:t>gradle</a:t>
            </a:r>
            <a:r>
              <a:rPr lang="en-US" sz="2400" dirty="0"/>
              <a:t> build system. </a:t>
            </a:r>
            <a:endParaRPr lang="en-US" sz="2400" dirty="0" smtClean="0"/>
          </a:p>
          <a:p>
            <a:pPr>
              <a:lnSpc>
                <a:spcPct val="125000"/>
              </a:lnSpc>
            </a:pPr>
            <a:r>
              <a:rPr lang="en-US" sz="2400" dirty="0" smtClean="0"/>
              <a:t>Gradle </a:t>
            </a:r>
            <a:r>
              <a:rPr lang="en-US" sz="2400" dirty="0"/>
              <a:t>is the native build system for Android Studio. Hence, if you are using that IDE, you should get a build.gradle file automatically</a:t>
            </a:r>
            <a:r>
              <a:rPr lang="en-US" sz="2400" dirty="0" smtClean="0"/>
              <a:t>. Will discuss about this in later chapters.</a:t>
            </a:r>
            <a:endParaRPr lang="en-US" sz="2400" dirty="0"/>
          </a:p>
          <a:p>
            <a:endParaRPr lang="en-US" sz="2400" dirty="0"/>
          </a:p>
        </p:txBody>
      </p:sp>
    </p:spTree>
    <p:extLst>
      <p:ext uri="{BB962C8B-B14F-4D97-AF65-F5344CB8AC3E}">
        <p14:creationId xmlns:p14="http://schemas.microsoft.com/office/powerpoint/2010/main" val="385412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7" y="228600"/>
            <a:ext cx="7315200" cy="762000"/>
          </a:xfrm>
        </p:spPr>
        <p:txBody>
          <a:bodyPr/>
          <a:lstStyle/>
          <a:p>
            <a:r>
              <a:rPr lang="en-US" dirty="0" smtClean="0"/>
              <a:t>Initial </a:t>
            </a:r>
            <a:r>
              <a:rPr lang="en-US" dirty="0" err="1" smtClean="0"/>
              <a:t>HelloWorld</a:t>
            </a:r>
            <a:r>
              <a:rPr lang="en-US" dirty="0" smtClean="0"/>
              <a:t> App Example</a:t>
            </a:r>
            <a:endParaRPr lang="en-US" dirty="0"/>
          </a:p>
        </p:txBody>
      </p:sp>
      <p:sp>
        <p:nvSpPr>
          <p:cNvPr id="3" name="Content Placeholder 2"/>
          <p:cNvSpPr>
            <a:spLocks noGrp="1"/>
          </p:cNvSpPr>
          <p:nvPr>
            <p:ph idx="1"/>
          </p:nvPr>
        </p:nvSpPr>
        <p:spPr>
          <a:xfrm>
            <a:off x="642937" y="1012421"/>
            <a:ext cx="7467600" cy="1219199"/>
          </a:xfrm>
        </p:spPr>
        <p:txBody>
          <a:bodyPr/>
          <a:lstStyle/>
          <a:p>
            <a:r>
              <a:rPr lang="en-US" dirty="0"/>
              <a:t>Now that you’ve set up your development environment, you’re ready to create your first Android app. Here’s what the app will look like:</a:t>
            </a:r>
          </a:p>
        </p:txBody>
      </p:sp>
      <p:pic>
        <p:nvPicPr>
          <p:cNvPr id="1026"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382000" cy="470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315200" cy="914399"/>
          </a:xfrm>
        </p:spPr>
        <p:txBody>
          <a:bodyPr>
            <a:normAutofit fontScale="90000"/>
          </a:bodyPr>
          <a:lstStyle/>
          <a:p>
            <a:r>
              <a:rPr lang="en-US" dirty="0" smtClean="0"/>
              <a:t>1. </a:t>
            </a:r>
            <a:r>
              <a:rPr lang="en-US" dirty="0"/>
              <a:t>Create a new project</a:t>
            </a:r>
            <a:br>
              <a:rPr lang="en-US" dirty="0"/>
            </a:br>
            <a:endParaRPr lang="en-US" dirty="0"/>
          </a:p>
        </p:txBody>
      </p:sp>
      <p:sp>
        <p:nvSpPr>
          <p:cNvPr id="3" name="Content Placeholder 2"/>
          <p:cNvSpPr>
            <a:spLocks noGrp="1"/>
          </p:cNvSpPr>
          <p:nvPr>
            <p:ph idx="1"/>
          </p:nvPr>
        </p:nvSpPr>
        <p:spPr>
          <a:xfrm>
            <a:off x="0" y="990601"/>
            <a:ext cx="9144000" cy="1066800"/>
          </a:xfrm>
        </p:spPr>
        <p:txBody>
          <a:bodyPr/>
          <a:lstStyle/>
          <a:p>
            <a:r>
              <a:rPr lang="en-US" dirty="0"/>
              <a:t>The Android Studio welcome screen gives you a number of options for what you want to do. We want to create a new project, so click on the option for “Start a new Android Studio project</a:t>
            </a:r>
            <a:r>
              <a:rPr lang="en-US" dirty="0" smtClean="0"/>
              <a:t>”. (or) File -&gt; New-&gt;New Project</a:t>
            </a:r>
            <a:endParaRPr lang="en-US" dirty="0"/>
          </a:p>
        </p:txBody>
      </p:sp>
      <p:pic>
        <p:nvPicPr>
          <p:cNvPr id="2050"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868680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64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315200" cy="931903"/>
          </a:xfrm>
        </p:spPr>
        <p:txBody>
          <a:bodyPr/>
          <a:lstStyle/>
          <a:p>
            <a:r>
              <a:rPr lang="en-US" dirty="0"/>
              <a:t>Create a new project</a:t>
            </a:r>
          </a:p>
        </p:txBody>
      </p:sp>
      <p:pic>
        <p:nvPicPr>
          <p:cNvPr id="3074"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70324" cy="580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74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8763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1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7315200" cy="609600"/>
          </a:xfrm>
        </p:spPr>
        <p:txBody>
          <a:bodyPr>
            <a:normAutofit fontScale="90000"/>
          </a:bodyPr>
          <a:lstStyle/>
          <a:p>
            <a:r>
              <a:rPr lang="en-US" dirty="0" smtClean="0"/>
              <a:t>After click next</a:t>
            </a:r>
            <a:endParaRPr lang="en-US" dirty="0"/>
          </a:p>
        </p:txBody>
      </p:sp>
      <p:sp>
        <p:nvSpPr>
          <p:cNvPr id="3" name="Content Placeholder 2"/>
          <p:cNvSpPr>
            <a:spLocks noGrp="1"/>
          </p:cNvSpPr>
          <p:nvPr>
            <p:ph idx="1"/>
          </p:nvPr>
        </p:nvSpPr>
        <p:spPr>
          <a:xfrm>
            <a:off x="152400" y="914400"/>
            <a:ext cx="4572000" cy="5791200"/>
          </a:xfrm>
        </p:spPr>
        <p:txBody>
          <a:bodyPr>
            <a:normAutofit/>
          </a:bodyPr>
          <a:lstStyle/>
          <a:p>
            <a:pPr fontAlgn="base"/>
            <a:r>
              <a:rPr lang="en-US" dirty="0"/>
              <a:t>The next thing you’ll be prompted to do is add an activity to your project. Every Android app is a collection of screens, and each screen is comprised of </a:t>
            </a:r>
            <a:r>
              <a:rPr lang="en-US" b="1" dirty="0">
                <a:solidFill>
                  <a:srgbClr val="FFC000"/>
                </a:solidFill>
              </a:rPr>
              <a:t>an activity </a:t>
            </a:r>
            <a:r>
              <a:rPr lang="en-US" dirty="0"/>
              <a:t>and a layout.</a:t>
            </a:r>
          </a:p>
          <a:p>
            <a:pPr fontAlgn="base"/>
            <a:r>
              <a:rPr lang="en-US" dirty="0">
                <a:solidFill>
                  <a:srgbClr val="FFC000"/>
                </a:solidFill>
              </a:rPr>
              <a:t>An </a:t>
            </a:r>
            <a:r>
              <a:rPr lang="en-US" b="1" dirty="0">
                <a:solidFill>
                  <a:srgbClr val="FFC000"/>
                </a:solidFill>
              </a:rPr>
              <a:t>activity</a:t>
            </a:r>
            <a:r>
              <a:rPr lang="en-US" dirty="0"/>
              <a:t> is </a:t>
            </a:r>
            <a:r>
              <a:rPr lang="en-US" b="1" dirty="0"/>
              <a:t>a single, defined thing that your user can do</a:t>
            </a:r>
            <a:r>
              <a:rPr lang="en-US" dirty="0"/>
              <a:t>. You might have an activity to compose an email, take a photo, or find a contact. Activities are usually associated with one screen, and they’re written in Java.</a:t>
            </a:r>
          </a:p>
          <a:p>
            <a:pPr fontAlgn="base"/>
            <a:r>
              <a:rPr lang="en-US" dirty="0"/>
              <a:t>A </a:t>
            </a:r>
            <a:r>
              <a:rPr lang="en-US" b="1" dirty="0"/>
              <a:t>layout</a:t>
            </a:r>
            <a:r>
              <a:rPr lang="en-US" dirty="0"/>
              <a:t> describes </a:t>
            </a:r>
            <a:r>
              <a:rPr lang="en-US" b="1" dirty="0"/>
              <a:t>the appearance of the screen.</a:t>
            </a:r>
            <a:r>
              <a:rPr lang="en-US" dirty="0"/>
              <a:t> Layouts are written as XML files and they tell Android how the different screen elements are arranged.</a:t>
            </a:r>
          </a:p>
          <a:p>
            <a:endParaRPr lang="en-US" dirty="0"/>
          </a:p>
        </p:txBody>
      </p:sp>
      <p:pic>
        <p:nvPicPr>
          <p:cNvPr id="7170" name="Picture 2" descr="image with n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
            <a:ext cx="44958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with no ca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725" y="3505200"/>
            <a:ext cx="448627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05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with no ca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63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60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1032</TotalTime>
  <Words>1481</Words>
  <Application>Microsoft Office PowerPoint</Application>
  <PresentationFormat>On-screen Show (4:3)</PresentationFormat>
  <Paragraphs>168</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Perspective</vt:lpstr>
      <vt:lpstr>Lesson-2 Creating First App</vt:lpstr>
      <vt:lpstr>Agenda</vt:lpstr>
      <vt:lpstr>Introduction to Android Studio</vt:lpstr>
      <vt:lpstr>Initial HelloWorld App Example</vt:lpstr>
      <vt:lpstr>1. Create a new project </vt:lpstr>
      <vt:lpstr>Create a new project</vt:lpstr>
      <vt:lpstr>PowerPoint Presentation</vt:lpstr>
      <vt:lpstr>After click next</vt:lpstr>
      <vt:lpstr>PowerPoint Presentation</vt:lpstr>
      <vt:lpstr>PowerPoint Presentation</vt:lpstr>
      <vt:lpstr>Creation of HelloWorldApp</vt:lpstr>
      <vt:lpstr>The folder structure</vt:lpstr>
      <vt:lpstr>Useful files in your project </vt:lpstr>
      <vt:lpstr>Code and Design Editor </vt:lpstr>
      <vt:lpstr>activity_main.xml</vt:lpstr>
      <vt:lpstr>MainActivity.java</vt:lpstr>
      <vt:lpstr>Open the Android Virtual Device Manager </vt:lpstr>
      <vt:lpstr>PowerPoint Presentation</vt:lpstr>
      <vt:lpstr>Running your App</vt:lpstr>
      <vt:lpstr>Compile, package, deploy and run </vt:lpstr>
      <vt:lpstr>Styles and Themes</vt:lpstr>
      <vt:lpstr>Defining Styles in Resources</vt:lpstr>
      <vt:lpstr>Example of Styles.xml</vt:lpstr>
      <vt:lpstr>colors.xml</vt:lpstr>
      <vt:lpstr>Summary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Mohanraj</dc:creator>
  <cp:lastModifiedBy>Renuka Mohanraj</cp:lastModifiedBy>
  <cp:revision>130</cp:revision>
  <dcterms:created xsi:type="dcterms:W3CDTF">2016-11-14T16:58:38Z</dcterms:created>
  <dcterms:modified xsi:type="dcterms:W3CDTF">2018-04-02T14:30:24Z</dcterms:modified>
</cp:coreProperties>
</file>