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57" r:id="rId3"/>
    <p:sldId id="258" r:id="rId4"/>
    <p:sldId id="259" r:id="rId5"/>
    <p:sldId id="302" r:id="rId6"/>
    <p:sldId id="306" r:id="rId7"/>
    <p:sldId id="303" r:id="rId8"/>
    <p:sldId id="307" r:id="rId9"/>
    <p:sldId id="308" r:id="rId10"/>
    <p:sldId id="304" r:id="rId11"/>
    <p:sldId id="261" r:id="rId12"/>
    <p:sldId id="305" r:id="rId13"/>
    <p:sldId id="268" r:id="rId14"/>
    <p:sldId id="269" r:id="rId15"/>
    <p:sldId id="264" r:id="rId16"/>
    <p:sldId id="265" r:id="rId17"/>
    <p:sldId id="266" r:id="rId18"/>
    <p:sldId id="267" r:id="rId19"/>
    <p:sldId id="271" r:id="rId20"/>
    <p:sldId id="272" r:id="rId21"/>
    <p:sldId id="273" r:id="rId22"/>
    <p:sldId id="274" r:id="rId23"/>
    <p:sldId id="275" r:id="rId24"/>
    <p:sldId id="276" r:id="rId25"/>
    <p:sldId id="277" r:id="rId26"/>
    <p:sldId id="278" r:id="rId27"/>
    <p:sldId id="287" r:id="rId28"/>
    <p:sldId id="288" r:id="rId29"/>
    <p:sldId id="289" r:id="rId30"/>
    <p:sldId id="290" r:id="rId31"/>
    <p:sldId id="291" r:id="rId32"/>
    <p:sldId id="292" r:id="rId33"/>
    <p:sldId id="309" r:id="rId34"/>
    <p:sldId id="310" r:id="rId35"/>
    <p:sldId id="311" r:id="rId36"/>
    <p:sldId id="312" r:id="rId37"/>
    <p:sldId id="313" r:id="rId38"/>
    <p:sldId id="314" r:id="rId39"/>
    <p:sldId id="31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5623" autoAdjust="0"/>
  </p:normalViewPr>
  <p:slideViewPr>
    <p:cSldViewPr>
      <p:cViewPr>
        <p:scale>
          <a:sx n="70" d="100"/>
          <a:sy n="70" d="100"/>
        </p:scale>
        <p:origin x="-130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160412-C67B-40B2-9B4F-B049DD7CDAB6}" type="datetimeFigureOut">
              <a:rPr lang="en-US" smtClean="0"/>
              <a:t>4/15/2018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FB784-761D-4C27-B387-54C926842C59}" type="slidenum">
              <a:rPr lang="en-US" smtClean="0"/>
              <a:t>‹#›</a:t>
            </a:fld>
            <a:endParaRPr lang="en-US"/>
          </a:p>
        </p:txBody>
      </p:sp>
    </p:spTree>
    <p:extLst>
      <p:ext uri="{BB962C8B-B14F-4D97-AF65-F5344CB8AC3E}">
        <p14:creationId xmlns:p14="http://schemas.microsoft.com/office/powerpoint/2010/main" val="4288003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a:t>
            </a:fld>
            <a:endParaRPr lang="en-US"/>
          </a:p>
        </p:txBody>
      </p:sp>
    </p:spTree>
    <p:extLst>
      <p:ext uri="{BB962C8B-B14F-4D97-AF65-F5344CB8AC3E}">
        <p14:creationId xmlns:p14="http://schemas.microsoft.com/office/powerpoint/2010/main" val="135697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10</a:t>
            </a:fld>
            <a:endParaRPr lang="en-US"/>
          </a:p>
        </p:txBody>
      </p:sp>
    </p:spTree>
    <p:extLst>
      <p:ext uri="{BB962C8B-B14F-4D97-AF65-F5344CB8AC3E}">
        <p14:creationId xmlns:p14="http://schemas.microsoft.com/office/powerpoint/2010/main" val="269720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11</a:t>
            </a:fld>
            <a:endParaRPr lang="en-US"/>
          </a:p>
        </p:txBody>
      </p:sp>
    </p:spTree>
    <p:extLst>
      <p:ext uri="{BB962C8B-B14F-4D97-AF65-F5344CB8AC3E}">
        <p14:creationId xmlns:p14="http://schemas.microsoft.com/office/powerpoint/2010/main" val="2034762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12</a:t>
            </a:fld>
            <a:endParaRPr lang="en-US"/>
          </a:p>
        </p:txBody>
      </p:sp>
    </p:spTree>
    <p:extLst>
      <p:ext uri="{BB962C8B-B14F-4D97-AF65-F5344CB8AC3E}">
        <p14:creationId xmlns:p14="http://schemas.microsoft.com/office/powerpoint/2010/main" val="1371943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13</a:t>
            </a:fld>
            <a:endParaRPr lang="en-US"/>
          </a:p>
        </p:txBody>
      </p:sp>
    </p:spTree>
    <p:extLst>
      <p:ext uri="{BB962C8B-B14F-4D97-AF65-F5344CB8AC3E}">
        <p14:creationId xmlns:p14="http://schemas.microsoft.com/office/powerpoint/2010/main" val="3077596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14</a:t>
            </a:fld>
            <a:endParaRPr lang="en-US"/>
          </a:p>
        </p:txBody>
      </p:sp>
    </p:spTree>
    <p:extLst>
      <p:ext uri="{BB962C8B-B14F-4D97-AF65-F5344CB8AC3E}">
        <p14:creationId xmlns:p14="http://schemas.microsoft.com/office/powerpoint/2010/main" val="119384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15</a:t>
            </a:fld>
            <a:endParaRPr lang="en-US"/>
          </a:p>
        </p:txBody>
      </p:sp>
    </p:spTree>
    <p:extLst>
      <p:ext uri="{BB962C8B-B14F-4D97-AF65-F5344CB8AC3E}">
        <p14:creationId xmlns:p14="http://schemas.microsoft.com/office/powerpoint/2010/main" val="207236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16</a:t>
            </a:fld>
            <a:endParaRPr lang="en-US"/>
          </a:p>
        </p:txBody>
      </p:sp>
    </p:spTree>
    <p:extLst>
      <p:ext uri="{BB962C8B-B14F-4D97-AF65-F5344CB8AC3E}">
        <p14:creationId xmlns:p14="http://schemas.microsoft.com/office/powerpoint/2010/main" val="2432076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17</a:t>
            </a:fld>
            <a:endParaRPr lang="en-US"/>
          </a:p>
        </p:txBody>
      </p:sp>
    </p:spTree>
    <p:extLst>
      <p:ext uri="{BB962C8B-B14F-4D97-AF65-F5344CB8AC3E}">
        <p14:creationId xmlns:p14="http://schemas.microsoft.com/office/powerpoint/2010/main" val="1163846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18</a:t>
            </a:fld>
            <a:endParaRPr lang="en-US"/>
          </a:p>
        </p:txBody>
      </p:sp>
    </p:spTree>
    <p:extLst>
      <p:ext uri="{BB962C8B-B14F-4D97-AF65-F5344CB8AC3E}">
        <p14:creationId xmlns:p14="http://schemas.microsoft.com/office/powerpoint/2010/main" val="3237448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19</a:t>
            </a:fld>
            <a:endParaRPr lang="en-US"/>
          </a:p>
        </p:txBody>
      </p:sp>
    </p:spTree>
    <p:extLst>
      <p:ext uri="{BB962C8B-B14F-4D97-AF65-F5344CB8AC3E}">
        <p14:creationId xmlns:p14="http://schemas.microsoft.com/office/powerpoint/2010/main" val="271532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a:t>
            </a:fld>
            <a:endParaRPr lang="en-US"/>
          </a:p>
        </p:txBody>
      </p:sp>
    </p:spTree>
    <p:extLst>
      <p:ext uri="{BB962C8B-B14F-4D97-AF65-F5344CB8AC3E}">
        <p14:creationId xmlns:p14="http://schemas.microsoft.com/office/powerpoint/2010/main" val="122244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20</a:t>
            </a:fld>
            <a:endParaRPr lang="en-US"/>
          </a:p>
        </p:txBody>
      </p:sp>
    </p:spTree>
    <p:extLst>
      <p:ext uri="{BB962C8B-B14F-4D97-AF65-F5344CB8AC3E}">
        <p14:creationId xmlns:p14="http://schemas.microsoft.com/office/powerpoint/2010/main" val="558982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21</a:t>
            </a:fld>
            <a:endParaRPr lang="en-US"/>
          </a:p>
        </p:txBody>
      </p:sp>
    </p:spTree>
    <p:extLst>
      <p:ext uri="{BB962C8B-B14F-4D97-AF65-F5344CB8AC3E}">
        <p14:creationId xmlns:p14="http://schemas.microsoft.com/office/powerpoint/2010/main" val="4214845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22</a:t>
            </a:fld>
            <a:endParaRPr lang="en-US"/>
          </a:p>
        </p:txBody>
      </p:sp>
    </p:spTree>
    <p:extLst>
      <p:ext uri="{BB962C8B-B14F-4D97-AF65-F5344CB8AC3E}">
        <p14:creationId xmlns:p14="http://schemas.microsoft.com/office/powerpoint/2010/main" val="2068244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23</a:t>
            </a:fld>
            <a:endParaRPr lang="en-US"/>
          </a:p>
        </p:txBody>
      </p:sp>
    </p:spTree>
    <p:extLst>
      <p:ext uri="{BB962C8B-B14F-4D97-AF65-F5344CB8AC3E}">
        <p14:creationId xmlns:p14="http://schemas.microsoft.com/office/powerpoint/2010/main" val="1526953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24</a:t>
            </a:fld>
            <a:endParaRPr lang="en-US"/>
          </a:p>
        </p:txBody>
      </p:sp>
    </p:spTree>
    <p:extLst>
      <p:ext uri="{BB962C8B-B14F-4D97-AF65-F5344CB8AC3E}">
        <p14:creationId xmlns:p14="http://schemas.microsoft.com/office/powerpoint/2010/main" val="1057707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25</a:t>
            </a:fld>
            <a:endParaRPr lang="en-US"/>
          </a:p>
        </p:txBody>
      </p:sp>
    </p:spTree>
    <p:extLst>
      <p:ext uri="{BB962C8B-B14F-4D97-AF65-F5344CB8AC3E}">
        <p14:creationId xmlns:p14="http://schemas.microsoft.com/office/powerpoint/2010/main" val="2009418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26</a:t>
            </a:fld>
            <a:endParaRPr lang="en-US"/>
          </a:p>
        </p:txBody>
      </p:sp>
    </p:spTree>
    <p:extLst>
      <p:ext uri="{BB962C8B-B14F-4D97-AF65-F5344CB8AC3E}">
        <p14:creationId xmlns:p14="http://schemas.microsoft.com/office/powerpoint/2010/main" val="1067853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27</a:t>
            </a:fld>
            <a:endParaRPr lang="en-US"/>
          </a:p>
        </p:txBody>
      </p:sp>
    </p:spTree>
    <p:extLst>
      <p:ext uri="{BB962C8B-B14F-4D97-AF65-F5344CB8AC3E}">
        <p14:creationId xmlns:p14="http://schemas.microsoft.com/office/powerpoint/2010/main" val="2933446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28</a:t>
            </a:fld>
            <a:endParaRPr lang="en-US"/>
          </a:p>
        </p:txBody>
      </p:sp>
    </p:spTree>
    <p:extLst>
      <p:ext uri="{BB962C8B-B14F-4D97-AF65-F5344CB8AC3E}">
        <p14:creationId xmlns:p14="http://schemas.microsoft.com/office/powerpoint/2010/main" val="464604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29</a:t>
            </a:fld>
            <a:endParaRPr lang="en-US"/>
          </a:p>
        </p:txBody>
      </p:sp>
    </p:spTree>
    <p:extLst>
      <p:ext uri="{BB962C8B-B14F-4D97-AF65-F5344CB8AC3E}">
        <p14:creationId xmlns:p14="http://schemas.microsoft.com/office/powerpoint/2010/main" val="179050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a:t>
            </a:fld>
            <a:endParaRPr lang="en-US"/>
          </a:p>
        </p:txBody>
      </p:sp>
    </p:spTree>
    <p:extLst>
      <p:ext uri="{BB962C8B-B14F-4D97-AF65-F5344CB8AC3E}">
        <p14:creationId xmlns:p14="http://schemas.microsoft.com/office/powerpoint/2010/main" val="1012882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30</a:t>
            </a:fld>
            <a:endParaRPr lang="en-US"/>
          </a:p>
        </p:txBody>
      </p:sp>
    </p:spTree>
    <p:extLst>
      <p:ext uri="{BB962C8B-B14F-4D97-AF65-F5344CB8AC3E}">
        <p14:creationId xmlns:p14="http://schemas.microsoft.com/office/powerpoint/2010/main" val="2144858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31</a:t>
            </a:fld>
            <a:endParaRPr lang="en-US"/>
          </a:p>
        </p:txBody>
      </p:sp>
    </p:spTree>
    <p:extLst>
      <p:ext uri="{BB962C8B-B14F-4D97-AF65-F5344CB8AC3E}">
        <p14:creationId xmlns:p14="http://schemas.microsoft.com/office/powerpoint/2010/main" val="597781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32</a:t>
            </a:fld>
            <a:endParaRPr lang="en-US"/>
          </a:p>
        </p:txBody>
      </p:sp>
    </p:spTree>
    <p:extLst>
      <p:ext uri="{BB962C8B-B14F-4D97-AF65-F5344CB8AC3E}">
        <p14:creationId xmlns:p14="http://schemas.microsoft.com/office/powerpoint/2010/main" val="2730625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33</a:t>
            </a:fld>
            <a:endParaRPr lang="en-US"/>
          </a:p>
        </p:txBody>
      </p:sp>
    </p:spTree>
    <p:extLst>
      <p:ext uri="{BB962C8B-B14F-4D97-AF65-F5344CB8AC3E}">
        <p14:creationId xmlns:p14="http://schemas.microsoft.com/office/powerpoint/2010/main" val="1607138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34</a:t>
            </a:fld>
            <a:endParaRPr lang="en-US"/>
          </a:p>
        </p:txBody>
      </p:sp>
    </p:spTree>
    <p:extLst>
      <p:ext uri="{BB962C8B-B14F-4D97-AF65-F5344CB8AC3E}">
        <p14:creationId xmlns:p14="http://schemas.microsoft.com/office/powerpoint/2010/main" val="3227203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35</a:t>
            </a:fld>
            <a:endParaRPr lang="en-US"/>
          </a:p>
        </p:txBody>
      </p:sp>
    </p:spTree>
    <p:extLst>
      <p:ext uri="{BB962C8B-B14F-4D97-AF65-F5344CB8AC3E}">
        <p14:creationId xmlns:p14="http://schemas.microsoft.com/office/powerpoint/2010/main" val="3984321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36</a:t>
            </a:fld>
            <a:endParaRPr lang="en-US"/>
          </a:p>
        </p:txBody>
      </p:sp>
    </p:spTree>
    <p:extLst>
      <p:ext uri="{BB962C8B-B14F-4D97-AF65-F5344CB8AC3E}">
        <p14:creationId xmlns:p14="http://schemas.microsoft.com/office/powerpoint/2010/main" val="203606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37</a:t>
            </a:fld>
            <a:endParaRPr lang="en-US"/>
          </a:p>
        </p:txBody>
      </p:sp>
    </p:spTree>
    <p:extLst>
      <p:ext uri="{BB962C8B-B14F-4D97-AF65-F5344CB8AC3E}">
        <p14:creationId xmlns:p14="http://schemas.microsoft.com/office/powerpoint/2010/main" val="299229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38</a:t>
            </a:fld>
            <a:endParaRPr lang="en-US"/>
          </a:p>
        </p:txBody>
      </p:sp>
    </p:spTree>
    <p:extLst>
      <p:ext uri="{BB962C8B-B14F-4D97-AF65-F5344CB8AC3E}">
        <p14:creationId xmlns:p14="http://schemas.microsoft.com/office/powerpoint/2010/main" val="24944516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Rooted Android phones provide a higher level of facility to the user. The user gets to customize and change application and settings of the system as desired. On the other hand, unrooted Android phones are the reverse of rooted android phones. Unrooted android phones do not provide these services of a super user. </a:t>
            </a:r>
          </a:p>
          <a:p>
            <a:endParaRPr lang="en-US" dirty="0"/>
          </a:p>
        </p:txBody>
      </p:sp>
      <p:sp>
        <p:nvSpPr>
          <p:cNvPr id="4" name="Slide Number Placeholder 3"/>
          <p:cNvSpPr>
            <a:spLocks noGrp="1"/>
          </p:cNvSpPr>
          <p:nvPr>
            <p:ph type="sldNum" sz="quarter" idx="10"/>
          </p:nvPr>
        </p:nvSpPr>
        <p:spPr/>
        <p:txBody>
          <a:bodyPr/>
          <a:lstStyle/>
          <a:p>
            <a:fld id="{F8B63A01-FAF5-4907-A4C9-617EBA74FFEA}" type="slidenum">
              <a:rPr lang="en-US" smtClean="0"/>
              <a:t>39</a:t>
            </a:fld>
            <a:endParaRPr lang="en-US" dirty="0"/>
          </a:p>
        </p:txBody>
      </p:sp>
    </p:spTree>
    <p:extLst>
      <p:ext uri="{BB962C8B-B14F-4D97-AF65-F5344CB8AC3E}">
        <p14:creationId xmlns:p14="http://schemas.microsoft.com/office/powerpoint/2010/main" val="555703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SQLiteDatabase</a:t>
            </a:r>
            <a:r>
              <a:rPr lang="en-US" sz="1200" b="0" i="0" kern="1200" dirty="0" smtClean="0">
                <a:solidFill>
                  <a:schemeClr val="tx1"/>
                </a:solidFill>
                <a:effectLst/>
                <a:latin typeface="+mn-lt"/>
                <a:ea typeface="+mn-ea"/>
                <a:cs typeface="+mn-cs"/>
              </a:rPr>
              <a:t> has methods to create, delete, execute SQL commands, and perform other common database management tasks. More specifically </a:t>
            </a:r>
            <a:r>
              <a:rPr lang="en-US" sz="1200" b="0" i="0" kern="1200" dirty="0" err="1" smtClean="0">
                <a:solidFill>
                  <a:schemeClr val="tx1"/>
                </a:solidFill>
                <a:effectLst/>
                <a:latin typeface="+mn-lt"/>
                <a:ea typeface="+mn-ea"/>
                <a:cs typeface="+mn-cs"/>
              </a:rPr>
              <a:t>SQLiteDatabase</a:t>
            </a:r>
            <a:r>
              <a:rPr lang="en-US" sz="1200" b="0" i="0" kern="1200" dirty="0" smtClean="0">
                <a:solidFill>
                  <a:schemeClr val="tx1"/>
                </a:solidFill>
                <a:effectLst/>
                <a:latin typeface="+mn-lt"/>
                <a:ea typeface="+mn-ea"/>
                <a:cs typeface="+mn-cs"/>
              </a:rPr>
              <a:t> provides the insert(), update() and delete() methods.</a:t>
            </a:r>
          </a:p>
          <a:p>
            <a:endParaRPr lang="en-US" dirty="0" smtClean="0"/>
          </a:p>
          <a:p>
            <a:r>
              <a:rPr lang="en-US" sz="1200" b="0" i="0" kern="1200" dirty="0" err="1" smtClean="0">
                <a:solidFill>
                  <a:schemeClr val="tx1"/>
                </a:solidFill>
                <a:effectLst/>
                <a:latin typeface="+mn-lt"/>
                <a:ea typeface="+mn-ea"/>
                <a:cs typeface="+mn-cs"/>
              </a:rPr>
              <a:t>SQLiteOpenHelper</a:t>
            </a:r>
            <a:r>
              <a:rPr lang="en-US" sz="1200" b="0" i="0" kern="1200" dirty="0" smtClean="0">
                <a:solidFill>
                  <a:schemeClr val="tx1"/>
                </a:solidFill>
                <a:effectLst/>
                <a:latin typeface="+mn-lt"/>
                <a:ea typeface="+mn-ea"/>
                <a:cs typeface="+mn-cs"/>
              </a:rPr>
              <a:t> provides utilities to simplify the tasks of creating and initializing the database if it's not already created. In simple, it is a helper class to manage database creation and version management. The </a:t>
            </a:r>
            <a:r>
              <a:rPr lang="en-US" sz="1200" b="0" i="0" kern="1200" dirty="0" err="1" smtClean="0">
                <a:solidFill>
                  <a:schemeClr val="tx1"/>
                </a:solidFill>
                <a:effectLst/>
                <a:latin typeface="+mn-lt"/>
                <a:ea typeface="+mn-ea"/>
                <a:cs typeface="+mn-cs"/>
              </a:rPr>
              <a:t>onUpgrade</a:t>
            </a:r>
            <a:r>
              <a:rPr lang="en-US" sz="1200" b="0" i="0" kern="1200" dirty="0" smtClean="0">
                <a:solidFill>
                  <a:schemeClr val="tx1"/>
                </a:solidFill>
                <a:effectLst/>
                <a:latin typeface="+mn-lt"/>
                <a:ea typeface="+mn-ea"/>
                <a:cs typeface="+mn-cs"/>
              </a:rPr>
              <a:t> that comes with </a:t>
            </a:r>
            <a:r>
              <a:rPr lang="en-US" sz="1200" b="0" i="0" kern="1200" dirty="0" err="1" smtClean="0">
                <a:solidFill>
                  <a:schemeClr val="tx1"/>
                </a:solidFill>
                <a:effectLst/>
                <a:latin typeface="+mn-lt"/>
                <a:ea typeface="+mn-ea"/>
                <a:cs typeface="+mn-cs"/>
              </a:rPr>
              <a:t>SQLiteOpenHelper</a:t>
            </a:r>
            <a:r>
              <a:rPr lang="en-US" sz="1200" b="0" i="0" kern="1200" dirty="0" smtClean="0">
                <a:solidFill>
                  <a:schemeClr val="tx1"/>
                </a:solidFill>
                <a:effectLst/>
                <a:latin typeface="+mn-lt"/>
                <a:ea typeface="+mn-ea"/>
                <a:cs typeface="+mn-cs"/>
              </a:rPr>
              <a:t> is really handy when upgrading your application.</a:t>
            </a:r>
            <a:endParaRPr lang="en-US" dirty="0"/>
          </a:p>
        </p:txBody>
      </p:sp>
      <p:sp>
        <p:nvSpPr>
          <p:cNvPr id="4" name="Slide Number Placeholder 3"/>
          <p:cNvSpPr>
            <a:spLocks noGrp="1"/>
          </p:cNvSpPr>
          <p:nvPr>
            <p:ph type="sldNum" sz="quarter" idx="10"/>
          </p:nvPr>
        </p:nvSpPr>
        <p:spPr/>
        <p:txBody>
          <a:bodyPr/>
          <a:lstStyle/>
          <a:p>
            <a:fld id="{E90FB784-761D-4C27-B387-54C926842C59}" type="slidenum">
              <a:rPr lang="en-US" smtClean="0"/>
              <a:t>4</a:t>
            </a:fld>
            <a:endParaRPr lang="en-US"/>
          </a:p>
        </p:txBody>
      </p:sp>
    </p:spTree>
    <p:extLst>
      <p:ext uri="{BB962C8B-B14F-4D97-AF65-F5344CB8AC3E}">
        <p14:creationId xmlns:p14="http://schemas.microsoft.com/office/powerpoint/2010/main" val="450192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5</a:t>
            </a:fld>
            <a:endParaRPr lang="en-US"/>
          </a:p>
        </p:txBody>
      </p:sp>
    </p:spTree>
    <p:extLst>
      <p:ext uri="{BB962C8B-B14F-4D97-AF65-F5344CB8AC3E}">
        <p14:creationId xmlns:p14="http://schemas.microsoft.com/office/powerpoint/2010/main" val="420602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6</a:t>
            </a:fld>
            <a:endParaRPr lang="en-US"/>
          </a:p>
        </p:txBody>
      </p:sp>
    </p:spTree>
    <p:extLst>
      <p:ext uri="{BB962C8B-B14F-4D97-AF65-F5344CB8AC3E}">
        <p14:creationId xmlns:p14="http://schemas.microsoft.com/office/powerpoint/2010/main" val="3040408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7</a:t>
            </a:fld>
            <a:endParaRPr lang="en-US"/>
          </a:p>
        </p:txBody>
      </p:sp>
    </p:spTree>
    <p:extLst>
      <p:ext uri="{BB962C8B-B14F-4D97-AF65-F5344CB8AC3E}">
        <p14:creationId xmlns:p14="http://schemas.microsoft.com/office/powerpoint/2010/main" val="230006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8</a:t>
            </a:fld>
            <a:endParaRPr lang="en-US"/>
          </a:p>
        </p:txBody>
      </p:sp>
    </p:spTree>
    <p:extLst>
      <p:ext uri="{BB962C8B-B14F-4D97-AF65-F5344CB8AC3E}">
        <p14:creationId xmlns:p14="http://schemas.microsoft.com/office/powerpoint/2010/main" val="492542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0FB784-761D-4C27-B387-54C926842C59}" type="slidenum">
              <a:rPr lang="en-US" smtClean="0"/>
              <a:t>9</a:t>
            </a:fld>
            <a:endParaRPr lang="en-US"/>
          </a:p>
        </p:txBody>
      </p:sp>
    </p:spTree>
    <p:extLst>
      <p:ext uri="{BB962C8B-B14F-4D97-AF65-F5344CB8AC3E}">
        <p14:creationId xmlns:p14="http://schemas.microsoft.com/office/powerpoint/2010/main" val="848037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473A5F-DD6F-4C00-96A6-6CAFDCA742C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F2F5-3A40-42A7-8FCC-AD84A0D11D09}"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73A5F-DD6F-4C00-96A6-6CAFDCA742C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F2F5-3A40-42A7-8FCC-AD84A0D11D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473A5F-DD6F-4C00-96A6-6CAFDCA742C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F2F5-3A40-42A7-8FCC-AD84A0D11D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73A5F-DD6F-4C00-96A6-6CAFDCA742C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F2F5-3A40-42A7-8FCC-AD84A0D11D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473A5F-DD6F-4C00-96A6-6CAFDCA742CE}"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9F2F5-3A40-42A7-8FCC-AD84A0D11D09}"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473A5F-DD6F-4C00-96A6-6CAFDCA742CE}"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9F2F5-3A40-42A7-8FCC-AD84A0D11D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473A5F-DD6F-4C00-96A6-6CAFDCA742CE}" type="datetimeFigureOut">
              <a:rPr lang="en-US" smtClean="0"/>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9F2F5-3A40-42A7-8FCC-AD84A0D11D09}"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73A5F-DD6F-4C00-96A6-6CAFDCA742CE}" type="datetimeFigureOut">
              <a:rPr lang="en-US" smtClean="0"/>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9F2F5-3A40-42A7-8FCC-AD84A0D11D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73A5F-DD6F-4C00-96A6-6CAFDCA742CE}" type="datetimeFigureOut">
              <a:rPr lang="en-US" smtClean="0"/>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9F2F5-3A40-42A7-8FCC-AD84A0D11D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73A5F-DD6F-4C00-96A6-6CAFDCA742CE}"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9F2F5-3A40-42A7-8FCC-AD84A0D11D09}"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73A5F-DD6F-4C00-96A6-6CAFDCA742CE}"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9F2F5-3A40-42A7-8FCC-AD84A0D11D0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6473A5F-DD6F-4C00-96A6-6CAFDCA742CE}" type="datetimeFigureOut">
              <a:rPr lang="en-US" smtClean="0"/>
              <a:t>4/15/2018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469F2F5-3A40-42A7-8FCC-AD84A0D11D0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qlit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828800"/>
            <a:ext cx="8915400" cy="2410968"/>
          </a:xfrm>
        </p:spPr>
        <p:txBody>
          <a:bodyPr/>
          <a:lstStyle/>
          <a:p>
            <a:r>
              <a:rPr lang="en-US" dirty="0"/>
              <a:t>Lesson – 9 </a:t>
            </a:r>
            <a:br>
              <a:rPr lang="en-US" dirty="0"/>
            </a:br>
            <a:r>
              <a:rPr lang="en-US" dirty="0" smtClean="0"/>
              <a:t>SQLite </a:t>
            </a:r>
            <a:r>
              <a:rPr lang="en-US" dirty="0" smtClean="0"/>
              <a:t>Database</a:t>
            </a:r>
            <a:endParaRPr lang="en-US" dirty="0"/>
          </a:p>
        </p:txBody>
      </p:sp>
    </p:spTree>
    <p:extLst>
      <p:ext uri="{BB962C8B-B14F-4D97-AF65-F5344CB8AC3E}">
        <p14:creationId xmlns:p14="http://schemas.microsoft.com/office/powerpoint/2010/main" val="2865974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4" y="609600"/>
            <a:ext cx="8001000" cy="518160"/>
          </a:xfrm>
        </p:spPr>
        <p:txBody>
          <a:bodyPr>
            <a:noAutofit/>
          </a:bodyPr>
          <a:lstStyle/>
          <a:p>
            <a:pPr algn="ctr"/>
            <a:r>
              <a:rPr lang="en-US" sz="2800" cap="none" dirty="0" smtClean="0"/>
              <a:t>Notable Methods of the </a:t>
            </a:r>
            <a:r>
              <a:rPr lang="en-US" sz="2800" cap="none" dirty="0" err="1" smtClean="0"/>
              <a:t>SQLiteOpenHelper</a:t>
            </a:r>
            <a:r>
              <a:rPr lang="en-US" sz="2800" cap="none" dirty="0"/>
              <a:t> </a:t>
            </a:r>
            <a:r>
              <a:rPr lang="en-US" sz="2800" cap="none" dirty="0" smtClean="0"/>
              <a:t>Class</a:t>
            </a:r>
            <a:r>
              <a:rPr lang="en-US" sz="2400" cap="none" dirty="0" smtClean="0"/>
              <a:t>	</a:t>
            </a:r>
            <a:endParaRPr lang="en-US" sz="2400" cap="none" dirty="0"/>
          </a:p>
        </p:txBody>
      </p:sp>
      <p:sp>
        <p:nvSpPr>
          <p:cNvPr id="3" name="Content Placeholder 2"/>
          <p:cNvSpPr>
            <a:spLocks noGrp="1"/>
          </p:cNvSpPr>
          <p:nvPr>
            <p:ph idx="1"/>
          </p:nvPr>
        </p:nvSpPr>
        <p:spPr>
          <a:xfrm>
            <a:off x="228600" y="1447800"/>
            <a:ext cx="8686800" cy="5007936"/>
          </a:xfrm>
        </p:spPr>
        <p:txBody>
          <a:bodyPr>
            <a:normAutofit/>
          </a:bodyPr>
          <a:lstStyle/>
          <a:p>
            <a:pPr>
              <a:lnSpc>
                <a:spcPct val="120000"/>
              </a:lnSpc>
            </a:pPr>
            <a:r>
              <a:rPr lang="en-US" dirty="0" err="1"/>
              <a:t>getWritableDatabase</a:t>
            </a:r>
            <a:r>
              <a:rPr lang="en-US" dirty="0"/>
              <a:t>() – Opens or creates a database for reading and writing. </a:t>
            </a:r>
            <a:r>
              <a:rPr lang="en-US" dirty="0" smtClean="0"/>
              <a:t>Returns a </a:t>
            </a:r>
            <a:r>
              <a:rPr lang="en-US" dirty="0"/>
              <a:t>reference to the database in the form of a </a:t>
            </a:r>
            <a:r>
              <a:rPr lang="en-US" dirty="0" err="1"/>
              <a:t>SQLiteDatabase</a:t>
            </a:r>
            <a:r>
              <a:rPr lang="en-US" dirty="0"/>
              <a:t> object. </a:t>
            </a:r>
          </a:p>
          <a:p>
            <a:pPr>
              <a:lnSpc>
                <a:spcPct val="120000"/>
              </a:lnSpc>
            </a:pPr>
            <a:r>
              <a:rPr lang="en-US" dirty="0" err="1" smtClean="0"/>
              <a:t>getReadableDatabase</a:t>
            </a:r>
            <a:r>
              <a:rPr lang="en-US" dirty="0"/>
              <a:t>() – Creates or opens a database for reading only. Returns a reference to the database in the form of a </a:t>
            </a:r>
            <a:r>
              <a:rPr lang="en-US" dirty="0" err="1"/>
              <a:t>SQLiteDatabase</a:t>
            </a:r>
            <a:r>
              <a:rPr lang="en-US" dirty="0"/>
              <a:t> object. </a:t>
            </a:r>
            <a:endParaRPr lang="en-US" dirty="0" smtClean="0"/>
          </a:p>
          <a:p>
            <a:pPr>
              <a:lnSpc>
                <a:spcPct val="120000"/>
              </a:lnSpc>
            </a:pPr>
            <a:r>
              <a:rPr lang="en-US" dirty="0" smtClean="0"/>
              <a:t>close</a:t>
            </a:r>
            <a:r>
              <a:rPr lang="en-US" dirty="0"/>
              <a:t>() – Closes the database. </a:t>
            </a:r>
          </a:p>
        </p:txBody>
      </p:sp>
    </p:spTree>
    <p:extLst>
      <p:ext uri="{BB962C8B-B14F-4D97-AF65-F5344CB8AC3E}">
        <p14:creationId xmlns:p14="http://schemas.microsoft.com/office/powerpoint/2010/main" val="14053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pPr algn="ctr"/>
            <a:r>
              <a:rPr lang="en-US" cap="none" dirty="0" smtClean="0"/>
              <a:t>Content values</a:t>
            </a:r>
            <a:endParaRPr lang="en-US" cap="none" dirty="0"/>
          </a:p>
        </p:txBody>
      </p:sp>
      <p:sp>
        <p:nvSpPr>
          <p:cNvPr id="3" name="Content Placeholder 2"/>
          <p:cNvSpPr>
            <a:spLocks noGrp="1"/>
          </p:cNvSpPr>
          <p:nvPr>
            <p:ph idx="1"/>
          </p:nvPr>
        </p:nvSpPr>
        <p:spPr>
          <a:xfrm>
            <a:off x="228600" y="1219200"/>
            <a:ext cx="8458200" cy="5236536"/>
          </a:xfrm>
        </p:spPr>
        <p:txBody>
          <a:bodyPr>
            <a:normAutofit fontScale="77500" lnSpcReduction="20000"/>
          </a:bodyPr>
          <a:lstStyle/>
          <a:p>
            <a:pPr>
              <a:lnSpc>
                <a:spcPct val="150000"/>
              </a:lnSpc>
            </a:pPr>
            <a:r>
              <a:rPr lang="en-US" sz="2800" dirty="0" err="1" smtClean="0"/>
              <a:t>ContentValues</a:t>
            </a:r>
            <a:r>
              <a:rPr lang="en-US" sz="2800" dirty="0" smtClean="0"/>
              <a:t> </a:t>
            </a:r>
            <a:r>
              <a:rPr lang="en-US" sz="2800" dirty="0"/>
              <a:t>is a convenience class that allows key/value pairs to be declared consisting of table column identifiers and the values to be stored in each column. </a:t>
            </a:r>
            <a:endParaRPr lang="en-US" sz="2800" dirty="0" smtClean="0"/>
          </a:p>
          <a:p>
            <a:pPr>
              <a:lnSpc>
                <a:spcPct val="150000"/>
              </a:lnSpc>
            </a:pPr>
            <a:r>
              <a:rPr lang="en-US" sz="2800" dirty="0" smtClean="0"/>
              <a:t>This </a:t>
            </a:r>
            <a:r>
              <a:rPr lang="en-US" sz="2800" dirty="0"/>
              <a:t>class is of particular use when inserting or updating entries in a database table</a:t>
            </a:r>
            <a:r>
              <a:rPr lang="en-US" sz="2800" dirty="0" smtClean="0"/>
              <a:t>.</a:t>
            </a:r>
          </a:p>
          <a:p>
            <a:pPr>
              <a:lnSpc>
                <a:spcPct val="150000"/>
              </a:lnSpc>
            </a:pPr>
            <a:r>
              <a:rPr lang="en-US" sz="2800" dirty="0" smtClean="0"/>
              <a:t>Example</a:t>
            </a:r>
          </a:p>
          <a:p>
            <a:pPr>
              <a:lnSpc>
                <a:spcPct val="150000"/>
              </a:lnSpc>
            </a:pPr>
            <a:r>
              <a:rPr lang="en-US" sz="2800" dirty="0" err="1"/>
              <a:t>ContentValues</a:t>
            </a:r>
            <a:r>
              <a:rPr lang="en-US" sz="2800" dirty="0"/>
              <a:t> values=</a:t>
            </a:r>
            <a:r>
              <a:rPr lang="en-US" sz="2800" b="1" dirty="0"/>
              <a:t>new </a:t>
            </a:r>
            <a:r>
              <a:rPr lang="en-US" sz="2800" dirty="0" err="1"/>
              <a:t>ContentValues</a:t>
            </a:r>
            <a:r>
              <a:rPr lang="en-US" sz="2800" dirty="0" smtClean="0"/>
              <a:t>();</a:t>
            </a:r>
          </a:p>
          <a:p>
            <a:pPr marL="0" indent="0">
              <a:lnSpc>
                <a:spcPct val="150000"/>
              </a:lnSpc>
              <a:buNone/>
            </a:pPr>
            <a:r>
              <a:rPr lang="en-US" sz="2800" dirty="0" smtClean="0"/>
              <a:t> 	</a:t>
            </a:r>
            <a:r>
              <a:rPr lang="en-US" sz="2800" dirty="0" err="1" smtClean="0"/>
              <a:t>values.put</a:t>
            </a:r>
            <a:r>
              <a:rPr lang="en-US" sz="2800" dirty="0"/>
              <a:t>(</a:t>
            </a:r>
            <a:r>
              <a:rPr lang="en-US" sz="2800" b="1" dirty="0"/>
              <a:t>"id"</a:t>
            </a:r>
            <a:r>
              <a:rPr lang="en-US" sz="2800" dirty="0"/>
              <a:t>,</a:t>
            </a:r>
            <a:r>
              <a:rPr lang="en-US" sz="2800" dirty="0" err="1"/>
              <a:t>Integer.</a:t>
            </a:r>
            <a:r>
              <a:rPr lang="en-US" sz="2800" i="1" dirty="0" err="1"/>
              <a:t>parseInt</a:t>
            </a:r>
            <a:r>
              <a:rPr lang="en-US" sz="2800" dirty="0"/>
              <a:t>(</a:t>
            </a:r>
            <a:r>
              <a:rPr lang="en-US" sz="2800" b="1" dirty="0"/>
              <a:t>et1</a:t>
            </a:r>
            <a:r>
              <a:rPr lang="en-US" sz="2800" dirty="0"/>
              <a:t>.getText().</a:t>
            </a:r>
            <a:r>
              <a:rPr lang="en-US" sz="2800" dirty="0" err="1"/>
              <a:t>toString</a:t>
            </a:r>
            <a:r>
              <a:rPr lang="en-US" sz="2800" dirty="0"/>
              <a:t>()));</a:t>
            </a:r>
            <a:br>
              <a:rPr lang="en-US" sz="2800" dirty="0"/>
            </a:br>
            <a:r>
              <a:rPr lang="en-US" sz="2800" dirty="0" smtClean="0"/>
              <a:t>	</a:t>
            </a:r>
            <a:r>
              <a:rPr lang="en-US" sz="2800" dirty="0" err="1" smtClean="0"/>
              <a:t>values.put</a:t>
            </a:r>
            <a:r>
              <a:rPr lang="en-US" sz="2800" dirty="0"/>
              <a:t>(</a:t>
            </a:r>
            <a:r>
              <a:rPr lang="en-US" sz="2800" b="1" dirty="0"/>
              <a:t>"name"</a:t>
            </a:r>
            <a:r>
              <a:rPr lang="en-US" sz="2800" dirty="0"/>
              <a:t>,</a:t>
            </a:r>
            <a:r>
              <a:rPr lang="en-US" sz="2800" b="1" dirty="0"/>
              <a:t>et2</a:t>
            </a:r>
            <a:r>
              <a:rPr lang="en-US" sz="2800" dirty="0"/>
              <a:t>.getText().</a:t>
            </a:r>
            <a:r>
              <a:rPr lang="en-US" sz="2800" dirty="0" err="1"/>
              <a:t>toString</a:t>
            </a:r>
            <a:r>
              <a:rPr lang="en-US" sz="2800" dirty="0"/>
              <a:t>());</a:t>
            </a:r>
            <a:br>
              <a:rPr lang="en-US" sz="2800" dirty="0"/>
            </a:br>
            <a:r>
              <a:rPr lang="en-US" sz="2800" dirty="0" smtClean="0"/>
              <a:t>	</a:t>
            </a:r>
            <a:r>
              <a:rPr lang="en-US" sz="2800" dirty="0" err="1" smtClean="0"/>
              <a:t>values.put</a:t>
            </a:r>
            <a:r>
              <a:rPr lang="en-US" sz="2800" dirty="0"/>
              <a:t>(</a:t>
            </a:r>
            <a:r>
              <a:rPr lang="en-US" sz="2800" b="1" dirty="0"/>
              <a:t>"desig"</a:t>
            </a:r>
            <a:r>
              <a:rPr lang="en-US" sz="2800" dirty="0"/>
              <a:t>,</a:t>
            </a:r>
            <a:r>
              <a:rPr lang="en-US" sz="2800" b="1" dirty="0"/>
              <a:t>et3</a:t>
            </a:r>
            <a:r>
              <a:rPr lang="en-US" sz="2800" dirty="0"/>
              <a:t>.getText().</a:t>
            </a:r>
            <a:r>
              <a:rPr lang="en-US" sz="2800" dirty="0" err="1"/>
              <a:t>toString</a:t>
            </a:r>
            <a:r>
              <a:rPr lang="en-US" sz="2800" dirty="0"/>
              <a:t>());</a:t>
            </a:r>
            <a:br>
              <a:rPr lang="en-US" sz="2800" dirty="0"/>
            </a:br>
            <a:r>
              <a:rPr lang="en-US" sz="2800" dirty="0" smtClean="0"/>
              <a:t>	</a:t>
            </a:r>
            <a:r>
              <a:rPr lang="en-US" sz="2800" dirty="0" err="1" smtClean="0"/>
              <a:t>values.put</a:t>
            </a:r>
            <a:r>
              <a:rPr lang="en-US" sz="2800" dirty="0"/>
              <a:t>(</a:t>
            </a:r>
            <a:r>
              <a:rPr lang="en-US" sz="2800" b="1" dirty="0"/>
              <a:t>"</a:t>
            </a:r>
            <a:r>
              <a:rPr lang="en-US" sz="2800" b="1" dirty="0" err="1"/>
              <a:t>dept</a:t>
            </a:r>
            <a:r>
              <a:rPr lang="en-US" sz="2800" b="1" dirty="0"/>
              <a:t>"</a:t>
            </a:r>
            <a:r>
              <a:rPr lang="en-US" sz="2800" dirty="0"/>
              <a:t>, </a:t>
            </a:r>
            <a:r>
              <a:rPr lang="en-US" sz="2800" b="1" dirty="0"/>
              <a:t>et4</a:t>
            </a:r>
            <a:r>
              <a:rPr lang="en-US" sz="2800" dirty="0"/>
              <a:t>.getText().</a:t>
            </a:r>
            <a:r>
              <a:rPr lang="en-US" sz="2800" dirty="0" err="1"/>
              <a:t>toString</a:t>
            </a:r>
            <a:r>
              <a:rPr lang="en-US" sz="2800" dirty="0" smtClean="0"/>
              <a:t>());</a:t>
            </a:r>
          </a:p>
          <a:p>
            <a:pPr>
              <a:lnSpc>
                <a:spcPct val="150000"/>
              </a:lnSpc>
            </a:pPr>
            <a:endParaRPr lang="en-US" sz="2800" dirty="0"/>
          </a:p>
        </p:txBody>
      </p:sp>
    </p:spTree>
    <p:extLst>
      <p:ext uri="{BB962C8B-B14F-4D97-AF65-F5344CB8AC3E}">
        <p14:creationId xmlns:p14="http://schemas.microsoft.com/office/powerpoint/2010/main" val="2833768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696200" cy="441960"/>
          </a:xfrm>
        </p:spPr>
        <p:txBody>
          <a:bodyPr>
            <a:normAutofit fontScale="90000"/>
          </a:bodyPr>
          <a:lstStyle/>
          <a:p>
            <a:pPr algn="ctr"/>
            <a:r>
              <a:rPr lang="en-US" cap="none" dirty="0" smtClean="0"/>
              <a:t>Cursor Class</a:t>
            </a:r>
            <a:r>
              <a:rPr lang="en-US" dirty="0" smtClean="0"/>
              <a:t> </a:t>
            </a:r>
            <a:endParaRPr lang="en-US" dirty="0"/>
          </a:p>
        </p:txBody>
      </p:sp>
      <p:sp>
        <p:nvSpPr>
          <p:cNvPr id="3" name="Content Placeholder 2"/>
          <p:cNvSpPr>
            <a:spLocks noGrp="1"/>
          </p:cNvSpPr>
          <p:nvPr>
            <p:ph idx="1"/>
          </p:nvPr>
        </p:nvSpPr>
        <p:spPr>
          <a:xfrm>
            <a:off x="152400" y="1219200"/>
            <a:ext cx="8839200" cy="5334000"/>
          </a:xfrm>
        </p:spPr>
        <p:txBody>
          <a:bodyPr>
            <a:normAutofit lnSpcReduction="10000"/>
          </a:bodyPr>
          <a:lstStyle/>
          <a:p>
            <a:pPr>
              <a:lnSpc>
                <a:spcPct val="120000"/>
              </a:lnSpc>
            </a:pPr>
            <a:r>
              <a:rPr lang="en-US" dirty="0" smtClean="0"/>
              <a:t>Cursor : A </a:t>
            </a:r>
            <a:r>
              <a:rPr lang="en-US" dirty="0"/>
              <a:t>class provided specifically to provide access to the results of a database query</a:t>
            </a:r>
            <a:r>
              <a:rPr lang="en-US" dirty="0" smtClean="0"/>
              <a:t>. Key </a:t>
            </a:r>
            <a:r>
              <a:rPr lang="en-US" dirty="0"/>
              <a:t>methods of this class are as follows: </a:t>
            </a:r>
            <a:r>
              <a:rPr lang="en-US" dirty="0" smtClean="0"/>
              <a:t>    </a:t>
            </a:r>
          </a:p>
          <a:p>
            <a:pPr lvl="1">
              <a:lnSpc>
                <a:spcPct val="120000"/>
              </a:lnSpc>
            </a:pPr>
            <a:r>
              <a:rPr lang="en-US" dirty="0" smtClean="0"/>
              <a:t> close</a:t>
            </a:r>
            <a:r>
              <a:rPr lang="en-US" dirty="0"/>
              <a:t>() – Releases all resources used by the cursor and closes it.</a:t>
            </a:r>
          </a:p>
          <a:p>
            <a:pPr lvl="1">
              <a:lnSpc>
                <a:spcPct val="120000"/>
              </a:lnSpc>
            </a:pPr>
            <a:r>
              <a:rPr lang="en-US" dirty="0" smtClean="0"/>
              <a:t> </a:t>
            </a:r>
            <a:r>
              <a:rPr lang="en-US" dirty="0" err="1" smtClean="0"/>
              <a:t>getCount</a:t>
            </a:r>
            <a:r>
              <a:rPr lang="en-US" dirty="0"/>
              <a:t>() – Returns the number of rows contained within the result set</a:t>
            </a:r>
            <a:r>
              <a:rPr lang="en-US" dirty="0" smtClean="0"/>
              <a:t>.        </a:t>
            </a:r>
          </a:p>
          <a:p>
            <a:pPr lvl="1">
              <a:lnSpc>
                <a:spcPct val="120000"/>
              </a:lnSpc>
            </a:pPr>
            <a:r>
              <a:rPr lang="en-US" dirty="0" err="1" smtClean="0"/>
              <a:t>moveToFirst</a:t>
            </a:r>
            <a:r>
              <a:rPr lang="en-US" dirty="0"/>
              <a:t>() – Moves to the first row within the result set. </a:t>
            </a:r>
            <a:endParaRPr lang="en-US" dirty="0" smtClean="0"/>
          </a:p>
          <a:p>
            <a:pPr lvl="1">
              <a:lnSpc>
                <a:spcPct val="120000"/>
              </a:lnSpc>
            </a:pPr>
            <a:r>
              <a:rPr lang="en-US" dirty="0" err="1" smtClean="0"/>
              <a:t>moveToLast</a:t>
            </a:r>
            <a:r>
              <a:rPr lang="en-US" dirty="0"/>
              <a:t>() – Moves to the last row in the result set. </a:t>
            </a:r>
            <a:r>
              <a:rPr lang="en-US" dirty="0" smtClean="0"/>
              <a:t>         </a:t>
            </a:r>
            <a:r>
              <a:rPr lang="en-US" dirty="0" err="1"/>
              <a:t>moveToNext</a:t>
            </a:r>
            <a:r>
              <a:rPr lang="en-US" dirty="0"/>
              <a:t>() – Moves to the next row in the result set. </a:t>
            </a:r>
            <a:r>
              <a:rPr lang="en-US" dirty="0" err="1"/>
              <a:t>moveToPosition</a:t>
            </a:r>
            <a:r>
              <a:rPr lang="en-US" dirty="0"/>
              <a:t>(</a:t>
            </a:r>
            <a:r>
              <a:rPr lang="en-US" dirty="0" err="1"/>
              <a:t>int</a:t>
            </a:r>
            <a:r>
              <a:rPr lang="en-US" dirty="0"/>
              <a:t> position)</a:t>
            </a:r>
            <a:r>
              <a:rPr lang="en-US" dirty="0"/>
              <a:t>: Moves the cursor to the specified position </a:t>
            </a:r>
            <a:endParaRPr lang="en-US" dirty="0" smtClean="0"/>
          </a:p>
          <a:p>
            <a:pPr lvl="1">
              <a:lnSpc>
                <a:spcPct val="120000"/>
              </a:lnSpc>
            </a:pPr>
            <a:r>
              <a:rPr lang="en-US" dirty="0" smtClean="0"/>
              <a:t>get&lt;type</a:t>
            </a:r>
            <a:r>
              <a:rPr lang="en-US" dirty="0"/>
              <a:t>&gt;() – Returns the value of the specified &lt;type&gt; contained at the specified column index of the row at the current cursor position (variations consist of </a:t>
            </a:r>
            <a:r>
              <a:rPr lang="en-US" dirty="0" err="1"/>
              <a:t>getString</a:t>
            </a:r>
            <a:r>
              <a:rPr lang="en-US" dirty="0"/>
              <a:t>(), </a:t>
            </a:r>
            <a:r>
              <a:rPr lang="en-US" dirty="0" err="1"/>
              <a:t>getInt</a:t>
            </a:r>
            <a:r>
              <a:rPr lang="en-US" dirty="0"/>
              <a:t>(), </a:t>
            </a:r>
            <a:r>
              <a:rPr lang="en-US" dirty="0" err="1"/>
              <a:t>getShort</a:t>
            </a:r>
            <a:r>
              <a:rPr lang="en-US" dirty="0"/>
              <a:t>(), </a:t>
            </a:r>
            <a:r>
              <a:rPr lang="en-US" dirty="0" err="1"/>
              <a:t>getFloat</a:t>
            </a:r>
            <a:r>
              <a:rPr lang="en-US" dirty="0"/>
              <a:t>() and </a:t>
            </a:r>
            <a:r>
              <a:rPr lang="en-US" dirty="0" err="1"/>
              <a:t>getDouble</a:t>
            </a:r>
            <a:r>
              <a:rPr lang="en-US" dirty="0"/>
              <a:t>()). </a:t>
            </a:r>
            <a:endParaRPr lang="en-US" dirty="0" smtClean="0"/>
          </a:p>
        </p:txBody>
      </p:sp>
    </p:spTree>
    <p:extLst>
      <p:ext uri="{BB962C8B-B14F-4D97-AF65-F5344CB8AC3E}">
        <p14:creationId xmlns:p14="http://schemas.microsoft.com/office/powerpoint/2010/main" val="3318829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normAutofit fontScale="90000"/>
          </a:bodyPr>
          <a:lstStyle/>
          <a:p>
            <a:pPr algn="ctr"/>
            <a:r>
              <a:rPr lang="en-US" dirty="0" smtClean="0"/>
              <a:t>CRUD Queries</a:t>
            </a:r>
            <a:endParaRPr lang="en-US" dirty="0"/>
          </a:p>
        </p:txBody>
      </p:sp>
      <p:sp>
        <p:nvSpPr>
          <p:cNvPr id="3" name="Content Placeholder 2"/>
          <p:cNvSpPr>
            <a:spLocks noGrp="1"/>
          </p:cNvSpPr>
          <p:nvPr>
            <p:ph idx="1"/>
          </p:nvPr>
        </p:nvSpPr>
        <p:spPr>
          <a:xfrm>
            <a:off x="228600" y="1219200"/>
            <a:ext cx="8763000" cy="5410200"/>
          </a:xfrm>
        </p:spPr>
        <p:txBody>
          <a:bodyPr>
            <a:normAutofit/>
          </a:bodyPr>
          <a:lstStyle/>
          <a:p>
            <a:r>
              <a:rPr lang="en-US" dirty="0" err="1"/>
              <a:t>SQLiteDatabase</a:t>
            </a:r>
            <a:r>
              <a:rPr lang="en-US" dirty="0"/>
              <a:t> </a:t>
            </a:r>
            <a:r>
              <a:rPr lang="en-US" dirty="0" smtClean="0"/>
              <a:t>: The </a:t>
            </a:r>
            <a:r>
              <a:rPr lang="en-US" dirty="0"/>
              <a:t>class has methods to create, delete, execute SQL commands, and perform other common database management tasks. Some of the commonly used methods of this class are as follows</a:t>
            </a:r>
            <a:r>
              <a:rPr lang="en-US" dirty="0" smtClean="0"/>
              <a:t>:</a:t>
            </a:r>
          </a:p>
          <a:p>
            <a:pPr lvl="1"/>
            <a:r>
              <a:rPr lang="en-US" dirty="0" err="1"/>
              <a:t>execSQL</a:t>
            </a:r>
            <a:r>
              <a:rPr lang="en-US" dirty="0"/>
              <a:t> (String </a:t>
            </a:r>
            <a:r>
              <a:rPr lang="en-US" dirty="0" err="1"/>
              <a:t>sql</a:t>
            </a:r>
            <a:r>
              <a:rPr lang="en-US" dirty="0"/>
              <a:t>) </a:t>
            </a:r>
            <a:r>
              <a:rPr lang="en-US" dirty="0" smtClean="0"/>
              <a:t> - perform Create, Insert, Update and Delete</a:t>
            </a:r>
            <a:endParaRPr lang="en-US" dirty="0" smtClean="0"/>
          </a:p>
          <a:p>
            <a:pPr lvl="2"/>
            <a:r>
              <a:rPr lang="en-US" dirty="0" smtClean="0"/>
              <a:t>This </a:t>
            </a:r>
            <a:r>
              <a:rPr lang="en-US" dirty="0"/>
              <a:t>method is used to execute a single SQL statement that is not a SELECT statement or any other SQL statement that returns data. It is used generally for creating table. The </a:t>
            </a:r>
            <a:r>
              <a:rPr lang="en-US" dirty="0" err="1"/>
              <a:t>sql</a:t>
            </a:r>
            <a:r>
              <a:rPr lang="en-US" dirty="0"/>
              <a:t> statement to be executed is passed as an argument. </a:t>
            </a:r>
            <a:endParaRPr lang="en-US" dirty="0" smtClean="0"/>
          </a:p>
          <a:p>
            <a:pPr lvl="1"/>
            <a:r>
              <a:rPr lang="en-US" dirty="0"/>
              <a:t> long insert (String table, String </a:t>
            </a:r>
            <a:r>
              <a:rPr lang="en-US" dirty="0" err="1"/>
              <a:t>nullColumnHack</a:t>
            </a:r>
            <a:r>
              <a:rPr lang="en-US" dirty="0"/>
              <a:t>, </a:t>
            </a:r>
            <a:r>
              <a:rPr lang="en-US" dirty="0" err="1"/>
              <a:t>ContentValues</a:t>
            </a:r>
            <a:r>
              <a:rPr lang="en-US" dirty="0"/>
              <a:t> values) </a:t>
            </a:r>
            <a:endParaRPr lang="en-US" dirty="0" smtClean="0"/>
          </a:p>
          <a:p>
            <a:pPr lvl="2"/>
            <a:r>
              <a:rPr lang="en-US" dirty="0" smtClean="0"/>
              <a:t>It </a:t>
            </a:r>
            <a:r>
              <a:rPr lang="en-US" dirty="0"/>
              <a:t>is a convenience method used for inserting a row into the database. The method returns the row ID of the newly inserted row, or -1 if an error takes place. The method accepts the table name and the initial column values for the row. </a:t>
            </a:r>
            <a:endParaRPr lang="en-US" dirty="0" smtClean="0"/>
          </a:p>
          <a:p>
            <a:pPr lvl="2"/>
            <a:r>
              <a:rPr lang="en-US" b="1" dirty="0"/>
              <a:t>long </a:t>
            </a:r>
            <a:r>
              <a:rPr lang="en-US" dirty="0"/>
              <a:t>count=</a:t>
            </a:r>
            <a:r>
              <a:rPr lang="en-US" b="1" dirty="0" err="1"/>
              <a:t>dBase</a:t>
            </a:r>
            <a:r>
              <a:rPr lang="en-US" dirty="0" err="1"/>
              <a:t>.insert</a:t>
            </a:r>
            <a:r>
              <a:rPr lang="en-US" dirty="0"/>
              <a:t>(</a:t>
            </a:r>
            <a:r>
              <a:rPr lang="en-US" b="1" dirty="0"/>
              <a:t>"employee"</a:t>
            </a:r>
            <a:r>
              <a:rPr lang="en-US" dirty="0"/>
              <a:t>,</a:t>
            </a:r>
            <a:r>
              <a:rPr lang="en-US" b="1" dirty="0" err="1"/>
              <a:t>null</a:t>
            </a:r>
            <a:r>
              <a:rPr lang="en-US" dirty="0" err="1"/>
              <a:t>,values</a:t>
            </a:r>
            <a:r>
              <a:rPr lang="en-US" dirty="0" smtClean="0"/>
              <a:t>);</a:t>
            </a:r>
            <a:r>
              <a:rPr lang="en-US" dirty="0"/>
              <a:t> </a:t>
            </a:r>
            <a:endParaRPr lang="en-US" dirty="0" smtClean="0"/>
          </a:p>
          <a:p>
            <a:pPr lvl="2"/>
            <a:r>
              <a:rPr lang="en-US" dirty="0" smtClean="0"/>
              <a:t>values argument is the object of </a:t>
            </a:r>
            <a:r>
              <a:rPr lang="en-US" dirty="0" err="1" smtClean="0"/>
              <a:t>ContentValues</a:t>
            </a:r>
            <a:r>
              <a:rPr lang="en-US" dirty="0" smtClean="0"/>
              <a:t>.</a:t>
            </a:r>
            <a:endParaRPr lang="en-US" dirty="0"/>
          </a:p>
        </p:txBody>
      </p:sp>
    </p:spTree>
    <p:extLst>
      <p:ext uri="{BB962C8B-B14F-4D97-AF65-F5344CB8AC3E}">
        <p14:creationId xmlns:p14="http://schemas.microsoft.com/office/powerpoint/2010/main" val="1966472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239000" cy="594360"/>
          </a:xfrm>
        </p:spPr>
        <p:txBody>
          <a:bodyPr>
            <a:normAutofit fontScale="90000"/>
          </a:bodyPr>
          <a:lstStyle/>
          <a:p>
            <a:pPr algn="ctr"/>
            <a:r>
              <a:rPr lang="en-US" dirty="0" smtClean="0"/>
              <a:t>CRUD Queries</a:t>
            </a:r>
            <a:endParaRPr lang="en-US" dirty="0"/>
          </a:p>
        </p:txBody>
      </p:sp>
      <p:sp>
        <p:nvSpPr>
          <p:cNvPr id="3" name="Content Placeholder 2"/>
          <p:cNvSpPr>
            <a:spLocks noGrp="1"/>
          </p:cNvSpPr>
          <p:nvPr>
            <p:ph idx="1"/>
          </p:nvPr>
        </p:nvSpPr>
        <p:spPr>
          <a:xfrm>
            <a:off x="31956" y="1143000"/>
            <a:ext cx="9112044" cy="5486400"/>
          </a:xfrm>
        </p:spPr>
        <p:txBody>
          <a:bodyPr>
            <a:normAutofit lnSpcReduction="10000"/>
          </a:bodyPr>
          <a:lstStyle/>
          <a:p>
            <a:pPr>
              <a:lnSpc>
                <a:spcPct val="120000"/>
              </a:lnSpc>
            </a:pPr>
            <a:r>
              <a:rPr lang="en-US" sz="2000" dirty="0"/>
              <a:t> </a:t>
            </a:r>
            <a:r>
              <a:rPr lang="en-US" sz="2000" b="1" dirty="0" err="1"/>
              <a:t>int</a:t>
            </a:r>
            <a:r>
              <a:rPr lang="en-US" sz="2000" b="1" dirty="0"/>
              <a:t> update (String table, </a:t>
            </a:r>
            <a:r>
              <a:rPr lang="en-US" sz="2000" b="1" dirty="0" err="1"/>
              <a:t>ContentValues</a:t>
            </a:r>
            <a:r>
              <a:rPr lang="en-US" sz="2000" b="1" dirty="0"/>
              <a:t> values, String </a:t>
            </a:r>
            <a:r>
              <a:rPr lang="en-US" sz="2000" b="1" dirty="0" err="1"/>
              <a:t>whereClause</a:t>
            </a:r>
            <a:r>
              <a:rPr lang="en-US" sz="2000" b="1" dirty="0"/>
              <a:t>, String[] </a:t>
            </a:r>
            <a:r>
              <a:rPr lang="en-US" sz="2000" b="1" dirty="0" err="1"/>
              <a:t>whereArgs</a:t>
            </a:r>
            <a:r>
              <a:rPr lang="en-US" sz="2000" b="1" dirty="0"/>
              <a:t>)</a:t>
            </a:r>
            <a:r>
              <a:rPr lang="en-US" sz="2000" dirty="0"/>
              <a:t> </a:t>
            </a:r>
            <a:endParaRPr lang="en-US" sz="2000" dirty="0" smtClean="0"/>
          </a:p>
          <a:p>
            <a:pPr lvl="1">
              <a:lnSpc>
                <a:spcPct val="120000"/>
              </a:lnSpc>
            </a:pPr>
            <a:r>
              <a:rPr lang="en-US" dirty="0" smtClean="0"/>
              <a:t>It </a:t>
            </a:r>
            <a:r>
              <a:rPr lang="en-US" dirty="0"/>
              <a:t>is a convenience method used for updating rows in the database. The method returns the number of rows affected. It accepts the table name, new column values, and an optional where clause. </a:t>
            </a:r>
            <a:endParaRPr lang="en-US" dirty="0" smtClean="0"/>
          </a:p>
          <a:p>
            <a:pPr>
              <a:lnSpc>
                <a:spcPct val="120000"/>
              </a:lnSpc>
            </a:pPr>
            <a:r>
              <a:rPr lang="en-US" b="1" dirty="0"/>
              <a:t> </a:t>
            </a:r>
            <a:r>
              <a:rPr lang="en-US" sz="2000" b="1" dirty="0" err="1"/>
              <a:t>int</a:t>
            </a:r>
            <a:r>
              <a:rPr lang="en-US" sz="2000" b="1" dirty="0"/>
              <a:t> delete (String table, String </a:t>
            </a:r>
            <a:r>
              <a:rPr lang="en-US" sz="2000" b="1" dirty="0" err="1"/>
              <a:t>whereClause</a:t>
            </a:r>
            <a:r>
              <a:rPr lang="en-US" sz="2000" b="1" dirty="0"/>
              <a:t>, String[] </a:t>
            </a:r>
            <a:r>
              <a:rPr lang="en-US" sz="2000" b="1" dirty="0" err="1"/>
              <a:t>whereArgs</a:t>
            </a:r>
            <a:r>
              <a:rPr lang="en-US" sz="2000" b="1" dirty="0"/>
              <a:t>)</a:t>
            </a:r>
            <a:r>
              <a:rPr lang="en-US" dirty="0"/>
              <a:t> </a:t>
            </a:r>
            <a:endParaRPr lang="en-US" dirty="0" smtClean="0"/>
          </a:p>
          <a:p>
            <a:pPr lvl="1">
              <a:lnSpc>
                <a:spcPct val="120000"/>
              </a:lnSpc>
            </a:pPr>
            <a:r>
              <a:rPr lang="en-US" dirty="0" smtClean="0"/>
              <a:t>It </a:t>
            </a:r>
            <a:r>
              <a:rPr lang="en-US" dirty="0"/>
              <a:t>is a convenience method used for deleting rows in the database. The method returns the number of rows affected if a where clause is passed, otherwise it returns </a:t>
            </a:r>
            <a:r>
              <a:rPr lang="en-US" dirty="0" smtClean="0"/>
              <a:t>0.</a:t>
            </a:r>
          </a:p>
          <a:p>
            <a:pPr>
              <a:lnSpc>
                <a:spcPct val="120000"/>
              </a:lnSpc>
            </a:pPr>
            <a:r>
              <a:rPr lang="en-US" b="1" dirty="0" smtClean="0"/>
              <a:t> </a:t>
            </a:r>
            <a:r>
              <a:rPr lang="en-US" sz="2000" b="1" dirty="0" smtClean="0"/>
              <a:t>Cursor query (String table, String[] columns, String selection, String[] </a:t>
            </a:r>
            <a:r>
              <a:rPr lang="en-US" sz="2000" b="1" dirty="0" err="1" smtClean="0"/>
              <a:t>selectionArgs</a:t>
            </a:r>
            <a:r>
              <a:rPr lang="en-US" sz="2000" b="1" dirty="0" smtClean="0"/>
              <a:t>, String </a:t>
            </a:r>
            <a:r>
              <a:rPr lang="en-US" sz="2000" b="1" dirty="0" err="1" smtClean="0"/>
              <a:t>groupBy</a:t>
            </a:r>
            <a:r>
              <a:rPr lang="en-US" sz="2000" b="1" dirty="0" smtClean="0"/>
              <a:t>, String having, String </a:t>
            </a:r>
            <a:r>
              <a:rPr lang="en-US" sz="2000" b="1" dirty="0" err="1" smtClean="0"/>
              <a:t>orderBy</a:t>
            </a:r>
            <a:r>
              <a:rPr lang="en-US" sz="2000" b="1" dirty="0" smtClean="0"/>
              <a:t>) </a:t>
            </a:r>
          </a:p>
          <a:p>
            <a:pPr lvl="1">
              <a:lnSpc>
                <a:spcPct val="120000"/>
              </a:lnSpc>
            </a:pPr>
            <a:r>
              <a:rPr lang="en-US" dirty="0" smtClean="0"/>
              <a:t>The </a:t>
            </a:r>
            <a:r>
              <a:rPr lang="en-US" dirty="0"/>
              <a:t>method queries the given table and returns a Cursor over the result set</a:t>
            </a:r>
            <a:r>
              <a:rPr lang="en-US" dirty="0" smtClean="0"/>
              <a:t>.</a:t>
            </a:r>
          </a:p>
          <a:p>
            <a:pPr lvl="1">
              <a:lnSpc>
                <a:spcPct val="120000"/>
              </a:lnSpc>
            </a:pPr>
            <a:r>
              <a:rPr lang="en-US" dirty="0" err="1"/>
              <a:t>RawQuery</a:t>
            </a:r>
            <a:r>
              <a:rPr lang="en-US" dirty="0"/>
              <a:t> methods can only be used for read queries. </a:t>
            </a:r>
            <a:endParaRPr lang="en-US" dirty="0"/>
          </a:p>
          <a:p>
            <a:pPr marL="0" indent="0">
              <a:buNone/>
            </a:pPr>
            <a:endParaRPr lang="en-US" dirty="0"/>
          </a:p>
        </p:txBody>
      </p:sp>
    </p:spTree>
    <p:extLst>
      <p:ext uri="{BB962C8B-B14F-4D97-AF65-F5344CB8AC3E}">
        <p14:creationId xmlns:p14="http://schemas.microsoft.com/office/powerpoint/2010/main" val="47441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239000" cy="685800"/>
          </a:xfrm>
        </p:spPr>
        <p:txBody>
          <a:bodyPr>
            <a:normAutofit fontScale="90000"/>
          </a:bodyPr>
          <a:lstStyle/>
          <a:p>
            <a:r>
              <a:rPr lang="en-US" dirty="0" smtClean="0"/>
              <a:t>Hands on example - 1</a:t>
            </a:r>
            <a:endParaRPr lang="en-US" dirty="0"/>
          </a:p>
        </p:txBody>
      </p:sp>
      <p:sp>
        <p:nvSpPr>
          <p:cNvPr id="3" name="Content Placeholder 2"/>
          <p:cNvSpPr>
            <a:spLocks noGrp="1"/>
          </p:cNvSpPr>
          <p:nvPr>
            <p:ph idx="1"/>
          </p:nvPr>
        </p:nvSpPr>
        <p:spPr>
          <a:xfrm>
            <a:off x="228600" y="914400"/>
            <a:ext cx="8763000" cy="4998720"/>
          </a:xfrm>
        </p:spPr>
        <p:txBody>
          <a:bodyPr/>
          <a:lstStyle/>
          <a:p>
            <a:r>
              <a:rPr lang="en-US" dirty="0" smtClean="0"/>
              <a:t>Work with simple Employee database with single table to perform CRUD operation using </a:t>
            </a:r>
            <a:r>
              <a:rPr lang="en-US" dirty="0" err="1" smtClean="0"/>
              <a:t>SQLiteOpenHelper</a:t>
            </a:r>
            <a:r>
              <a:rPr lang="en-US" dirty="0" smtClean="0"/>
              <a:t> and </a:t>
            </a:r>
            <a:r>
              <a:rPr lang="en-US" dirty="0" err="1" smtClean="0"/>
              <a:t>SQLiteDatabase</a:t>
            </a:r>
            <a:r>
              <a:rPr lang="en-US" dirty="0" smtClean="0"/>
              <a:t>. </a:t>
            </a:r>
            <a:r>
              <a:rPr lang="en-US" dirty="0" err="1" smtClean="0"/>
              <a:t>Eg</a:t>
            </a:r>
            <a:r>
              <a:rPr lang="en-US" dirty="0" smtClean="0"/>
              <a:t> : Lesson9\</a:t>
            </a:r>
            <a:r>
              <a:rPr lang="en-US" dirty="0" err="1" smtClean="0"/>
              <a:t>EmployeeDB</a:t>
            </a:r>
            <a:endParaRPr lang="en-US" dirty="0" smtClean="0"/>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62200"/>
            <a:ext cx="32766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5417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0040"/>
            <a:ext cx="7239000" cy="518160"/>
          </a:xfrm>
        </p:spPr>
        <p:txBody>
          <a:bodyPr>
            <a:normAutofit fontScale="90000"/>
          </a:bodyPr>
          <a:lstStyle/>
          <a:p>
            <a:pPr algn="ctr"/>
            <a:r>
              <a:rPr lang="en-US" cap="none" dirty="0" smtClean="0"/>
              <a:t>activity_main.xml</a:t>
            </a:r>
            <a:endParaRPr lang="en-US" cap="none" dirty="0"/>
          </a:p>
        </p:txBody>
      </p:sp>
      <p:sp>
        <p:nvSpPr>
          <p:cNvPr id="4" name="Rectangle 1"/>
          <p:cNvSpPr>
            <a:spLocks noChangeArrowheads="1"/>
          </p:cNvSpPr>
          <p:nvPr/>
        </p:nvSpPr>
        <p:spPr bwMode="auto">
          <a:xfrm>
            <a:off x="416257" y="914400"/>
            <a:ext cx="723900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rgbClr val="000000"/>
                </a:solidFill>
                <a:effectLst/>
                <a:latin typeface="Courier New" pitchFamily="49" charset="0"/>
                <a:cs typeface="Courier New" pitchFamily="49" charset="0"/>
              </a:rPr>
              <a:t>&lt;?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xml version=</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"1.0" </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encoding=</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"utf-8"</a:t>
            </a:r>
            <a:r>
              <a:rPr kumimoji="0" lang="en-US" altLang="en-US" sz="1400" b="0" i="1"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400" b="0" i="1"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xmlns:</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"http://schemas.android.com/</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apk</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/res/android"</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:orientation</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"vertical"</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EditText</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:id</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"@+id/et1"</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:hint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"Enter ID" </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EditText</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:id</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"@+id/et2"</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:hint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"Enter Name" </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EditText</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:id</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"@+id/et3"</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:hint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"Enter </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Desig</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EditText</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r>
            <a:b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:id</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"@+id/et4"</a:t>
            </a:r>
            <a:b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400" b="1" i="0" u="none" strike="noStrike" cap="none" normalizeH="0" baseline="0" dirty="0" err="1" smtClean="0">
                <a:ln>
                  <a:noFill/>
                </a:ln>
                <a:solidFill>
                  <a:srgbClr val="0000FF"/>
                </a:solidFill>
                <a:effectLst/>
                <a:latin typeface="Courier New" pitchFamily="49" charset="0"/>
                <a:cs typeface="Courier New" pitchFamily="49" charset="0"/>
              </a:rPr>
              <a:t>:hint</a:t>
            </a:r>
            <a:r>
              <a:rPr kumimoji="0" lang="en-US" altLang="en-US" sz="14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"Enter </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Dept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49390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0040"/>
            <a:ext cx="7239000" cy="518160"/>
          </a:xfrm>
        </p:spPr>
        <p:txBody>
          <a:bodyPr>
            <a:normAutofit fontScale="90000"/>
          </a:bodyPr>
          <a:lstStyle/>
          <a:p>
            <a:pPr algn="ctr"/>
            <a:r>
              <a:rPr lang="en-US" cap="none" dirty="0" smtClean="0"/>
              <a:t>activity_main.xml</a:t>
            </a:r>
            <a:endParaRPr lang="en-US" cap="none" dirty="0"/>
          </a:p>
        </p:txBody>
      </p:sp>
      <p:sp>
        <p:nvSpPr>
          <p:cNvPr id="3" name="Rectangle 1"/>
          <p:cNvSpPr>
            <a:spLocks noChangeArrowheads="1"/>
          </p:cNvSpPr>
          <p:nvPr/>
        </p:nvSpPr>
        <p:spPr bwMode="auto">
          <a:xfrm>
            <a:off x="609600" y="840968"/>
            <a:ext cx="6688394" cy="60170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altLang="en-US" sz="11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
            </a:r>
            <a:b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1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1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:orientation</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"horizontal"</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Button</a:t>
            </a:r>
            <a:b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"0dp"</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1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"0.5"</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"Insert"</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"insert"</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Button</a:t>
            </a:r>
            <a:b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"0dp"</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1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"0.5"</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"Read"</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"read"</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1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&gt;</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1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
            </a:r>
            <a:b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100" b="1" i="0" u="none" strike="noStrike" cap="none" normalizeH="0" baseline="0" dirty="0" err="1" smtClean="0">
                <a:ln>
                  <a:noFill/>
                </a:ln>
                <a:solidFill>
                  <a:srgbClr val="008000"/>
                </a:solidFill>
                <a:effectLst/>
                <a:latin typeface="Courier New" pitchFamily="49" charset="0"/>
                <a:cs typeface="Courier New" pitchFamily="49" charset="0"/>
              </a:rPr>
              <a:t>match_parent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1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:orientation</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"horizontal"</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Button</a:t>
            </a:r>
            <a:b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"0dp"</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1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"0.5"</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"Update"</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"update" </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Button</a:t>
            </a:r>
            <a:b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:layout_width</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"0dp"</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:layout_height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100" b="1" i="0" u="none" strike="noStrike" cap="none" normalizeH="0" baseline="0" dirty="0" err="1" smtClean="0">
                <a:ln>
                  <a:noFill/>
                </a:ln>
                <a:solidFill>
                  <a:srgbClr val="008000"/>
                </a:solidFill>
                <a:effectLst/>
                <a:latin typeface="Courier New" pitchFamily="49" charset="0"/>
                <a:cs typeface="Courier New" pitchFamily="49" charset="0"/>
              </a:rPr>
              <a:t>wrap_content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:layout_weight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"0.5"</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:text</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"Delete"</a:t>
            </a:r>
            <a:b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            </a:t>
            </a:r>
            <a:r>
              <a:rPr kumimoji="0" lang="en-US" altLang="en-US" sz="1100" b="1" i="0" u="none" strike="noStrike" cap="none" normalizeH="0" baseline="0" dirty="0" err="1" smtClean="0">
                <a:ln>
                  <a:noFill/>
                </a:ln>
                <a:solidFill>
                  <a:srgbClr val="660E7A"/>
                </a:solidFill>
                <a:effectLst/>
                <a:latin typeface="Courier New" pitchFamily="49" charset="0"/>
                <a:cs typeface="Courier New" pitchFamily="49" charset="0"/>
              </a:rPr>
              <a:t>android</a:t>
            </a:r>
            <a:r>
              <a:rPr kumimoji="0" lang="en-US" altLang="en-US" sz="1100" b="1" i="0" u="none" strike="noStrike" cap="none" normalizeH="0" baseline="0" dirty="0" err="1" smtClean="0">
                <a:ln>
                  <a:noFill/>
                </a:ln>
                <a:solidFill>
                  <a:srgbClr val="0000FF"/>
                </a:solidFill>
                <a:effectLst/>
                <a:latin typeface="Courier New" pitchFamily="49" charset="0"/>
                <a:cs typeface="Courier New" pitchFamily="49" charset="0"/>
              </a:rPr>
              <a:t>:onClick</a:t>
            </a:r>
            <a:r>
              <a:rPr kumimoji="0" lang="en-US" altLang="en-US" sz="1100" b="1" i="0" u="none" strike="noStrike" cap="none" normalizeH="0" baseline="0" dirty="0" smtClean="0">
                <a:ln>
                  <a:noFill/>
                </a:ln>
                <a:solidFill>
                  <a:srgbClr val="0000FF"/>
                </a:solidFill>
                <a:effectLst/>
                <a:latin typeface="Courier New" pitchFamily="49" charset="0"/>
                <a:cs typeface="Courier New" pitchFamily="49" charset="0"/>
              </a:rPr>
              <a:t>=</a:t>
            </a:r>
            <a:r>
              <a:rPr kumimoji="0" lang="en-US" altLang="en-US" sz="1100" b="1" i="0" u="none" strike="noStrike" cap="none" normalizeH="0" baseline="0" dirty="0" smtClean="0">
                <a:ln>
                  <a:noFill/>
                </a:ln>
                <a:solidFill>
                  <a:srgbClr val="008000"/>
                </a:solidFill>
                <a:effectLst/>
                <a:latin typeface="Courier New" pitchFamily="49" charset="0"/>
                <a:cs typeface="Courier New" pitchFamily="49" charset="0"/>
              </a:rPr>
              <a:t>"delete" </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altLang="en-US" sz="11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altLang="en-US" sz="1100" b="1" i="0" u="none" strike="noStrike" cap="none" normalizeH="0" baseline="0" dirty="0" err="1" smtClean="0">
                <a:ln>
                  <a:noFill/>
                </a:ln>
                <a:solidFill>
                  <a:srgbClr val="000080"/>
                </a:solidFill>
                <a:effectLst/>
                <a:latin typeface="Courier New" pitchFamily="49" charset="0"/>
                <a:cs typeface="Courier New" pitchFamily="49" charset="0"/>
              </a:rPr>
              <a:t>LinearLayout</a:t>
            </a:r>
            <a:r>
              <a:rPr kumimoji="0" lang="en-US" altLang="en-US" sz="1100" b="0" i="0" u="none" strike="noStrike" cap="none" normalizeH="0" baseline="0" dirty="0" smtClean="0">
                <a:ln>
                  <a:noFill/>
                </a:ln>
                <a:solidFill>
                  <a:srgbClr val="000000"/>
                </a:solidFill>
                <a:effectLst/>
                <a:latin typeface="Courier New" pitchFamily="49" charset="0"/>
                <a:cs typeface="Courier New" pitchFamily="49" charset="0"/>
              </a:rPr>
              <a:t>&gt;</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68741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594360"/>
          </a:xfrm>
        </p:spPr>
        <p:txBody>
          <a:bodyPr>
            <a:normAutofit fontScale="90000"/>
          </a:bodyPr>
          <a:lstStyle/>
          <a:p>
            <a:pPr algn="ctr"/>
            <a:r>
              <a:rPr lang="en-US" cap="none" dirty="0" smtClean="0"/>
              <a:t>MainActivity.java</a:t>
            </a:r>
            <a:endParaRPr lang="en-US" cap="none" dirty="0"/>
          </a:p>
        </p:txBody>
      </p:sp>
      <p:sp>
        <p:nvSpPr>
          <p:cNvPr id="3" name="Content Placeholder 2"/>
          <p:cNvSpPr>
            <a:spLocks noGrp="1"/>
          </p:cNvSpPr>
          <p:nvPr>
            <p:ph idx="1"/>
          </p:nvPr>
        </p:nvSpPr>
        <p:spPr>
          <a:xfrm>
            <a:off x="76200" y="1143000"/>
            <a:ext cx="8839200" cy="5562600"/>
          </a:xfrm>
        </p:spPr>
        <p:txBody>
          <a:bodyPr>
            <a:normAutofit fontScale="77500" lnSpcReduction="20000"/>
          </a:bodyPr>
          <a:lstStyle/>
          <a:p>
            <a:pPr marL="0" indent="0">
              <a:buNone/>
            </a:pPr>
            <a:r>
              <a:rPr lang="en-US" dirty="0"/>
              <a:t>public class </a:t>
            </a:r>
            <a:r>
              <a:rPr lang="en-US" dirty="0" err="1"/>
              <a:t>MainActivity</a:t>
            </a:r>
            <a:r>
              <a:rPr lang="en-US" dirty="0"/>
              <a:t> extends </a:t>
            </a:r>
            <a:r>
              <a:rPr lang="en-US" dirty="0" err="1"/>
              <a:t>AppCompatActivity</a:t>
            </a:r>
            <a:r>
              <a:rPr lang="en-US" dirty="0"/>
              <a:t> {</a:t>
            </a:r>
          </a:p>
          <a:p>
            <a:pPr marL="0" indent="0">
              <a:buNone/>
            </a:pPr>
            <a:r>
              <a:rPr lang="en-US" dirty="0" smtClean="0"/>
              <a:t>  // Declare the objects for </a:t>
            </a:r>
            <a:r>
              <a:rPr lang="en-US" dirty="0" err="1" smtClean="0"/>
              <a:t>EditText</a:t>
            </a:r>
            <a:r>
              <a:rPr lang="en-US" dirty="0" smtClean="0"/>
              <a:t> control</a:t>
            </a:r>
            <a:endParaRPr lang="en-US" dirty="0"/>
          </a:p>
          <a:p>
            <a:pPr marL="0" indent="0">
              <a:buNone/>
            </a:pPr>
            <a:r>
              <a:rPr lang="en-US" dirty="0"/>
              <a:t>    </a:t>
            </a:r>
            <a:r>
              <a:rPr lang="en-US" dirty="0" err="1"/>
              <a:t>EditText</a:t>
            </a:r>
            <a:r>
              <a:rPr lang="en-US" dirty="0"/>
              <a:t> et1,et2,et3,et4;</a:t>
            </a:r>
          </a:p>
          <a:p>
            <a:pPr marL="0" indent="0">
              <a:buNone/>
            </a:pPr>
            <a:r>
              <a:rPr lang="en-US" dirty="0" smtClean="0"/>
              <a:t> // Declare an object for </a:t>
            </a:r>
            <a:r>
              <a:rPr lang="en-US" dirty="0" err="1"/>
              <a:t>SQLiteDatabase</a:t>
            </a:r>
            <a:endParaRPr lang="en-US" dirty="0"/>
          </a:p>
          <a:p>
            <a:pPr marL="0" indent="0">
              <a:buNone/>
            </a:pPr>
            <a:r>
              <a:rPr lang="en-US" dirty="0"/>
              <a:t>    </a:t>
            </a:r>
            <a:r>
              <a:rPr lang="en-US" dirty="0" err="1"/>
              <a:t>SQLiteDatabase</a:t>
            </a:r>
            <a:r>
              <a:rPr lang="en-US" dirty="0"/>
              <a:t> dBase</a:t>
            </a:r>
            <a:r>
              <a:rPr lang="en-US" dirty="0" smtClean="0"/>
              <a:t>;</a:t>
            </a:r>
          </a:p>
          <a:p>
            <a:pPr marL="0" indent="0">
              <a:buNone/>
            </a:pPr>
            <a:r>
              <a:rPr lang="en-US" dirty="0"/>
              <a:t> </a:t>
            </a:r>
            <a:r>
              <a:rPr lang="en-US" dirty="0" smtClean="0"/>
              <a:t>   </a:t>
            </a:r>
            <a:r>
              <a:rPr lang="en-US" dirty="0" err="1" smtClean="0"/>
              <a:t>EmployeeDBHelper</a:t>
            </a:r>
            <a:r>
              <a:rPr lang="en-US" dirty="0" smtClean="0"/>
              <a:t> </a:t>
            </a:r>
            <a:r>
              <a:rPr lang="en-US" b="1" dirty="0" err="1"/>
              <a:t>dbHelper</a:t>
            </a:r>
            <a:r>
              <a:rPr lang="en-US" dirty="0"/>
              <a:t>;</a:t>
            </a:r>
            <a:endParaRPr lang="en-US" dirty="0"/>
          </a:p>
          <a:p>
            <a:pPr marL="0" indent="0">
              <a:buNone/>
            </a:pPr>
            <a:endParaRPr lang="en-US" sz="1500" dirty="0"/>
          </a:p>
          <a:p>
            <a:pPr marL="0" indent="0">
              <a:buNone/>
            </a:pPr>
            <a:r>
              <a:rPr lang="en-US" dirty="0"/>
              <a:t>    @Override</a:t>
            </a:r>
          </a:p>
          <a:p>
            <a:pPr marL="0" indent="0">
              <a:buNone/>
            </a:pPr>
            <a:r>
              <a:rPr lang="en-US" dirty="0"/>
              <a:t>    protected void </a:t>
            </a:r>
            <a:r>
              <a:rPr lang="en-US" dirty="0" err="1"/>
              <a:t>onCreate</a:t>
            </a:r>
            <a:r>
              <a:rPr lang="en-US" dirty="0"/>
              <a:t>(Bundle </a:t>
            </a:r>
            <a:r>
              <a:rPr lang="en-US" dirty="0" err="1"/>
              <a:t>savedInstanceState</a:t>
            </a:r>
            <a:r>
              <a:rPr lang="en-US" dirty="0"/>
              <a:t>) {</a:t>
            </a:r>
          </a:p>
          <a:p>
            <a:pPr marL="0" indent="0">
              <a:buNone/>
            </a:pPr>
            <a:r>
              <a:rPr lang="en-US" dirty="0"/>
              <a:t>        </a:t>
            </a:r>
            <a:r>
              <a:rPr lang="en-US" dirty="0" err="1"/>
              <a:t>super.onCreate</a:t>
            </a:r>
            <a:r>
              <a:rPr lang="en-US" dirty="0"/>
              <a:t>(</a:t>
            </a:r>
            <a:r>
              <a:rPr lang="en-US" dirty="0" err="1"/>
              <a:t>savedInstanceState</a:t>
            </a:r>
            <a:r>
              <a:rPr lang="en-US" dirty="0"/>
              <a:t>);</a:t>
            </a:r>
          </a:p>
          <a:p>
            <a:pPr marL="0" indent="0">
              <a:buNone/>
            </a:pPr>
            <a:r>
              <a:rPr lang="en-US" dirty="0"/>
              <a:t>        </a:t>
            </a:r>
            <a:r>
              <a:rPr lang="en-US" dirty="0" err="1"/>
              <a:t>setContentView</a:t>
            </a:r>
            <a:r>
              <a:rPr lang="en-US" dirty="0"/>
              <a:t>(</a:t>
            </a:r>
            <a:r>
              <a:rPr lang="en-US" dirty="0" err="1"/>
              <a:t>R.layout.activity_main</a:t>
            </a:r>
            <a:r>
              <a:rPr lang="en-US" dirty="0" smtClean="0"/>
              <a:t>);</a:t>
            </a:r>
          </a:p>
          <a:p>
            <a:pPr marL="0" indent="0">
              <a:buNone/>
            </a:pPr>
            <a:r>
              <a:rPr lang="en-US" dirty="0"/>
              <a:t> </a:t>
            </a:r>
            <a:r>
              <a:rPr lang="en-US" dirty="0" smtClean="0"/>
              <a:t>        // Initialize database objects </a:t>
            </a:r>
            <a:endParaRPr lang="en-US" dirty="0" smtClean="0"/>
          </a:p>
          <a:p>
            <a:pPr marL="0" indent="0">
              <a:buNone/>
            </a:pPr>
            <a:r>
              <a:rPr lang="en-US" b="1" dirty="0" smtClean="0"/>
              <a:t>	</a:t>
            </a:r>
            <a:r>
              <a:rPr lang="en-US" b="1" dirty="0" err="1" smtClean="0"/>
              <a:t>dbHelper</a:t>
            </a:r>
            <a:r>
              <a:rPr lang="en-US" b="1" dirty="0" smtClean="0"/>
              <a:t> </a:t>
            </a:r>
            <a:r>
              <a:rPr lang="en-US" dirty="0"/>
              <a:t>= </a:t>
            </a:r>
            <a:r>
              <a:rPr lang="en-US" b="1" dirty="0"/>
              <a:t>new </a:t>
            </a:r>
            <a:r>
              <a:rPr lang="en-US" dirty="0" err="1"/>
              <a:t>EmployeeDBHelper</a:t>
            </a:r>
            <a:r>
              <a:rPr lang="en-US" dirty="0"/>
              <a:t>(</a:t>
            </a:r>
            <a:r>
              <a:rPr lang="en-US" b="1" dirty="0"/>
              <a:t>this</a:t>
            </a:r>
            <a:r>
              <a:rPr lang="en-US" dirty="0" smtClean="0"/>
              <a:t>);</a:t>
            </a:r>
          </a:p>
          <a:p>
            <a:pPr marL="0" indent="0">
              <a:buNone/>
            </a:pPr>
            <a:r>
              <a:rPr lang="en-US" b="1" dirty="0" smtClean="0"/>
              <a:t>	dBase </a:t>
            </a:r>
            <a:r>
              <a:rPr lang="en-US" dirty="0"/>
              <a:t>= </a:t>
            </a:r>
            <a:r>
              <a:rPr lang="en-US" b="1" dirty="0" err="1"/>
              <a:t>dbHelper</a:t>
            </a:r>
            <a:r>
              <a:rPr lang="en-US" dirty="0" err="1"/>
              <a:t>.getWritableDatabase</a:t>
            </a:r>
            <a:r>
              <a:rPr lang="en-US" dirty="0"/>
              <a:t>();</a:t>
            </a:r>
            <a:endParaRPr lang="en-US" dirty="0"/>
          </a:p>
          <a:p>
            <a:pPr marL="0" indent="0">
              <a:buNone/>
            </a:pPr>
            <a:r>
              <a:rPr lang="en-US" dirty="0" smtClean="0"/>
              <a:t>        </a:t>
            </a:r>
            <a:r>
              <a:rPr lang="en-US" sz="2200" dirty="0" smtClean="0"/>
              <a:t>// get all the </a:t>
            </a:r>
            <a:r>
              <a:rPr lang="en-US" sz="2200" dirty="0" err="1" smtClean="0"/>
              <a:t>EditText</a:t>
            </a:r>
            <a:r>
              <a:rPr lang="en-US" sz="2200" dirty="0" smtClean="0"/>
              <a:t> components into your activity class </a:t>
            </a:r>
            <a:endParaRPr lang="en-US" sz="2200" dirty="0"/>
          </a:p>
          <a:p>
            <a:pPr marL="0" indent="0">
              <a:buNone/>
            </a:pPr>
            <a:r>
              <a:rPr lang="en-US" dirty="0"/>
              <a:t>        et1=(</a:t>
            </a:r>
            <a:r>
              <a:rPr lang="en-US" dirty="0" err="1"/>
              <a:t>EditText</a:t>
            </a:r>
            <a:r>
              <a:rPr lang="en-US" dirty="0"/>
              <a:t>)</a:t>
            </a:r>
            <a:r>
              <a:rPr lang="en-US" dirty="0" err="1"/>
              <a:t>findViewById</a:t>
            </a:r>
            <a:r>
              <a:rPr lang="en-US" dirty="0"/>
              <a:t>(R.id.et1);</a:t>
            </a:r>
          </a:p>
          <a:p>
            <a:pPr marL="0" indent="0">
              <a:buNone/>
            </a:pPr>
            <a:r>
              <a:rPr lang="en-US" dirty="0"/>
              <a:t>        et2=(</a:t>
            </a:r>
            <a:r>
              <a:rPr lang="en-US" dirty="0" err="1"/>
              <a:t>EditText</a:t>
            </a:r>
            <a:r>
              <a:rPr lang="en-US" dirty="0"/>
              <a:t>)</a:t>
            </a:r>
            <a:r>
              <a:rPr lang="en-US" dirty="0" err="1"/>
              <a:t>findViewById</a:t>
            </a:r>
            <a:r>
              <a:rPr lang="en-US" dirty="0"/>
              <a:t>(R.id.et2);</a:t>
            </a:r>
          </a:p>
          <a:p>
            <a:pPr marL="0" indent="0">
              <a:buNone/>
            </a:pPr>
            <a:r>
              <a:rPr lang="en-US" dirty="0"/>
              <a:t>        et3=(</a:t>
            </a:r>
            <a:r>
              <a:rPr lang="en-US" dirty="0" err="1"/>
              <a:t>EditText</a:t>
            </a:r>
            <a:r>
              <a:rPr lang="en-US" dirty="0"/>
              <a:t>)</a:t>
            </a:r>
            <a:r>
              <a:rPr lang="en-US" dirty="0" err="1"/>
              <a:t>findViewById</a:t>
            </a:r>
            <a:r>
              <a:rPr lang="en-US" dirty="0"/>
              <a:t>(R.id.et3);</a:t>
            </a:r>
          </a:p>
          <a:p>
            <a:pPr marL="0" indent="0">
              <a:buNone/>
            </a:pPr>
            <a:r>
              <a:rPr lang="en-US" dirty="0"/>
              <a:t>        et4=(</a:t>
            </a:r>
            <a:r>
              <a:rPr lang="en-US" dirty="0" err="1"/>
              <a:t>EditText</a:t>
            </a:r>
            <a:r>
              <a:rPr lang="en-US" dirty="0"/>
              <a:t>)</a:t>
            </a:r>
            <a:r>
              <a:rPr lang="en-US" dirty="0" err="1"/>
              <a:t>findViewById</a:t>
            </a:r>
            <a:r>
              <a:rPr lang="en-US" dirty="0"/>
              <a:t>(R.id.et4);</a:t>
            </a:r>
          </a:p>
          <a:p>
            <a:pPr marL="0" indent="0">
              <a:buNone/>
            </a:pPr>
            <a:endParaRPr lang="en-US" dirty="0"/>
          </a:p>
        </p:txBody>
      </p:sp>
    </p:spTree>
    <p:extLst>
      <p:ext uri="{BB962C8B-B14F-4D97-AF65-F5344CB8AC3E}">
        <p14:creationId xmlns:p14="http://schemas.microsoft.com/office/powerpoint/2010/main" val="3679147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 y="510404"/>
            <a:ext cx="9067800"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itchFamily="49" charset="0"/>
                <a:cs typeface="Courier New" pitchFamily="49" charset="0"/>
              </a:rPr>
              <a:t>// Insert </a:t>
            </a:r>
            <a:r>
              <a:rPr lang="en-US" altLang="en-US" sz="1600" b="1" dirty="0" smtClean="0">
                <a:solidFill>
                  <a:srgbClr val="000080"/>
                </a:solidFill>
                <a:latin typeface="Courier New" pitchFamily="49" charset="0"/>
                <a:cs typeface="Courier New" pitchFamily="49" charset="0"/>
              </a:rPr>
              <a:t>Query</a:t>
            </a:r>
            <a:endParaRPr kumimoji="0" lang="en-US" altLang="en-US" sz="1600" b="1" i="0" u="none" strike="noStrike" cap="none" normalizeH="0" baseline="0" dirty="0" smtClean="0">
              <a:ln>
                <a:noFill/>
              </a:ln>
              <a:solidFill>
                <a:srgbClr val="00008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urier New" pitchFamily="49" charset="0"/>
                <a:cs typeface="Courier New" pitchFamily="49" charset="0"/>
              </a:rPr>
              <a:t>public void </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insert(View v){</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lang="en-US" altLang="en-US" sz="1200" dirty="0">
                <a:latin typeface="Courier New" pitchFamily="49" charset="0"/>
                <a:cs typeface="Courier New" pitchFamily="49" charset="0"/>
              </a:rPr>
              <a:t> </a:t>
            </a:r>
            <a:r>
              <a:rPr lang="en-US" altLang="en-US" sz="1200" dirty="0" smtClean="0">
                <a:latin typeface="Courier New" pitchFamily="49" charset="0"/>
                <a:cs typeface="Courier New" pitchFamily="49" charset="0"/>
              </a:rPr>
              <a:t>   </a:t>
            </a:r>
            <a:r>
              <a:rPr kumimoji="0" lang="en-US" altLang="en-US" sz="1600" b="0" i="0" u="none" strike="noStrike" cap="none" normalizeH="0" baseline="0" dirty="0" err="1" smtClean="0">
                <a:ln>
                  <a:noFill/>
                </a:ln>
                <a:effectLst/>
                <a:latin typeface="Courier New" pitchFamily="49" charset="0"/>
                <a:cs typeface="Courier New" pitchFamily="49" charset="0"/>
              </a:rPr>
              <a:t>ContentValues</a:t>
            </a:r>
            <a:r>
              <a:rPr kumimoji="0" lang="en-US" altLang="en-US" sz="1600" b="0" i="0" u="none" strike="noStrike" cap="none" normalizeH="0" baseline="0" dirty="0" smtClean="0">
                <a:ln>
                  <a:noFill/>
                </a:ln>
                <a:effectLst/>
                <a:latin typeface="Courier New" pitchFamily="49" charset="0"/>
                <a:cs typeface="Courier New" pitchFamily="49" charset="0"/>
              </a:rPr>
              <a:t> </a:t>
            </a:r>
            <a:r>
              <a:rPr kumimoji="0" lang="en-US" altLang="en-US" sz="1600" b="0" i="0" u="none" strike="noStrike" cap="none" normalizeH="0" baseline="0" dirty="0" smtClean="0">
                <a:ln>
                  <a:noFill/>
                </a:ln>
                <a:effectLst/>
                <a:latin typeface="Courier New" pitchFamily="49" charset="0"/>
                <a:cs typeface="Courier New" pitchFamily="49" charset="0"/>
              </a:rPr>
              <a:t>values=</a:t>
            </a:r>
            <a:r>
              <a:rPr kumimoji="0" lang="en-US" altLang="en-US" sz="1600" b="1" i="0" u="none" strike="noStrike" cap="none" normalizeH="0" baseline="0" dirty="0" smtClean="0">
                <a:ln>
                  <a:noFill/>
                </a:ln>
                <a:effectLst/>
                <a:latin typeface="Courier New" pitchFamily="49" charset="0"/>
                <a:cs typeface="Courier New" pitchFamily="49" charset="0"/>
              </a:rPr>
              <a:t>new </a:t>
            </a:r>
            <a:r>
              <a:rPr kumimoji="0" lang="en-US" altLang="en-US" sz="1600" b="0" i="0" u="none" strike="noStrike" cap="none" normalizeH="0" baseline="0" dirty="0" err="1" smtClean="0">
                <a:ln>
                  <a:noFill/>
                </a:ln>
                <a:effectLst/>
                <a:latin typeface="Courier New" pitchFamily="49" charset="0"/>
                <a:cs typeface="Courier New" pitchFamily="49" charset="0"/>
              </a:rPr>
              <a:t>ContentValues</a:t>
            </a:r>
            <a:r>
              <a:rPr kumimoji="0" lang="en-US" altLang="en-US" sz="1600" b="0" i="0" u="none" strike="noStrike" cap="none" normalizeH="0" baseline="0" dirty="0" smtClean="0">
                <a:ln>
                  <a:noFill/>
                </a:ln>
                <a:effectLst/>
                <a:latin typeface="Courier New" pitchFamily="49" charset="0"/>
                <a:cs typeface="Courier New" pitchFamily="49" charset="0"/>
              </a:rPr>
              <a:t>();</a:t>
            </a:r>
            <a:br>
              <a:rPr kumimoji="0" lang="en-US" altLang="en-US" sz="1600" b="0" i="0" u="none" strike="noStrike" cap="none" normalizeH="0" baseline="0" dirty="0" smtClean="0">
                <a:ln>
                  <a:noFill/>
                </a:ln>
                <a:effectLst/>
                <a:latin typeface="Courier New" pitchFamily="49" charset="0"/>
                <a:cs typeface="Courier New" pitchFamily="49" charset="0"/>
              </a:rPr>
            </a:br>
            <a:r>
              <a:rPr kumimoji="0" lang="en-US" altLang="en-US" sz="1200" b="0" i="0" u="none" strike="noStrike" cap="none" normalizeH="0" baseline="0" dirty="0" smtClean="0">
                <a:ln>
                  <a:noFill/>
                </a:ln>
                <a:effectLst/>
                <a:latin typeface="Courier New" pitchFamily="49" charset="0"/>
                <a:cs typeface="Courier New" pitchFamily="49" charset="0"/>
              </a:rPr>
              <a:t>    </a:t>
            </a:r>
            <a:r>
              <a:rPr kumimoji="0" lang="en-US" altLang="en-US" sz="1200" b="0" i="1" u="none" strike="noStrike" cap="none" normalizeH="0" baseline="0" dirty="0" smtClean="0">
                <a:ln>
                  <a:noFill/>
                </a:ln>
                <a:effectLst/>
                <a:latin typeface="Courier New" pitchFamily="49" charset="0"/>
                <a:cs typeface="Courier New" pitchFamily="49" charset="0"/>
              </a:rPr>
              <a:t>// Using put method to add key(Column name) </a:t>
            </a:r>
            <a:r>
              <a:rPr kumimoji="0" lang="en-US" altLang="en-US" sz="1200" b="0" i="1" u="none" strike="noStrike" cap="none" normalizeH="0" baseline="0" dirty="0" smtClean="0">
                <a:ln>
                  <a:noFill/>
                </a:ln>
                <a:effectLst/>
                <a:latin typeface="Courier New" pitchFamily="49" charset="0"/>
                <a:cs typeface="Courier New" pitchFamily="49" charset="0"/>
              </a:rPr>
              <a:t>and Value     </a:t>
            </a:r>
            <a:r>
              <a:rPr kumimoji="0" lang="en-US" altLang="en-US" sz="1200" b="0" i="1" u="none" strike="noStrike" cap="none" normalizeH="0" dirty="0" smtClean="0">
                <a:ln>
                  <a:noFill/>
                </a:ln>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i="1" dirty="0">
                <a:latin typeface="Courier New" pitchFamily="49" charset="0"/>
                <a:cs typeface="Courier New" pitchFamily="49" charset="0"/>
              </a:rPr>
              <a:t> </a:t>
            </a:r>
            <a:r>
              <a:rPr lang="en-US" altLang="en-US" sz="1200" i="1" dirty="0" smtClean="0">
                <a:latin typeface="Courier New" pitchFamily="49" charset="0"/>
                <a:cs typeface="Courier New" pitchFamily="49" charset="0"/>
              </a:rPr>
              <a:t>    </a:t>
            </a:r>
            <a:r>
              <a:rPr kumimoji="0" lang="en-US" altLang="en-US" sz="1600" b="0" i="0" u="none" strike="noStrike" cap="none" normalizeH="0" baseline="0" dirty="0" err="1" smtClean="0">
                <a:ln>
                  <a:noFill/>
                </a:ln>
                <a:effectLst/>
                <a:latin typeface="Courier New" pitchFamily="49" charset="0"/>
                <a:cs typeface="Courier New" pitchFamily="49" charset="0"/>
              </a:rPr>
              <a:t>values.put</a:t>
            </a:r>
            <a:r>
              <a:rPr kumimoji="0" lang="en-US" altLang="en-US" sz="1600" b="0" i="0" u="none" strike="noStrike" cap="none" normalizeH="0" baseline="0" dirty="0" smtClean="0">
                <a:ln>
                  <a:noFill/>
                </a:ln>
                <a:effectLst/>
                <a:latin typeface="Courier New" pitchFamily="49" charset="0"/>
                <a:cs typeface="Courier New" pitchFamily="49" charset="0"/>
              </a:rPr>
              <a:t>(</a:t>
            </a:r>
            <a:r>
              <a:rPr kumimoji="0" lang="en-US" altLang="en-US" sz="1600" b="1" i="0" u="none" strike="noStrike" cap="none" normalizeH="0" baseline="0" dirty="0" smtClean="0">
                <a:ln>
                  <a:noFill/>
                </a:ln>
                <a:effectLst/>
                <a:latin typeface="Courier New" pitchFamily="49" charset="0"/>
                <a:cs typeface="Courier New" pitchFamily="49" charset="0"/>
              </a:rPr>
              <a:t>"id"</a:t>
            </a:r>
            <a:r>
              <a:rPr kumimoji="0" lang="en-US" altLang="en-US" sz="1600" b="0" i="0" u="none" strike="noStrike" cap="none" normalizeH="0" baseline="0" dirty="0" smtClean="0">
                <a:ln>
                  <a:noFill/>
                </a:ln>
                <a:effectLst/>
                <a:latin typeface="Courier New" pitchFamily="49" charset="0"/>
                <a:cs typeface="Courier New" pitchFamily="49" charset="0"/>
              </a:rPr>
              <a:t>,</a:t>
            </a:r>
            <a:r>
              <a:rPr kumimoji="0" lang="en-US" altLang="en-US" sz="1600" b="0" i="0" u="none" strike="noStrike" cap="none" normalizeH="0" baseline="0" dirty="0" err="1" smtClean="0">
                <a:ln>
                  <a:noFill/>
                </a:ln>
                <a:effectLst/>
                <a:latin typeface="Courier New" pitchFamily="49" charset="0"/>
                <a:cs typeface="Courier New" pitchFamily="49" charset="0"/>
              </a:rPr>
              <a:t>Integer.</a:t>
            </a:r>
            <a:r>
              <a:rPr kumimoji="0" lang="en-US" altLang="en-US" sz="1600" b="0" i="1" u="none" strike="noStrike" cap="none" normalizeH="0" baseline="0" dirty="0" err="1" smtClean="0">
                <a:ln>
                  <a:noFill/>
                </a:ln>
                <a:effectLst/>
                <a:latin typeface="Courier New" pitchFamily="49" charset="0"/>
                <a:cs typeface="Courier New" pitchFamily="49" charset="0"/>
              </a:rPr>
              <a:t>parseInt</a:t>
            </a:r>
            <a:r>
              <a:rPr kumimoji="0" lang="en-US" altLang="en-US" sz="1600" b="0" i="0" u="none" strike="noStrike" cap="none" normalizeH="0" baseline="0" dirty="0" smtClean="0">
                <a:ln>
                  <a:noFill/>
                </a:ln>
                <a:effectLst/>
                <a:latin typeface="Courier New" pitchFamily="49" charset="0"/>
                <a:cs typeface="Courier New" pitchFamily="49" charset="0"/>
              </a:rPr>
              <a:t>(</a:t>
            </a:r>
            <a:r>
              <a:rPr kumimoji="0" lang="en-US" altLang="en-US" sz="1600" b="1" i="0" u="none" strike="noStrike" cap="none" normalizeH="0" baseline="0" dirty="0" smtClean="0">
                <a:ln>
                  <a:noFill/>
                </a:ln>
                <a:effectLst/>
                <a:latin typeface="Courier New" pitchFamily="49" charset="0"/>
                <a:cs typeface="Courier New" pitchFamily="49" charset="0"/>
              </a:rPr>
              <a:t>et1</a:t>
            </a:r>
            <a:r>
              <a:rPr kumimoji="0" lang="en-US" altLang="en-US" sz="1600" b="0" i="0" u="none" strike="noStrike" cap="none" normalizeH="0" baseline="0" dirty="0" smtClean="0">
                <a:ln>
                  <a:noFill/>
                </a:ln>
                <a:effectLst/>
                <a:latin typeface="Courier New" pitchFamily="49" charset="0"/>
                <a:cs typeface="Courier New" pitchFamily="49" charset="0"/>
              </a:rPr>
              <a:t>.getText().</a:t>
            </a:r>
            <a:r>
              <a:rPr kumimoji="0" lang="en-US" altLang="en-US" sz="1600" b="0" i="0" u="none" strike="noStrike" cap="none" normalizeH="0" baseline="0" dirty="0" err="1" smtClean="0">
                <a:ln>
                  <a:noFill/>
                </a:ln>
                <a:effectLst/>
                <a:latin typeface="Courier New" pitchFamily="49" charset="0"/>
                <a:cs typeface="Courier New" pitchFamily="49" charset="0"/>
              </a:rPr>
              <a:t>toString</a:t>
            </a:r>
            <a:r>
              <a:rPr kumimoji="0" lang="en-US" altLang="en-US" sz="1600" b="0" i="0" u="none" strike="noStrike" cap="none" normalizeH="0" baseline="0" dirty="0" smtClean="0">
                <a:ln>
                  <a:noFill/>
                </a:ln>
                <a:effectLst/>
                <a:latin typeface="Courier New" pitchFamily="49" charset="0"/>
                <a:cs typeface="Courier New" pitchFamily="49" charset="0"/>
              </a:rPr>
              <a:t>()));</a:t>
            </a:r>
            <a:br>
              <a:rPr kumimoji="0" lang="en-US" altLang="en-US" sz="1600" b="0" i="0" u="none" strike="noStrike" cap="none" normalizeH="0" baseline="0" dirty="0" smtClean="0">
                <a:ln>
                  <a:noFill/>
                </a:ln>
                <a:effectLst/>
                <a:latin typeface="Courier New" pitchFamily="49" charset="0"/>
                <a:cs typeface="Courier New" pitchFamily="49" charset="0"/>
              </a:rPr>
            </a:br>
            <a:r>
              <a:rPr kumimoji="0" lang="en-US" altLang="en-US" sz="1600" b="0" i="0" u="none" strike="noStrike" cap="none" normalizeH="0" baseline="0" dirty="0" smtClean="0">
                <a:ln>
                  <a:noFill/>
                </a:ln>
                <a:effectLst/>
                <a:latin typeface="Courier New" pitchFamily="49" charset="0"/>
                <a:cs typeface="Courier New" pitchFamily="49" charset="0"/>
              </a:rPr>
              <a:t>    </a:t>
            </a:r>
            <a:r>
              <a:rPr kumimoji="0" lang="en-US" altLang="en-US" sz="1600" b="0" i="0" u="none" strike="noStrike" cap="none" normalizeH="0" baseline="0" dirty="0" err="1" smtClean="0">
                <a:ln>
                  <a:noFill/>
                </a:ln>
                <a:effectLst/>
                <a:latin typeface="Courier New" pitchFamily="49" charset="0"/>
                <a:cs typeface="Courier New" pitchFamily="49" charset="0"/>
              </a:rPr>
              <a:t>values.put</a:t>
            </a:r>
            <a:r>
              <a:rPr kumimoji="0" lang="en-US" altLang="en-US" sz="1600" b="0" i="0" u="none" strike="noStrike" cap="none" normalizeH="0" baseline="0" dirty="0" smtClean="0">
                <a:ln>
                  <a:noFill/>
                </a:ln>
                <a:effectLst/>
                <a:latin typeface="Courier New" pitchFamily="49" charset="0"/>
                <a:cs typeface="Courier New" pitchFamily="49" charset="0"/>
              </a:rPr>
              <a:t>(</a:t>
            </a:r>
            <a:r>
              <a:rPr kumimoji="0" lang="en-US" altLang="en-US" sz="1600" b="1" i="0" u="none" strike="noStrike" cap="none" normalizeH="0" baseline="0" dirty="0" smtClean="0">
                <a:ln>
                  <a:noFill/>
                </a:ln>
                <a:effectLst/>
                <a:latin typeface="Courier New" pitchFamily="49" charset="0"/>
                <a:cs typeface="Courier New" pitchFamily="49" charset="0"/>
              </a:rPr>
              <a:t>"name"</a:t>
            </a:r>
            <a:r>
              <a:rPr kumimoji="0" lang="en-US" altLang="en-US" sz="1600" b="0" i="0" u="none" strike="noStrike" cap="none" normalizeH="0" baseline="0" dirty="0" smtClean="0">
                <a:ln>
                  <a:noFill/>
                </a:ln>
                <a:effectLst/>
                <a:latin typeface="Courier New" pitchFamily="49" charset="0"/>
                <a:cs typeface="Courier New" pitchFamily="49" charset="0"/>
              </a:rPr>
              <a:t>,</a:t>
            </a:r>
            <a:r>
              <a:rPr kumimoji="0" lang="en-US" altLang="en-US" sz="1600" b="1" i="0" u="none" strike="noStrike" cap="none" normalizeH="0" baseline="0" dirty="0" smtClean="0">
                <a:ln>
                  <a:noFill/>
                </a:ln>
                <a:effectLst/>
                <a:latin typeface="Courier New" pitchFamily="49" charset="0"/>
                <a:cs typeface="Courier New" pitchFamily="49" charset="0"/>
              </a:rPr>
              <a:t>et2</a:t>
            </a:r>
            <a:r>
              <a:rPr kumimoji="0" lang="en-US" altLang="en-US" sz="1600" b="0" i="0" u="none" strike="noStrike" cap="none" normalizeH="0" baseline="0" dirty="0" smtClean="0">
                <a:ln>
                  <a:noFill/>
                </a:ln>
                <a:effectLst/>
                <a:latin typeface="Courier New" pitchFamily="49" charset="0"/>
                <a:cs typeface="Courier New" pitchFamily="49" charset="0"/>
              </a:rPr>
              <a:t>.getText().</a:t>
            </a:r>
            <a:r>
              <a:rPr kumimoji="0" lang="en-US" altLang="en-US" sz="1600" b="0" i="0" u="none" strike="noStrike" cap="none" normalizeH="0" baseline="0" dirty="0" err="1" smtClean="0">
                <a:ln>
                  <a:noFill/>
                </a:ln>
                <a:effectLst/>
                <a:latin typeface="Courier New" pitchFamily="49" charset="0"/>
                <a:cs typeface="Courier New" pitchFamily="49" charset="0"/>
              </a:rPr>
              <a:t>toString</a:t>
            </a:r>
            <a:r>
              <a:rPr kumimoji="0" lang="en-US" altLang="en-US" sz="1600" b="0" i="0" u="none" strike="noStrike" cap="none" normalizeH="0" baseline="0" dirty="0" smtClean="0">
                <a:ln>
                  <a:noFill/>
                </a:ln>
                <a:effectLst/>
                <a:latin typeface="Courier New" pitchFamily="49" charset="0"/>
                <a:cs typeface="Courier New" pitchFamily="49" charset="0"/>
              </a:rPr>
              <a:t>());</a:t>
            </a:r>
            <a:br>
              <a:rPr kumimoji="0" lang="en-US" altLang="en-US" sz="1600" b="0" i="0" u="none" strike="noStrike" cap="none" normalizeH="0" baseline="0" dirty="0" smtClean="0">
                <a:ln>
                  <a:noFill/>
                </a:ln>
                <a:effectLst/>
                <a:latin typeface="Courier New" pitchFamily="49" charset="0"/>
                <a:cs typeface="Courier New" pitchFamily="49" charset="0"/>
              </a:rPr>
            </a:br>
            <a:r>
              <a:rPr kumimoji="0" lang="en-US" altLang="en-US" sz="1600" b="0" i="0" u="none" strike="noStrike" cap="none" normalizeH="0" baseline="0" dirty="0" smtClean="0">
                <a:ln>
                  <a:noFill/>
                </a:ln>
                <a:effectLst/>
                <a:latin typeface="Courier New" pitchFamily="49" charset="0"/>
                <a:cs typeface="Courier New" pitchFamily="49" charset="0"/>
              </a:rPr>
              <a:t>    </a:t>
            </a:r>
            <a:r>
              <a:rPr kumimoji="0" lang="en-US" altLang="en-US" sz="1600" b="0" i="0" u="none" strike="noStrike" cap="none" normalizeH="0" baseline="0" dirty="0" err="1" smtClean="0">
                <a:ln>
                  <a:noFill/>
                </a:ln>
                <a:effectLst/>
                <a:latin typeface="Courier New" pitchFamily="49" charset="0"/>
                <a:cs typeface="Courier New" pitchFamily="49" charset="0"/>
              </a:rPr>
              <a:t>values.put</a:t>
            </a:r>
            <a:r>
              <a:rPr kumimoji="0" lang="en-US" altLang="en-US" sz="1600" b="0" i="0" u="none" strike="noStrike" cap="none" normalizeH="0" baseline="0" dirty="0" smtClean="0">
                <a:ln>
                  <a:noFill/>
                </a:ln>
                <a:effectLst/>
                <a:latin typeface="Courier New" pitchFamily="49" charset="0"/>
                <a:cs typeface="Courier New" pitchFamily="49" charset="0"/>
              </a:rPr>
              <a:t>(</a:t>
            </a:r>
            <a:r>
              <a:rPr kumimoji="0" lang="en-US" altLang="en-US" sz="1600" b="1" i="0" u="none" strike="noStrike" cap="none" normalizeH="0" baseline="0" dirty="0" smtClean="0">
                <a:ln>
                  <a:noFill/>
                </a:ln>
                <a:effectLst/>
                <a:latin typeface="Courier New" pitchFamily="49" charset="0"/>
                <a:cs typeface="Courier New" pitchFamily="49" charset="0"/>
              </a:rPr>
              <a:t>"desig"</a:t>
            </a:r>
            <a:r>
              <a:rPr kumimoji="0" lang="en-US" altLang="en-US" sz="1600" b="0" i="0" u="none" strike="noStrike" cap="none" normalizeH="0" baseline="0" dirty="0" smtClean="0">
                <a:ln>
                  <a:noFill/>
                </a:ln>
                <a:effectLst/>
                <a:latin typeface="Courier New" pitchFamily="49" charset="0"/>
                <a:cs typeface="Courier New" pitchFamily="49" charset="0"/>
              </a:rPr>
              <a:t>,</a:t>
            </a:r>
            <a:r>
              <a:rPr kumimoji="0" lang="en-US" altLang="en-US" sz="1600" b="1" i="0" u="none" strike="noStrike" cap="none" normalizeH="0" baseline="0" dirty="0" smtClean="0">
                <a:ln>
                  <a:noFill/>
                </a:ln>
                <a:effectLst/>
                <a:latin typeface="Courier New" pitchFamily="49" charset="0"/>
                <a:cs typeface="Courier New" pitchFamily="49" charset="0"/>
              </a:rPr>
              <a:t>et3</a:t>
            </a:r>
            <a:r>
              <a:rPr kumimoji="0" lang="en-US" altLang="en-US" sz="1600" b="0" i="0" u="none" strike="noStrike" cap="none" normalizeH="0" baseline="0" dirty="0" smtClean="0">
                <a:ln>
                  <a:noFill/>
                </a:ln>
                <a:effectLst/>
                <a:latin typeface="Courier New" pitchFamily="49" charset="0"/>
                <a:cs typeface="Courier New" pitchFamily="49" charset="0"/>
              </a:rPr>
              <a:t>.getText().</a:t>
            </a:r>
            <a:r>
              <a:rPr kumimoji="0" lang="en-US" altLang="en-US" sz="1600" b="0" i="0" u="none" strike="noStrike" cap="none" normalizeH="0" baseline="0" dirty="0" err="1" smtClean="0">
                <a:ln>
                  <a:noFill/>
                </a:ln>
                <a:effectLst/>
                <a:latin typeface="Courier New" pitchFamily="49" charset="0"/>
                <a:cs typeface="Courier New" pitchFamily="49" charset="0"/>
              </a:rPr>
              <a:t>toString</a:t>
            </a:r>
            <a:r>
              <a:rPr kumimoji="0" lang="en-US" altLang="en-US" sz="1600" b="0" i="0" u="none" strike="noStrike" cap="none" normalizeH="0" baseline="0" dirty="0" smtClean="0">
                <a:ln>
                  <a:noFill/>
                </a:ln>
                <a:effectLst/>
                <a:latin typeface="Courier New" pitchFamily="49" charset="0"/>
                <a:cs typeface="Courier New" pitchFamily="49" charset="0"/>
              </a:rPr>
              <a:t>());</a:t>
            </a:r>
            <a:br>
              <a:rPr kumimoji="0" lang="en-US" altLang="en-US" sz="1600" b="0" i="0" u="none" strike="noStrike" cap="none" normalizeH="0" baseline="0" dirty="0" smtClean="0">
                <a:ln>
                  <a:noFill/>
                </a:ln>
                <a:effectLst/>
                <a:latin typeface="Courier New" pitchFamily="49" charset="0"/>
                <a:cs typeface="Courier New" pitchFamily="49" charset="0"/>
              </a:rPr>
            </a:br>
            <a:r>
              <a:rPr kumimoji="0" lang="en-US" altLang="en-US" sz="1600" b="0" i="0" u="none" strike="noStrike" cap="none" normalizeH="0" baseline="0" dirty="0" smtClean="0">
                <a:ln>
                  <a:noFill/>
                </a:ln>
                <a:effectLst/>
                <a:latin typeface="Courier New" pitchFamily="49" charset="0"/>
                <a:cs typeface="Courier New" pitchFamily="49" charset="0"/>
              </a:rPr>
              <a:t>    </a:t>
            </a:r>
            <a:r>
              <a:rPr kumimoji="0" lang="en-US" altLang="en-US" sz="1600" b="0" i="0" u="none" strike="noStrike" cap="none" normalizeH="0" baseline="0" dirty="0" err="1" smtClean="0">
                <a:ln>
                  <a:noFill/>
                </a:ln>
                <a:effectLst/>
                <a:latin typeface="Courier New" pitchFamily="49" charset="0"/>
                <a:cs typeface="Courier New" pitchFamily="49" charset="0"/>
              </a:rPr>
              <a:t>values.put</a:t>
            </a:r>
            <a:r>
              <a:rPr kumimoji="0" lang="en-US" altLang="en-US" sz="1600" b="0" i="0" u="none" strike="noStrike" cap="none" normalizeH="0" baseline="0" dirty="0" smtClean="0">
                <a:ln>
                  <a:noFill/>
                </a:ln>
                <a:effectLst/>
                <a:latin typeface="Courier New" pitchFamily="49" charset="0"/>
                <a:cs typeface="Courier New" pitchFamily="49" charset="0"/>
              </a:rPr>
              <a:t>(</a:t>
            </a:r>
            <a:r>
              <a:rPr kumimoji="0" lang="en-US" altLang="en-US" sz="1600" b="1" i="0" u="none" strike="noStrike" cap="none" normalizeH="0" baseline="0" dirty="0" smtClean="0">
                <a:ln>
                  <a:noFill/>
                </a:ln>
                <a:effectLst/>
                <a:latin typeface="Courier New" pitchFamily="49" charset="0"/>
                <a:cs typeface="Courier New" pitchFamily="49" charset="0"/>
              </a:rPr>
              <a:t>"</a:t>
            </a:r>
            <a:r>
              <a:rPr kumimoji="0" lang="en-US" altLang="en-US" sz="1600" b="1" i="0" u="none" strike="noStrike" cap="none" normalizeH="0" baseline="0" dirty="0" err="1" smtClean="0">
                <a:ln>
                  <a:noFill/>
                </a:ln>
                <a:effectLst/>
                <a:latin typeface="Courier New" pitchFamily="49" charset="0"/>
                <a:cs typeface="Courier New" pitchFamily="49" charset="0"/>
              </a:rPr>
              <a:t>dept</a:t>
            </a:r>
            <a:r>
              <a:rPr kumimoji="0" lang="en-US" altLang="en-US" sz="1600" b="1" i="0" u="none" strike="noStrike" cap="none" normalizeH="0" baseline="0" dirty="0" smtClean="0">
                <a:ln>
                  <a:noFill/>
                </a:ln>
                <a:effectLst/>
                <a:latin typeface="Courier New" pitchFamily="49" charset="0"/>
                <a:cs typeface="Courier New" pitchFamily="49" charset="0"/>
              </a:rPr>
              <a:t>"</a:t>
            </a:r>
            <a:r>
              <a:rPr kumimoji="0" lang="en-US" altLang="en-US" sz="1600" b="0" i="0" u="none" strike="noStrike" cap="none" normalizeH="0" baseline="0" dirty="0" smtClean="0">
                <a:ln>
                  <a:noFill/>
                </a:ln>
                <a:effectLst/>
                <a:latin typeface="Courier New" pitchFamily="49" charset="0"/>
                <a:cs typeface="Courier New" pitchFamily="49" charset="0"/>
              </a:rPr>
              <a:t>, </a:t>
            </a:r>
            <a:r>
              <a:rPr kumimoji="0" lang="en-US" altLang="en-US" sz="1600" b="1" i="0" u="none" strike="noStrike" cap="none" normalizeH="0" baseline="0" dirty="0" smtClean="0">
                <a:ln>
                  <a:noFill/>
                </a:ln>
                <a:effectLst/>
                <a:latin typeface="Courier New" pitchFamily="49" charset="0"/>
                <a:cs typeface="Courier New" pitchFamily="49" charset="0"/>
              </a:rPr>
              <a:t>et4</a:t>
            </a:r>
            <a:r>
              <a:rPr kumimoji="0" lang="en-US" altLang="en-US" sz="1600" b="0" i="0" u="none" strike="noStrike" cap="none" normalizeH="0" baseline="0" dirty="0" smtClean="0">
                <a:ln>
                  <a:noFill/>
                </a:ln>
                <a:effectLst/>
                <a:latin typeface="Courier New" pitchFamily="49" charset="0"/>
                <a:cs typeface="Courier New" pitchFamily="49" charset="0"/>
              </a:rPr>
              <a:t>.getText().</a:t>
            </a:r>
            <a:r>
              <a:rPr kumimoji="0" lang="en-US" altLang="en-US" sz="1600" b="0" i="0" u="none" strike="noStrike" cap="none" normalizeH="0" baseline="0" dirty="0" err="1" smtClean="0">
                <a:ln>
                  <a:noFill/>
                </a:ln>
                <a:effectLst/>
                <a:latin typeface="Courier New" pitchFamily="49" charset="0"/>
                <a:cs typeface="Courier New" pitchFamily="49" charset="0"/>
              </a:rPr>
              <a:t>toString</a:t>
            </a:r>
            <a:r>
              <a:rPr kumimoji="0" lang="en-US" altLang="en-US" sz="1600" b="0" i="0" u="none" strike="noStrike" cap="none" normalizeH="0" baseline="0" dirty="0" smtClean="0">
                <a:ln>
                  <a:noFill/>
                </a:ln>
                <a:effectLst/>
                <a:latin typeface="Courier New" pitchFamily="49" charset="0"/>
                <a:cs typeface="Courier New" pitchFamily="49" charset="0"/>
              </a:rPr>
              <a:t>());</a:t>
            </a:r>
            <a:br>
              <a:rPr kumimoji="0" lang="en-US" altLang="en-US" sz="1600" b="0" i="0" u="none" strike="noStrike" cap="none" normalizeH="0" baseline="0" dirty="0" smtClean="0">
                <a:ln>
                  <a:noFill/>
                </a:ln>
                <a:effectLst/>
                <a:latin typeface="Courier New" pitchFamily="49" charset="0"/>
                <a:cs typeface="Courier New" pitchFamily="49" charset="0"/>
              </a:rPr>
            </a:br>
            <a:r>
              <a:rPr kumimoji="0" lang="en-US" altLang="en-US" sz="1200" b="0" i="0" u="none" strike="noStrike" cap="none" normalizeH="0" baseline="0" dirty="0" smtClean="0">
                <a:ln>
                  <a:noFill/>
                </a:ln>
                <a:effectLst/>
                <a:latin typeface="Courier New" pitchFamily="49" charset="0"/>
                <a:cs typeface="Courier New" pitchFamily="49" charset="0"/>
              </a:rPr>
              <a:t>    </a:t>
            </a:r>
            <a:r>
              <a:rPr kumimoji="0" lang="en-US" altLang="en-US" sz="1200" b="0" i="1" u="none" strike="noStrike" cap="none" normalizeH="0" baseline="0" dirty="0" smtClean="0">
                <a:ln>
                  <a:noFill/>
                </a:ln>
                <a:effectLst/>
                <a:latin typeface="Courier New" pitchFamily="49" charset="0"/>
                <a:cs typeface="Courier New" pitchFamily="49" charset="0"/>
              </a:rPr>
              <a:t>/* call insert method by passing three parameters which return a long value</a:t>
            </a:r>
            <a:br>
              <a:rPr kumimoji="0" lang="en-US" altLang="en-US" sz="1200" b="0" i="1" u="none" strike="noStrike" cap="none" normalizeH="0" baseline="0" dirty="0" smtClean="0">
                <a:ln>
                  <a:noFill/>
                </a:ln>
                <a:effectLst/>
                <a:latin typeface="Courier New" pitchFamily="49" charset="0"/>
                <a:cs typeface="Courier New" pitchFamily="49" charset="0"/>
              </a:rPr>
            </a:br>
            <a:r>
              <a:rPr kumimoji="0" lang="en-US" altLang="en-US" sz="1200" b="0" i="1" u="none" strike="noStrike" cap="none" normalizeH="0" baseline="0" dirty="0" smtClean="0">
                <a:ln>
                  <a:noFill/>
                </a:ln>
                <a:effectLst/>
                <a:latin typeface="Courier New" pitchFamily="49" charset="0"/>
                <a:cs typeface="Courier New" pitchFamily="49" charset="0"/>
              </a:rPr>
              <a:t>    * 1. Table name,</a:t>
            </a:r>
            <a:br>
              <a:rPr kumimoji="0" lang="en-US" altLang="en-US" sz="1200" b="0" i="1" u="none" strike="noStrike" cap="none" normalizeH="0" baseline="0" dirty="0" smtClean="0">
                <a:ln>
                  <a:noFill/>
                </a:ln>
                <a:effectLst/>
                <a:latin typeface="Courier New" pitchFamily="49" charset="0"/>
                <a:cs typeface="Courier New" pitchFamily="49" charset="0"/>
              </a:rPr>
            </a:br>
            <a:r>
              <a:rPr kumimoji="0" lang="en-US" altLang="en-US" sz="1200" b="0" i="1" u="none" strike="noStrike" cap="none" normalizeH="0" baseline="0" dirty="0" smtClean="0">
                <a:ln>
                  <a:noFill/>
                </a:ln>
                <a:effectLst/>
                <a:latin typeface="Courier New" pitchFamily="49" charset="0"/>
                <a:cs typeface="Courier New" pitchFamily="49" charset="0"/>
              </a:rPr>
              <a:t>    * 2. </a:t>
            </a:r>
            <a:r>
              <a:rPr kumimoji="0" lang="en-US" altLang="en-US" sz="1200" b="0" i="1" u="none" strike="noStrike" cap="none" normalizeH="0" baseline="0" dirty="0" err="1" smtClean="0">
                <a:ln>
                  <a:noFill/>
                </a:ln>
                <a:effectLst/>
                <a:latin typeface="Courier New" pitchFamily="49" charset="0"/>
                <a:cs typeface="Courier New" pitchFamily="49" charset="0"/>
              </a:rPr>
              <a:t>nullColumnHack</a:t>
            </a:r>
            <a:r>
              <a:rPr kumimoji="0" lang="en-US" altLang="en-US" sz="1200" b="0" i="1" u="none" strike="noStrike" cap="none" normalizeH="0" baseline="0" dirty="0" smtClean="0">
                <a:ln>
                  <a:noFill/>
                </a:ln>
                <a:effectLst/>
                <a:latin typeface="Courier New" pitchFamily="49" charset="0"/>
                <a:cs typeface="Courier New" pitchFamily="49" charset="0"/>
              </a:rPr>
              <a:t> is an optional String type - pass null - helps to insert null value in the specified column by using this parameter</a:t>
            </a:r>
            <a:br>
              <a:rPr kumimoji="0" lang="en-US" altLang="en-US" sz="1200" b="0" i="1" u="none" strike="noStrike" cap="none" normalizeH="0" baseline="0" dirty="0" smtClean="0">
                <a:ln>
                  <a:noFill/>
                </a:ln>
                <a:effectLst/>
                <a:latin typeface="Courier New" pitchFamily="49" charset="0"/>
                <a:cs typeface="Courier New" pitchFamily="49" charset="0"/>
              </a:rPr>
            </a:br>
            <a:r>
              <a:rPr kumimoji="0" lang="en-US" altLang="en-US" sz="1200" b="0" i="1" u="none" strike="noStrike" cap="none" normalizeH="0" baseline="0" dirty="0" smtClean="0">
                <a:ln>
                  <a:noFill/>
                </a:ln>
                <a:effectLst/>
                <a:latin typeface="Courier New" pitchFamily="49" charset="0"/>
                <a:cs typeface="Courier New" pitchFamily="49" charset="0"/>
              </a:rPr>
              <a:t>    * 3. Object of </a:t>
            </a:r>
            <a:r>
              <a:rPr kumimoji="0" lang="en-US" altLang="en-US" sz="1200" b="0" i="1" u="none" strike="noStrike" cap="none" normalizeH="0" baseline="0" dirty="0" err="1" smtClean="0">
                <a:ln>
                  <a:noFill/>
                </a:ln>
                <a:effectLst/>
                <a:latin typeface="Courier New" pitchFamily="49" charset="0"/>
                <a:cs typeface="Courier New" pitchFamily="49" charset="0"/>
              </a:rPr>
              <a:t>ContentValues</a:t>
            </a:r>
            <a:r>
              <a:rPr kumimoji="0" lang="en-US" altLang="en-US" sz="1200" b="0" i="1" u="none" strike="noStrike" cap="none" normalizeH="0" baseline="0" dirty="0" smtClean="0">
                <a:ln>
                  <a:noFill/>
                </a:ln>
                <a:effectLst/>
                <a:latin typeface="Courier New" pitchFamily="49" charset="0"/>
                <a:cs typeface="Courier New" pitchFamily="49" charset="0"/>
              </a:rPr>
              <a:t> - It is used to insert or update values into database tables*/</a:t>
            </a:r>
          </a:p>
          <a:p>
            <a:pPr lvl="0" fontAlgn="base">
              <a:spcBef>
                <a:spcPct val="0"/>
              </a:spcBef>
              <a:spcAft>
                <a:spcPct val="0"/>
              </a:spcAft>
            </a:pPr>
            <a:r>
              <a:rPr lang="en-US" altLang="en-US" sz="1200" i="1" dirty="0">
                <a:latin typeface="Courier New" pitchFamily="49" charset="0"/>
                <a:cs typeface="Courier New" pitchFamily="49" charset="0"/>
              </a:rPr>
              <a:t>// How many records are affected with these query is a count</a:t>
            </a:r>
            <a:r>
              <a:rPr kumimoji="0" lang="en-US" altLang="en-US" sz="1200" b="0" i="1" u="none" strike="noStrike" cap="none" normalizeH="0" baseline="0" dirty="0" smtClean="0">
                <a:ln>
                  <a:noFill/>
                </a:ln>
                <a:effectLst/>
                <a:latin typeface="Courier New" pitchFamily="49" charset="0"/>
                <a:cs typeface="Courier New" pitchFamily="49" charset="0"/>
              </a:rPr>
              <a:t/>
            </a:r>
            <a:br>
              <a:rPr kumimoji="0" lang="en-US" altLang="en-US" sz="1200" b="0" i="1" u="none" strike="noStrike" cap="none" normalizeH="0" baseline="0" dirty="0" smtClean="0">
                <a:ln>
                  <a:noFill/>
                </a:ln>
                <a:effectLst/>
                <a:latin typeface="Courier New" pitchFamily="49" charset="0"/>
                <a:cs typeface="Courier New" pitchFamily="49" charset="0"/>
              </a:rPr>
            </a:br>
            <a: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b="1" i="0" u="none" strike="noStrike" cap="none" normalizeH="0" baseline="0" dirty="0" smtClean="0">
                <a:ln>
                  <a:noFill/>
                </a:ln>
                <a:solidFill>
                  <a:srgbClr val="000080"/>
                </a:solidFill>
                <a:effectLst/>
                <a:latin typeface="Courier New" pitchFamily="49" charset="0"/>
                <a:cs typeface="Courier New" pitchFamily="49" charset="0"/>
              </a:rPr>
              <a:t>long </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count=</a:t>
            </a:r>
            <a:r>
              <a:rPr kumimoji="0" lang="en-US" altLang="en-US" b="1" i="0" u="none" strike="noStrike" cap="none" normalizeH="0" baseline="0" dirty="0" err="1" smtClean="0">
                <a:ln>
                  <a:noFill/>
                </a:ln>
                <a:solidFill>
                  <a:srgbClr val="660E7A"/>
                </a:solidFill>
                <a:effectLst/>
                <a:latin typeface="Courier New" pitchFamily="49" charset="0"/>
                <a:cs typeface="Courier New" pitchFamily="49" charset="0"/>
              </a:rPr>
              <a:t>dBase</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.insert</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b="1" i="0" u="none" strike="noStrike" cap="none" normalizeH="0" baseline="0" dirty="0" smtClean="0">
                <a:ln>
                  <a:noFill/>
                </a:ln>
                <a:solidFill>
                  <a:srgbClr val="008000"/>
                </a:solidFill>
                <a:effectLst/>
                <a:latin typeface="Courier New" pitchFamily="49" charset="0"/>
                <a:cs typeface="Courier New" pitchFamily="49" charset="0"/>
              </a:rPr>
              <a:t>"employee"</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,values</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600"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000080"/>
                </a:solidFill>
                <a:effectLst/>
                <a:latin typeface="Courier New" pitchFamily="49" charset="0"/>
                <a:cs typeface="Courier New" pitchFamily="49" charset="0"/>
              </a:rPr>
              <a:t>if</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(count!=-</a:t>
            </a:r>
            <a:r>
              <a:rPr kumimoji="0" lang="en-US" altLang="en-US" sz="1600" b="0" i="0" u="none" strike="noStrike" cap="none" normalizeH="0" baseline="0" dirty="0" smtClean="0">
                <a:ln>
                  <a:noFill/>
                </a:ln>
                <a:solidFill>
                  <a:srgbClr val="0000FF"/>
                </a:solidFill>
                <a:effectLst/>
                <a:latin typeface="Courier New" pitchFamily="49" charset="0"/>
                <a:cs typeface="Courier New" pitchFamily="49" charset="0"/>
              </a:rPr>
              <a:t>1</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16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MainActivity.</a:t>
            </a:r>
            <a:r>
              <a:rPr kumimoji="0" lang="en-US" altLang="en-US" sz="16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"Successfully </a:t>
            </a:r>
          </a:p>
          <a:p>
            <a:pPr lvl="0" fontAlgn="base">
              <a:spcBef>
                <a:spcPct val="0"/>
              </a:spcBef>
              <a:spcAft>
                <a:spcPct val="0"/>
              </a:spcAft>
            </a:pPr>
            <a:r>
              <a:rPr lang="en-US" altLang="en-US" sz="1600" b="1" dirty="0">
                <a:solidFill>
                  <a:srgbClr val="008000"/>
                </a:solidFill>
                <a:latin typeface="Courier New" pitchFamily="49" charset="0"/>
                <a:cs typeface="Courier New" pitchFamily="49" charset="0"/>
              </a:rPr>
              <a:t>	</a:t>
            </a:r>
            <a:r>
              <a:rPr lang="en-US" altLang="en-US" sz="1600" b="1" dirty="0" smtClean="0">
                <a:solidFill>
                  <a:srgbClr val="008000"/>
                </a:solidFill>
                <a:latin typeface="Courier New" pitchFamily="49" charset="0"/>
                <a:cs typeface="Courier New" pitchFamily="49" charset="0"/>
              </a:rPr>
              <a:t>	</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Inserted"</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1600" b="1" i="1" u="none" strike="noStrike" cap="none" normalizeH="0" baseline="0" dirty="0" err="1" smtClean="0">
                <a:ln>
                  <a:noFill/>
                </a:ln>
                <a:solidFill>
                  <a:srgbClr val="660E7A"/>
                </a:solidFill>
                <a:effectLst/>
                <a:latin typeface="Courier New" pitchFamily="49" charset="0"/>
                <a:cs typeface="Courier New" pitchFamily="49" charset="0"/>
              </a:rPr>
              <a:t>LENGTH_SHORT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et1</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et2</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et3</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et4</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000080"/>
                </a:solidFill>
                <a:effectLst/>
                <a:latin typeface="Courier New" pitchFamily="49" charset="0"/>
                <a:cs typeface="Courier New" pitchFamily="49" charset="0"/>
              </a:rPr>
              <a:t>else</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16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MainActivity.</a:t>
            </a:r>
            <a:r>
              <a:rPr kumimoji="0" lang="en-US" altLang="en-US" sz="16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"Unable to Insert"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600" dirty="0">
                <a:solidFill>
                  <a:srgbClr val="000000"/>
                </a:solidFill>
                <a:latin typeface="Courier New" pitchFamily="49" charset="0"/>
                <a:cs typeface="Courier New" pitchFamily="49" charset="0"/>
              </a:rPr>
              <a:t>	</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1600" b="1" i="1" u="none" strike="noStrike" cap="none" normalizeH="0" baseline="0" dirty="0" err="1" smtClean="0">
                <a:ln>
                  <a:noFill/>
                </a:ln>
                <a:solidFill>
                  <a:srgbClr val="660E7A"/>
                </a:solidFill>
                <a:effectLst/>
                <a:latin typeface="Courier New" pitchFamily="49" charset="0"/>
                <a:cs typeface="Courier New" pitchFamily="49" charset="0"/>
              </a:rPr>
              <a:t>LENGTH_SHORT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600" dirty="0">
                <a:solidFill>
                  <a:srgbClr val="000000"/>
                </a:solidFill>
                <a:latin typeface="Courier New" pitchFamily="49" charset="0"/>
                <a:cs typeface="Courier New" pitchFamily="49" charset="0"/>
              </a:rPr>
              <a:t>}</a:t>
            </a:r>
            <a:endParaRPr kumimoji="0" lang="en-US" alt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15025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200" dirty="0" smtClean="0"/>
              <a:t>Introduction to  SQLite Database</a:t>
            </a:r>
          </a:p>
          <a:p>
            <a:r>
              <a:rPr lang="en-US" sz="3200" dirty="0" err="1" smtClean="0"/>
              <a:t>SQLiteOpenHelper</a:t>
            </a:r>
            <a:endParaRPr lang="en-US" sz="3200" dirty="0" smtClean="0"/>
          </a:p>
          <a:p>
            <a:r>
              <a:rPr lang="en-US" sz="3200" dirty="0" smtClean="0"/>
              <a:t>Content values</a:t>
            </a:r>
            <a:endParaRPr lang="en-US" sz="3200" dirty="0" smtClean="0"/>
          </a:p>
          <a:p>
            <a:r>
              <a:rPr lang="en-US" sz="3200" dirty="0" smtClean="0"/>
              <a:t>Cursor</a:t>
            </a:r>
          </a:p>
          <a:p>
            <a:r>
              <a:rPr lang="en-US" sz="3200" dirty="0"/>
              <a:t>CRUD Queries</a:t>
            </a:r>
          </a:p>
          <a:p>
            <a:r>
              <a:rPr lang="en-US" sz="3200" dirty="0" smtClean="0"/>
              <a:t>Hands </a:t>
            </a:r>
            <a:r>
              <a:rPr lang="en-US" sz="3200" dirty="0" smtClean="0"/>
              <a:t>on </a:t>
            </a:r>
            <a:r>
              <a:rPr lang="en-US" sz="3200" dirty="0" smtClean="0"/>
              <a:t>Example-1</a:t>
            </a:r>
          </a:p>
          <a:p>
            <a:r>
              <a:rPr lang="en-US" sz="3200"/>
              <a:t>Hands on Example-1</a:t>
            </a:r>
          </a:p>
          <a:p>
            <a:r>
              <a:rPr lang="en-US" sz="3200" smtClean="0"/>
              <a:t>SQLite </a:t>
            </a:r>
            <a:r>
              <a:rPr lang="en-US" sz="3200" dirty="0" smtClean="0"/>
              <a:t>Browser</a:t>
            </a:r>
          </a:p>
          <a:p>
            <a:endParaRPr lang="en-US" sz="3200" dirty="0" smtClean="0"/>
          </a:p>
          <a:p>
            <a:pPr marL="0" indent="0">
              <a:buNone/>
            </a:pPr>
            <a:endParaRPr lang="en-US" dirty="0" smtClean="0"/>
          </a:p>
          <a:p>
            <a:endParaRPr lang="en-US" dirty="0"/>
          </a:p>
        </p:txBody>
      </p:sp>
    </p:spTree>
    <p:extLst>
      <p:ext uri="{BB962C8B-B14F-4D97-AF65-F5344CB8AC3E}">
        <p14:creationId xmlns:p14="http://schemas.microsoft.com/office/powerpoint/2010/main" val="990486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6200" y="596443"/>
            <a:ext cx="9067800" cy="63094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en-US" sz="1600" b="1" dirty="0">
                <a:solidFill>
                  <a:srgbClr val="000080"/>
                </a:solidFill>
                <a:latin typeface="Courier New" pitchFamily="49" charset="0"/>
                <a:cs typeface="Courier New" pitchFamily="49" charset="0"/>
              </a:rPr>
              <a:t>// </a:t>
            </a:r>
            <a:r>
              <a:rPr lang="en-US" altLang="en-US" sz="1600" b="1" dirty="0" smtClean="0">
                <a:solidFill>
                  <a:srgbClr val="000080"/>
                </a:solidFill>
                <a:latin typeface="Courier New" pitchFamily="49" charset="0"/>
                <a:cs typeface="Courier New" pitchFamily="49" charset="0"/>
              </a:rPr>
              <a:t>Read </a:t>
            </a:r>
            <a:r>
              <a:rPr lang="en-US" altLang="en-US" sz="1600" b="1" dirty="0" smtClean="0">
                <a:solidFill>
                  <a:srgbClr val="000080"/>
                </a:solidFill>
                <a:latin typeface="Courier New" pitchFamily="49" charset="0"/>
                <a:cs typeface="Courier New" pitchFamily="49" charset="0"/>
              </a:rPr>
              <a:t>Query</a:t>
            </a:r>
            <a:endParaRPr lang="en-US" altLang="en-US" sz="1600" b="1" dirty="0">
              <a:solidFill>
                <a:srgbClr val="00008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itchFamily="49" charset="0"/>
                <a:cs typeface="Courier New" pitchFamily="49" charset="0"/>
              </a:rPr>
              <a:t>public void </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read(View v){</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Use query() method by passing seven parameter</a:t>
            </a:r>
            <a:r>
              <a:rPr kumimoji="0" lang="en-US" altLang="en-US" sz="1200" b="0" i="1" u="none" strike="noStrike" cap="none" normalizeH="0" dirty="0" smtClean="0">
                <a:ln>
                  <a:noFill/>
                </a:ln>
                <a:solidFill>
                  <a:srgbClr val="808080"/>
                </a:solidFill>
                <a:effectLst/>
                <a:latin typeface="Courier New" pitchFamily="49" charset="0"/>
                <a:cs typeface="Courier New" pitchFamily="49" charset="0"/>
              </a:rPr>
              <a:t> according to the requirement</a:t>
            </a:r>
            <a:endPar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 Query returns the type of Cursor</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 select * from employee where id = et1.getText();</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400"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Cursor c=</a:t>
            </a:r>
            <a:r>
              <a:rPr kumimoji="0" lang="en-US" altLang="en-US" sz="1400" b="1" i="0" u="none" strike="noStrike" cap="none" normalizeH="0" baseline="0" dirty="0" err="1" smtClean="0">
                <a:ln>
                  <a:noFill/>
                </a:ln>
                <a:solidFill>
                  <a:srgbClr val="660E7A"/>
                </a:solidFill>
                <a:effectLst/>
                <a:latin typeface="Courier New" pitchFamily="49" charset="0"/>
                <a:cs typeface="Courier New" pitchFamily="49" charset="0"/>
              </a:rPr>
              <a:t>dBase</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employee"</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8000"/>
                </a:solidFill>
                <a:effectLst/>
                <a:latin typeface="Courier New" pitchFamily="49" charset="0"/>
                <a:cs typeface="Courier New" pitchFamily="49" charset="0"/>
              </a:rPr>
              <a:t>"id</a:t>
            </a:r>
            <a:r>
              <a:rPr kumimoji="0" lang="en-US" altLang="en-US" sz="1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4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String[]{</a:t>
            </a:r>
            <a:r>
              <a:rPr kumimoji="0" lang="en-US" altLang="en-US" sz="1400" b="1" i="0" u="none" strike="noStrike" cap="none" normalizeH="0" baseline="0" dirty="0" smtClean="0">
                <a:ln>
                  <a:noFill/>
                </a:ln>
                <a:solidFill>
                  <a:srgbClr val="660E7A"/>
                </a:solidFill>
                <a:effectLst/>
                <a:latin typeface="Courier New" pitchFamily="49" charset="0"/>
                <a:cs typeface="Courier New" pitchFamily="49" charset="0"/>
              </a:rPr>
              <a:t>et1</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.getText().</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n-US" altLang="en-US" sz="1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en-US" altLang="en-US" sz="1400" b="1" i="0" u="none" strike="noStrike" cap="none" normalizeH="0" baseline="0" dirty="0" err="1" smtClean="0">
                <a:ln>
                  <a:noFill/>
                </a:ln>
                <a:solidFill>
                  <a:srgbClr val="000080"/>
                </a:solidFill>
                <a:effectLst/>
                <a:latin typeface="Courier New" pitchFamily="49" charset="0"/>
                <a:cs typeface="Courier New" pitchFamily="49" charset="0"/>
              </a:rPr>
              <a:t>null</a:t>
            </a:r>
            <a:r>
              <a:rPr kumimoji="0" lang="en-US" altLang="en-US"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This logic retrieve all the records from the employee select * from employee</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600" b="0" i="1" u="none" strike="noStrike" cap="none" normalizeH="0" baseline="0" dirty="0" smtClean="0">
                <a:ln>
                  <a:noFill/>
                </a:ln>
                <a:solidFill>
                  <a:srgbClr val="808080"/>
                </a:solidFill>
                <a:effectLst/>
                <a:latin typeface="Courier New" pitchFamily="49" charset="0"/>
                <a:cs typeface="Courier New" pitchFamily="49" charset="0"/>
              </a:rPr>
              <a:t>  //Cursor c = </a:t>
            </a:r>
            <a:r>
              <a:rPr kumimoji="0" lang="en-US" altLang="en-US" sz="1600" b="0" i="1" u="none" strike="noStrike" cap="none" normalizeH="0" baseline="0" dirty="0" err="1" smtClean="0">
                <a:ln>
                  <a:noFill/>
                </a:ln>
                <a:solidFill>
                  <a:srgbClr val="808080"/>
                </a:solidFill>
                <a:effectLst/>
                <a:latin typeface="Courier New" pitchFamily="49" charset="0"/>
                <a:cs typeface="Courier New" pitchFamily="49" charset="0"/>
              </a:rPr>
              <a:t>dBase.query</a:t>
            </a:r>
            <a:r>
              <a:rPr kumimoji="0" lang="en-US" altLang="en-US" sz="1600" b="0" i="1" u="none" strike="noStrike" cap="none" normalizeH="0" baseline="0" dirty="0" smtClean="0">
                <a:ln>
                  <a:noFill/>
                </a:ln>
                <a:solidFill>
                  <a:srgbClr val="808080"/>
                </a:solidFill>
                <a:effectLst/>
                <a:latin typeface="Courier New" pitchFamily="49" charset="0"/>
                <a:cs typeface="Courier New" pitchFamily="49" charset="0"/>
              </a:rPr>
              <a:t> 		("employee",</a:t>
            </a:r>
            <a:r>
              <a:rPr kumimoji="0" lang="en-US" altLang="en-US" sz="1600" b="0" i="1" u="none" strike="noStrike" cap="none" normalizeH="0" baseline="0" dirty="0" err="1" smtClean="0">
                <a:ln>
                  <a:noFill/>
                </a:ln>
                <a:solidFill>
                  <a:srgbClr val="808080"/>
                </a:solidFill>
                <a:effectLst/>
                <a:latin typeface="Courier New" pitchFamily="49" charset="0"/>
                <a:cs typeface="Courier New" pitchFamily="49" charset="0"/>
              </a:rPr>
              <a:t>null,null,null,null,null,null</a:t>
            </a:r>
            <a:r>
              <a:rPr kumimoji="0" lang="en-US" altLang="en-US" sz="1600" b="0" i="1" u="none" strike="noStrike" cap="none" normalizeH="0" baseline="0" dirty="0" smtClean="0">
                <a:ln>
                  <a:noFill/>
                </a:ln>
                <a:solidFill>
                  <a:srgbClr val="808080"/>
                </a:solidFill>
                <a:effectLst/>
                <a:latin typeface="Courier New" pitchFamily="49" charset="0"/>
                <a:cs typeface="Courier New" pitchFamily="49" charset="0"/>
              </a:rPr>
              <a:t>);</a:t>
            </a:r>
            <a:br>
              <a:rPr kumimoji="0" lang="en-US" altLang="en-US" sz="16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 Initially cursor points -1, to set the pointer to 1 using </a:t>
            </a:r>
            <a:r>
              <a:rPr kumimoji="0" lang="en-US" altLang="en-US" sz="1200" b="0" i="1" u="none" strike="noStrike" cap="none" normalizeH="0" baseline="0" dirty="0" err="1" smtClean="0">
                <a:ln>
                  <a:noFill/>
                </a:ln>
                <a:solidFill>
                  <a:srgbClr val="808080"/>
                </a:solidFill>
                <a:effectLst/>
                <a:latin typeface="Courier New" pitchFamily="49" charset="0"/>
                <a:cs typeface="Courier New" pitchFamily="49" charset="0"/>
              </a:rPr>
              <a:t>moveToNext</a:t>
            </a: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a:r>
            <a:b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1200"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c.moveToNext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000080"/>
                </a:solidFill>
                <a:effectLst/>
                <a:latin typeface="Courier New" pitchFamily="49" charset="0"/>
                <a:cs typeface="Courier New" pitchFamily="49" charset="0"/>
              </a:rPr>
              <a:t>if</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c.getCount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()&gt;</a:t>
            </a:r>
            <a:r>
              <a:rPr kumimoji="0" lang="en-US" altLang="en-US" sz="1600" b="0" i="0" u="none" strike="noStrike" cap="none" normalizeH="0" baseline="0" dirty="0" smtClean="0">
                <a:ln>
                  <a:noFill/>
                </a:ln>
                <a:solidFill>
                  <a:srgbClr val="0000FF"/>
                </a:solidFill>
                <a:effectLst/>
                <a:latin typeface="Courier New" pitchFamily="49" charset="0"/>
                <a:cs typeface="Courier New" pitchFamily="49" charset="0"/>
              </a:rPr>
              <a:t>0</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//Retrieve </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name,desig,dept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et2</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c.getString</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FF"/>
                </a:solidFill>
                <a:effectLst/>
                <a:latin typeface="Courier New" pitchFamily="49" charset="0"/>
                <a:cs typeface="Courier New" pitchFamily="49" charset="0"/>
              </a:rPr>
              <a:t>1</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et3</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c.getString</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FF"/>
                </a:solidFill>
                <a:effectLst/>
                <a:latin typeface="Courier New" pitchFamily="49" charset="0"/>
                <a:cs typeface="Courier New" pitchFamily="49" charset="0"/>
              </a:rPr>
              <a:t>2</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et4</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c.getString</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FF"/>
                </a:solidFill>
                <a:effectLst/>
                <a:latin typeface="Courier New" pitchFamily="49" charset="0"/>
                <a:cs typeface="Courier New" pitchFamily="49" charset="0"/>
              </a:rPr>
              <a:t>3</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000080"/>
                </a:solidFill>
                <a:effectLst/>
                <a:latin typeface="Courier New" pitchFamily="49" charset="0"/>
                <a:cs typeface="Courier New" pitchFamily="49" charset="0"/>
              </a:rPr>
              <a:t>else</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16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getApplicationContext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et1</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.getText().</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 Not found"</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600" dirty="0">
                <a:solidFill>
                  <a:srgbClr val="000000"/>
                </a:solidFill>
                <a:latin typeface="Courier New" pitchFamily="49" charset="0"/>
                <a:cs typeface="Courier New" pitchFamily="49" charset="0"/>
              </a:rPr>
              <a:t>	</a:t>
            </a:r>
            <a:r>
              <a:rPr lang="en-US" altLang="en-US" sz="1600" dirty="0" smtClean="0">
                <a:solidFill>
                  <a:srgbClr val="000000"/>
                </a:solidFill>
                <a:latin typeface="Courier New" pitchFamily="49" charset="0"/>
                <a:cs typeface="Courier New" pitchFamily="49" charset="0"/>
              </a:rPr>
              <a:t>		</a:t>
            </a:r>
            <a:r>
              <a:rPr kumimoji="0" lang="en-US" altLang="en-US" sz="16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1600" b="1" i="1" u="none" strike="noStrike" cap="none" normalizeH="0" baseline="0" dirty="0" err="1" smtClean="0">
                <a:ln>
                  <a:noFill/>
                </a:ln>
                <a:solidFill>
                  <a:srgbClr val="660E7A"/>
                </a:solidFill>
                <a:effectLst/>
                <a:latin typeface="Courier New" pitchFamily="49" charset="0"/>
                <a:cs typeface="Courier New" pitchFamily="49" charset="0"/>
              </a:rPr>
              <a:t>LENGTH_LONG</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et1</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et2</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et3</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1600" b="1" i="0" u="none" strike="noStrike" cap="none" normalizeH="0" baseline="0" dirty="0" smtClean="0">
                <a:ln>
                  <a:noFill/>
                </a:ln>
                <a:solidFill>
                  <a:srgbClr val="660E7A"/>
                </a:solidFill>
                <a:effectLst/>
                <a:latin typeface="Courier New" pitchFamily="49" charset="0"/>
                <a:cs typeface="Courier New" pitchFamily="49" charset="0"/>
              </a:rPr>
              <a:t>et4</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.setText(</a:t>
            </a:r>
            <a:r>
              <a:rPr kumimoji="0" lang="en-US" altLang="en-US" sz="16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16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solidFill>
                  <a:srgbClr val="000000"/>
                </a:solidFill>
                <a:latin typeface="Courier New" pitchFamily="49" charset="0"/>
                <a:cs typeface="Courier New" pitchFamily="49" charset="0"/>
              </a:rPr>
              <a:t>}</a:t>
            </a: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53866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9438" y="1039742"/>
            <a:ext cx="8735961"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urier New" pitchFamily="49" charset="0"/>
                <a:cs typeface="Courier New" pitchFamily="49" charset="0"/>
              </a:rPr>
              <a:t>// Update </a:t>
            </a:r>
            <a:r>
              <a:rPr lang="en-US" altLang="en-US" b="1" dirty="0" smtClean="0">
                <a:solidFill>
                  <a:srgbClr val="000080"/>
                </a:solidFill>
                <a:latin typeface="Courier New" pitchFamily="49" charset="0"/>
                <a:cs typeface="Courier New" pitchFamily="49" charset="0"/>
              </a:rPr>
              <a:t>Query</a:t>
            </a:r>
            <a:endParaRPr kumimoji="0" lang="en-US" altLang="en-US" b="1" i="0" u="none" strike="noStrike" cap="none" normalizeH="0" baseline="0" dirty="0" smtClean="0">
              <a:ln>
                <a:noFill/>
              </a:ln>
              <a:solidFill>
                <a:srgbClr val="00008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urier New" pitchFamily="49" charset="0"/>
                <a:cs typeface="Courier New" pitchFamily="49" charset="0"/>
              </a:rPr>
              <a:t>public void </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update(View v){</a:t>
            </a:r>
            <a:b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ContentValues</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 values=</a:t>
            </a:r>
            <a:r>
              <a:rPr kumimoji="0" lang="en-US" altLang="en-US" sz="20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ContentValues</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values.put</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000" b="1" i="0" u="none" strike="noStrike" cap="none" normalizeH="0" baseline="0" dirty="0" smtClean="0">
                <a:ln>
                  <a:noFill/>
                </a:ln>
                <a:solidFill>
                  <a:srgbClr val="008000"/>
                </a:solidFill>
                <a:effectLst/>
                <a:latin typeface="Courier New" pitchFamily="49" charset="0"/>
                <a:cs typeface="Courier New" pitchFamily="49" charset="0"/>
              </a:rPr>
              <a:t>"name"</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000" b="1" i="0" u="none" strike="noStrike" cap="none" normalizeH="0" baseline="0" dirty="0" smtClean="0">
                <a:ln>
                  <a:noFill/>
                </a:ln>
                <a:solidFill>
                  <a:srgbClr val="660E7A"/>
                </a:solidFill>
                <a:effectLst/>
                <a:latin typeface="Courier New" pitchFamily="49" charset="0"/>
                <a:cs typeface="Courier New" pitchFamily="49" charset="0"/>
              </a:rPr>
              <a:t>et2</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.getText().</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values.put</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000" b="1" i="0" u="none" strike="noStrike" cap="none" normalizeH="0" baseline="0" dirty="0" smtClean="0">
                <a:ln>
                  <a:noFill/>
                </a:ln>
                <a:solidFill>
                  <a:srgbClr val="008000"/>
                </a:solidFill>
                <a:effectLst/>
                <a:latin typeface="Courier New" pitchFamily="49" charset="0"/>
                <a:cs typeface="Courier New" pitchFamily="49" charset="0"/>
              </a:rPr>
              <a:t>"desig"</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000" b="1" i="0" u="none" strike="noStrike" cap="none" normalizeH="0" baseline="0" dirty="0" smtClean="0">
                <a:ln>
                  <a:noFill/>
                </a:ln>
                <a:solidFill>
                  <a:srgbClr val="660E7A"/>
                </a:solidFill>
                <a:effectLst/>
                <a:latin typeface="Courier New" pitchFamily="49" charset="0"/>
                <a:cs typeface="Courier New" pitchFamily="49" charset="0"/>
              </a:rPr>
              <a:t>et3</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.getText().</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values.put</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000" b="1" i="0" u="none" strike="noStrike" cap="none" normalizeH="0" baseline="0" dirty="0" smtClean="0">
                <a:ln>
                  <a:noFill/>
                </a:ln>
                <a:solidFill>
                  <a:srgbClr val="008000"/>
                </a:solidFill>
                <a:effectLst/>
                <a:latin typeface="Courier New" pitchFamily="49" charset="0"/>
                <a:cs typeface="Courier New" pitchFamily="49" charset="0"/>
              </a:rPr>
              <a:t>"dept"</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000" b="1" i="0" u="none" strike="noStrike" cap="none" normalizeH="0" baseline="0" dirty="0" smtClean="0">
                <a:ln>
                  <a:noFill/>
                </a:ln>
                <a:solidFill>
                  <a:srgbClr val="660E7A"/>
                </a:solidFill>
                <a:effectLst/>
                <a:latin typeface="Courier New" pitchFamily="49" charset="0"/>
                <a:cs typeface="Courier New" pitchFamily="49" charset="0"/>
              </a:rPr>
              <a:t>et4</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.getText().</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t>// update employee columns where id = et1.getText()</a:t>
            </a:r>
            <a:b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n-US" altLang="en-US"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count=</a:t>
            </a:r>
            <a:r>
              <a:rPr kumimoji="0" lang="en-US" altLang="en-US" b="1" i="0" u="none" strike="noStrike" cap="none" normalizeH="0" baseline="0" dirty="0" err="1" smtClean="0">
                <a:ln>
                  <a:noFill/>
                </a:ln>
                <a:solidFill>
                  <a:srgbClr val="660E7A"/>
                </a:solidFill>
                <a:effectLst/>
                <a:latin typeface="Courier New" pitchFamily="49" charset="0"/>
                <a:cs typeface="Courier New" pitchFamily="49" charset="0"/>
              </a:rPr>
              <a:t>dBase</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.update</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b="1" i="0" u="none" strike="noStrike" cap="none" normalizeH="0" baseline="0" dirty="0" err="1" smtClean="0">
                <a:ln>
                  <a:noFill/>
                </a:ln>
                <a:solidFill>
                  <a:srgbClr val="008000"/>
                </a:solidFill>
                <a:effectLst/>
                <a:latin typeface="Courier New" pitchFamily="49" charset="0"/>
                <a:cs typeface="Courier New" pitchFamily="49" charset="0"/>
              </a:rPr>
              <a:t>employee"</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,values,</a:t>
            </a:r>
            <a:r>
              <a:rPr kumimoji="0" lang="en-US" altLang="en-US" b="1" i="0" u="none" strike="noStrike" cap="none" normalizeH="0" baseline="0" dirty="0" err="1" smtClean="0">
                <a:ln>
                  <a:noFill/>
                </a:ln>
                <a:solidFill>
                  <a:srgbClr val="008000"/>
                </a:solidFill>
                <a:effectLst/>
                <a:latin typeface="Courier New" pitchFamily="49" charset="0"/>
                <a:cs typeface="Courier New" pitchFamily="49" charset="0"/>
              </a:rPr>
              <a:t>"id</a:t>
            </a:r>
            <a:r>
              <a:rPr kumimoji="0" lang="en-US" altLang="en-US"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String[]{</a:t>
            </a:r>
            <a:r>
              <a:rPr kumimoji="0" lang="en-US" altLang="en-US" b="1" i="0" u="none" strike="noStrike" cap="none" normalizeH="0" baseline="0" dirty="0" smtClean="0">
                <a:ln>
                  <a:noFill/>
                </a:ln>
                <a:solidFill>
                  <a:srgbClr val="660E7A"/>
                </a:solidFill>
                <a:effectLst/>
                <a:latin typeface="Courier New" pitchFamily="49" charset="0"/>
                <a:cs typeface="Courier New" pitchFamily="49" charset="0"/>
              </a:rPr>
              <a:t>et1</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.getText().</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1" i="0" u="none" strike="noStrike" cap="none" normalizeH="0" baseline="0" dirty="0" smtClean="0">
                <a:ln>
                  <a:noFill/>
                </a:ln>
                <a:solidFill>
                  <a:srgbClr val="000080"/>
                </a:solidFill>
                <a:effectLst/>
                <a:latin typeface="Courier New" pitchFamily="49" charset="0"/>
                <a:cs typeface="Courier New" pitchFamily="49" charset="0"/>
              </a:rPr>
              <a:t>if</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(count&gt;</a:t>
            </a:r>
            <a:r>
              <a:rPr kumimoji="0" lang="en-US" altLang="en-US" b="0" i="0" u="none" strike="noStrike" cap="none" normalizeH="0" baseline="0" dirty="0" smtClean="0">
                <a:ln>
                  <a:noFill/>
                </a:ln>
                <a:solidFill>
                  <a:srgbClr val="0000FF"/>
                </a:solidFill>
                <a:effectLst/>
                <a:latin typeface="Courier New" pitchFamily="49" charset="0"/>
                <a:cs typeface="Courier New" pitchFamily="49" charset="0"/>
              </a:rPr>
              <a:t>0</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t>// Update happen in the table record</a:t>
            </a:r>
            <a:b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getApplicationContext</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(),count</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b="1" i="0" u="none" strike="noStrike" cap="none" normalizeH="0" baseline="0" dirty="0" smtClean="0">
                <a:ln>
                  <a:noFill/>
                </a:ln>
                <a:solidFill>
                  <a:srgbClr val="008000"/>
                </a:solidFill>
                <a:effectLst/>
                <a:latin typeface="Courier New" pitchFamily="49" charset="0"/>
                <a:cs typeface="Courier New" pitchFamily="49" charset="0"/>
              </a:rPr>
              <a:t>row Updated..."</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b="1" i="1" u="none" strike="noStrike" cap="none" normalizeH="0" baseline="0" dirty="0" err="1" smtClean="0">
                <a:ln>
                  <a:noFill/>
                </a:ln>
                <a:solidFill>
                  <a:srgbClr val="660E7A"/>
                </a:solidFill>
                <a:effectLst/>
                <a:latin typeface="Courier New" pitchFamily="49" charset="0"/>
                <a:cs typeface="Courier New" pitchFamily="49" charset="0"/>
              </a:rPr>
              <a:t>LENGTH_LONG</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1" i="0" u="none" strike="noStrike" cap="none" normalizeH="0" baseline="0" dirty="0" smtClean="0">
                <a:ln>
                  <a:noFill/>
                </a:ln>
                <a:solidFill>
                  <a:srgbClr val="000080"/>
                </a:solidFill>
                <a:effectLst/>
                <a:latin typeface="Courier New" pitchFamily="49" charset="0"/>
                <a:cs typeface="Courier New" pitchFamily="49" charset="0"/>
              </a:rPr>
              <a:t>else</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t>// No Update</a:t>
            </a:r>
            <a:b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getApplicationContext</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b="1" i="0" u="none" strike="noStrike" cap="none" normalizeH="0" baseline="0" dirty="0" smtClean="0">
                <a:ln>
                  <a:noFill/>
                </a:ln>
                <a:solidFill>
                  <a:srgbClr val="008000"/>
                </a:solidFill>
                <a:effectLst/>
                <a:latin typeface="Courier New" pitchFamily="49" charset="0"/>
                <a:cs typeface="Courier New" pitchFamily="49" charset="0"/>
              </a:rPr>
              <a:t>Failed to Updated"</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b="1" i="1" u="none" strike="noStrike" cap="none" normalizeH="0" baseline="0" dirty="0" err="1" smtClean="0">
                <a:ln>
                  <a:noFill/>
                </a:ln>
                <a:solidFill>
                  <a:srgbClr val="660E7A"/>
                </a:solidFill>
                <a:effectLst/>
                <a:latin typeface="Courier New" pitchFamily="49" charset="0"/>
                <a:cs typeface="Courier New" pitchFamily="49" charset="0"/>
              </a:rPr>
              <a:t>LENGTH_LONG</a:t>
            </a: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altLang="en-US"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5733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52400" y="381000"/>
            <a:ext cx="8686800"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80"/>
                </a:solidFill>
                <a:effectLst/>
                <a:latin typeface="Courier New" pitchFamily="49" charset="0"/>
                <a:cs typeface="Courier New" pitchFamily="49" charset="0"/>
              </a:rPr>
              <a:t>// delete </a:t>
            </a:r>
            <a:r>
              <a:rPr lang="en-US" altLang="en-US" sz="2400" b="1" dirty="0" smtClean="0">
                <a:solidFill>
                  <a:srgbClr val="000080"/>
                </a:solidFill>
                <a:latin typeface="Courier New" pitchFamily="49" charset="0"/>
                <a:cs typeface="Courier New" pitchFamily="49" charset="0"/>
              </a:rPr>
              <a:t>Query</a:t>
            </a:r>
            <a:endParaRPr kumimoji="0" lang="en-US" altLang="en-US" sz="2400" b="1" i="0" u="none" strike="noStrike" cap="none" normalizeH="0" baseline="0" dirty="0" smtClean="0">
              <a:ln>
                <a:noFill/>
              </a:ln>
              <a:solidFill>
                <a:srgbClr val="00008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80"/>
                </a:solidFill>
                <a:effectLst/>
                <a:latin typeface="Courier New" pitchFamily="49" charset="0"/>
                <a:cs typeface="Courier New" pitchFamily="49" charset="0"/>
              </a:rPr>
              <a:t>public void </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delete(View v){</a:t>
            </a:r>
            <a:b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t>// delete from employee where id = et1.getText();</a:t>
            </a:r>
            <a:br>
              <a:rPr kumimoji="0" lang="en-US" altLang="en-US" b="0" i="1" u="none" strike="noStrike" cap="none" normalizeH="0" baseline="0" dirty="0" smtClean="0">
                <a:ln>
                  <a:noFill/>
                </a:ln>
                <a:solidFill>
                  <a:srgbClr val="808080"/>
                </a:solidFill>
                <a:effectLst/>
                <a:latin typeface="Courier New" pitchFamily="49" charset="0"/>
                <a:cs typeface="Courier New" pitchFamily="49" charset="0"/>
              </a:rPr>
            </a:br>
            <a:r>
              <a:rPr kumimoji="0" lang="en-US" altLang="en-US" sz="2400" b="0" i="1" u="none" strike="noStrike" cap="none" normalizeH="0" baseline="0" dirty="0" smtClean="0">
                <a:ln>
                  <a:noFill/>
                </a:ln>
                <a:solidFill>
                  <a:srgbClr val="808080"/>
                </a:solidFill>
                <a:effectLst/>
                <a:latin typeface="Courier New" pitchFamily="49" charset="0"/>
                <a:cs typeface="Courier New" pitchFamily="49" charset="0"/>
              </a:rPr>
              <a:t>   </a:t>
            </a:r>
            <a:r>
              <a:rPr kumimoji="0" lang="en-US" altLang="en-US" sz="2400" b="1" i="0" u="none" strike="noStrike" cap="none" normalizeH="0" baseline="0" dirty="0" err="1" smtClean="0">
                <a:ln>
                  <a:noFill/>
                </a:ln>
                <a:solidFill>
                  <a:srgbClr val="000080"/>
                </a:solidFill>
                <a:effectLst/>
                <a:latin typeface="Courier New" pitchFamily="49" charset="0"/>
                <a:cs typeface="Courier New" pitchFamily="49" charset="0"/>
              </a:rPr>
              <a:t>int</a:t>
            </a:r>
            <a:r>
              <a:rPr kumimoji="0" lang="en-US" altLang="en-US" sz="2400" b="1" i="0" u="none" strike="noStrike" cap="none" normalizeH="0" baseline="0" dirty="0" smtClean="0">
                <a:ln>
                  <a:noFill/>
                </a:ln>
                <a:solidFill>
                  <a:srgbClr val="000080"/>
                </a:solidFill>
                <a:effectLst/>
                <a:latin typeface="Courier New" pitchFamily="49" charset="0"/>
                <a:cs typeface="Courier New" pitchFamily="49" charset="0"/>
              </a:rPr>
              <a:t> </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count=  	</a:t>
            </a:r>
            <a:r>
              <a:rPr kumimoji="0" lang="en-US" altLang="en-US" sz="2400" b="1" i="0" u="none" strike="noStrike" cap="none" normalizeH="0" baseline="0" dirty="0" err="1" smtClean="0">
                <a:ln>
                  <a:noFill/>
                </a:ln>
                <a:solidFill>
                  <a:srgbClr val="660E7A"/>
                </a:solidFill>
                <a:effectLst/>
                <a:latin typeface="Courier New" pitchFamily="49" charset="0"/>
                <a:cs typeface="Courier New" pitchFamily="49" charset="0"/>
              </a:rPr>
              <a:t>dBase</a:t>
            </a:r>
            <a:r>
              <a:rPr kumimoji="0" lang="en-US" altLang="en-US" sz="2400" b="0" i="0" u="none" strike="noStrike" cap="none" normalizeH="0" baseline="0" dirty="0" err="1" smtClean="0">
                <a:ln>
                  <a:noFill/>
                </a:ln>
                <a:solidFill>
                  <a:srgbClr val="000000"/>
                </a:solidFill>
                <a:effectLst/>
                <a:latin typeface="Courier New" pitchFamily="49" charset="0"/>
                <a:cs typeface="Courier New" pitchFamily="49" charset="0"/>
              </a:rPr>
              <a:t>.delete</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2400" b="1" i="0" u="none" strike="noStrike" cap="none" normalizeH="0" baseline="0" dirty="0" err="1" smtClean="0">
                <a:ln>
                  <a:noFill/>
                </a:ln>
                <a:solidFill>
                  <a:srgbClr val="008000"/>
                </a:solidFill>
                <a:effectLst/>
                <a:latin typeface="Courier New" pitchFamily="49" charset="0"/>
                <a:cs typeface="Courier New" pitchFamily="49" charset="0"/>
              </a:rPr>
              <a:t>employee"</a:t>
            </a:r>
            <a:r>
              <a:rPr kumimoji="0" lang="en-US" altLang="en-US" sz="24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en-US" altLang="en-US" sz="2400" b="1" i="0" u="none" strike="noStrike" cap="none" normalizeH="0" baseline="0" dirty="0" err="1" smtClean="0">
                <a:ln>
                  <a:noFill/>
                </a:ln>
                <a:solidFill>
                  <a:srgbClr val="008000"/>
                </a:solidFill>
                <a:effectLst/>
                <a:latin typeface="Courier New" pitchFamily="49" charset="0"/>
                <a:cs typeface="Courier New" pitchFamily="49" charset="0"/>
              </a:rPr>
              <a:t>"id</a:t>
            </a:r>
            <a:r>
              <a:rPr kumimoji="0" lang="en-US" altLang="en-US" sz="24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400" b="1" i="0" u="none" strike="noStrike" cap="none" normalizeH="0" baseline="0" dirty="0" smtClean="0">
                <a:ln>
                  <a:noFill/>
                </a:ln>
                <a:solidFill>
                  <a:srgbClr val="000080"/>
                </a:solidFill>
                <a:effectLst/>
                <a:latin typeface="Courier New" pitchFamily="49" charset="0"/>
                <a:cs typeface="Courier New" pitchFamily="49" charset="0"/>
              </a:rPr>
              <a:t>new 	</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String[]{</a:t>
            </a:r>
            <a:r>
              <a:rPr kumimoji="0" lang="en-US" altLang="en-US" sz="2400" b="1" i="0" u="none" strike="noStrike" cap="none" normalizeH="0" baseline="0" dirty="0" smtClean="0">
                <a:ln>
                  <a:noFill/>
                </a:ln>
                <a:solidFill>
                  <a:srgbClr val="660E7A"/>
                </a:solidFill>
                <a:effectLst/>
                <a:latin typeface="Courier New" pitchFamily="49" charset="0"/>
                <a:cs typeface="Courier New" pitchFamily="49" charset="0"/>
              </a:rPr>
              <a:t>et1</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.getText().</a:t>
            </a:r>
            <a:r>
              <a:rPr kumimoji="0" lang="en-US" altLang="en-US" sz="2400" b="0" i="0" u="none" strike="noStrike" cap="none" normalizeH="0" baseline="0" dirty="0" err="1" smtClean="0">
                <a:ln>
                  <a:noFill/>
                </a:ln>
                <a:solidFill>
                  <a:srgbClr val="000000"/>
                </a:solidFill>
                <a:effectLst/>
                <a:latin typeface="Courier New" pitchFamily="49" charset="0"/>
                <a:cs typeface="Courier New" pitchFamily="49" charset="0"/>
              </a:rPr>
              <a:t>toString</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400" b="1" i="0" u="none" strike="noStrike" cap="none" normalizeH="0" baseline="0" dirty="0" smtClean="0">
                <a:ln>
                  <a:noFill/>
                </a:ln>
                <a:solidFill>
                  <a:srgbClr val="000080"/>
                </a:solidFill>
                <a:effectLst/>
                <a:latin typeface="Courier New" pitchFamily="49" charset="0"/>
                <a:cs typeface="Courier New" pitchFamily="49" charset="0"/>
              </a:rPr>
              <a:t>if</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(count&gt;</a:t>
            </a:r>
            <a:r>
              <a:rPr kumimoji="0" lang="en-US" altLang="en-US" sz="2400" b="0" i="0" u="none" strike="noStrike" cap="none" normalizeH="0" baseline="0" dirty="0" smtClean="0">
                <a:ln>
                  <a:noFill/>
                </a:ln>
                <a:solidFill>
                  <a:srgbClr val="0000FF"/>
                </a:solidFill>
                <a:effectLst/>
                <a:latin typeface="Courier New" pitchFamily="49" charset="0"/>
                <a:cs typeface="Courier New" pitchFamily="49" charset="0"/>
              </a:rPr>
              <a:t>0</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20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getApplicationContext</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count+</a:t>
            </a:r>
            <a:r>
              <a:rPr kumimoji="0" lang="en-US" altLang="en-US" sz="2000" b="1" i="0" u="none" strike="noStrike" cap="none" normalizeH="0" baseline="0" dirty="0" err="1" smtClean="0">
                <a:ln>
                  <a:noFill/>
                </a:ln>
                <a:solidFill>
                  <a:srgbClr val="008000"/>
                </a:solidFill>
                <a:effectLst/>
                <a:latin typeface="Courier New" pitchFamily="49" charset="0"/>
                <a:cs typeface="Courier New" pitchFamily="49" charset="0"/>
              </a:rPr>
              <a:t>"row</a:t>
            </a:r>
            <a:r>
              <a:rPr kumimoji="0" lang="en-US" altLang="en-US" sz="2000" b="1" i="0" u="none" strike="noStrike" cap="none" normalizeH="0" baseline="0" dirty="0" smtClean="0">
                <a:ln>
                  <a:noFill/>
                </a:ln>
                <a:solidFill>
                  <a:srgbClr val="008000"/>
                </a:solidFill>
                <a:effectLst/>
                <a:latin typeface="Courier New" pitchFamily="49" charset="0"/>
                <a:cs typeface="Courier New" pitchFamily="49" charset="0"/>
              </a:rPr>
              <a:t> deleted..."</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2000" b="1" i="1" u="none" strike="noStrike" cap="none" normalizeH="0" baseline="0" dirty="0" err="1" smtClean="0">
                <a:ln>
                  <a:noFill/>
                </a:ln>
                <a:solidFill>
                  <a:srgbClr val="660E7A"/>
                </a:solidFill>
                <a:effectLst/>
                <a:latin typeface="Courier New" pitchFamily="49" charset="0"/>
                <a:cs typeface="Courier New" pitchFamily="49" charset="0"/>
              </a:rPr>
              <a:t>LENGTH_LONG</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400" dirty="0" smtClean="0">
                <a:solidFill>
                  <a:srgbClr val="000000"/>
                </a:solidFill>
                <a:latin typeface="Courier New" pitchFamily="49" charset="0"/>
                <a:cs typeface="Courier New" pitchFamily="49" charset="0"/>
              </a:rPr>
              <a:t>    </a:t>
            </a:r>
            <a:r>
              <a:rPr kumimoji="0" lang="en-US" altLang="en-US" sz="2400" b="1" i="0" u="none" strike="noStrike" cap="none" normalizeH="0" baseline="0" dirty="0" smtClean="0">
                <a:ln>
                  <a:noFill/>
                </a:ln>
                <a:solidFill>
                  <a:srgbClr val="000080"/>
                </a:solidFill>
                <a:effectLst/>
                <a:latin typeface="Courier New" pitchFamily="49" charset="0"/>
                <a:cs typeface="Courier New" pitchFamily="49" charset="0"/>
              </a:rPr>
              <a:t>else</a:t>
            </a: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2000" b="0" i="1"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getApplicationContext</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1" i="0" u="none" strike="noStrike" cap="none" normalizeH="0" baseline="0" dirty="0" smtClean="0">
                <a:ln>
                  <a:noFill/>
                </a:ln>
                <a:solidFill>
                  <a:srgbClr val="008000"/>
                </a:solidFill>
                <a:effectLst/>
                <a:latin typeface="Courier New" pitchFamily="49" charset="0"/>
                <a:cs typeface="Courier New" pitchFamily="49" charset="0"/>
              </a:rPr>
              <a:t>"Failed to delete"</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err="1" smtClean="0">
                <a:ln>
                  <a:noFill/>
                </a:ln>
                <a:solidFill>
                  <a:srgbClr val="000000"/>
                </a:solidFill>
                <a:effectLst/>
                <a:latin typeface="Courier New" pitchFamily="49" charset="0"/>
                <a:cs typeface="Courier New" pitchFamily="49" charset="0"/>
              </a:rPr>
              <a:t>Toast.</a:t>
            </a:r>
            <a:r>
              <a:rPr kumimoji="0" lang="en-US" altLang="en-US" sz="2000" b="1" i="1" u="none" strike="noStrike" cap="none" normalizeH="0" baseline="0" dirty="0" err="1" smtClean="0">
                <a:ln>
                  <a:noFill/>
                </a:ln>
                <a:solidFill>
                  <a:srgbClr val="660E7A"/>
                </a:solidFill>
                <a:effectLst/>
                <a:latin typeface="Courier New" pitchFamily="49" charset="0"/>
                <a:cs typeface="Courier New" pitchFamily="49" charset="0"/>
              </a:rPr>
              <a:t>LENGTH_LONG</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).show();</a:t>
            </a:r>
            <a:b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altLang="en-US" sz="20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a:solidFill>
                  <a:srgbClr val="000000"/>
                </a:solidFill>
                <a:latin typeface="Courier New" pitchFamily="49" charset="0"/>
                <a:cs typeface="Courier New" pitchFamily="49" charset="0"/>
              </a:rPr>
              <a:t>}</a:t>
            </a:r>
            <a:endParaRPr kumimoji="0" lang="en-US" alt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3725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98848"/>
            <a:ext cx="7239000" cy="594360"/>
          </a:xfrm>
        </p:spPr>
        <p:txBody>
          <a:bodyPr>
            <a:normAutofit fontScale="90000"/>
          </a:bodyPr>
          <a:lstStyle/>
          <a:p>
            <a:pPr algn="ctr"/>
            <a:r>
              <a:rPr lang="en-US" cap="none" dirty="0" smtClean="0"/>
              <a:t>Run the App</a:t>
            </a:r>
            <a:endParaRPr lang="en-US" cap="non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16966"/>
            <a:ext cx="3352800" cy="5564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0" y="986135"/>
            <a:ext cx="4343400" cy="461665"/>
          </a:xfrm>
          <a:prstGeom prst="rect">
            <a:avLst/>
          </a:prstGeom>
          <a:noFill/>
        </p:spPr>
        <p:txBody>
          <a:bodyPr wrap="square" rtlCol="0">
            <a:spAutoFit/>
          </a:bodyPr>
          <a:lstStyle/>
          <a:p>
            <a:r>
              <a:rPr lang="en-US" sz="2400" dirty="0" smtClean="0"/>
              <a:t>Performing Insert Operation</a:t>
            </a:r>
            <a:endParaRPr lang="en-US" dirty="0"/>
          </a:p>
        </p:txBody>
      </p:sp>
    </p:spTree>
    <p:extLst>
      <p:ext uri="{BB962C8B-B14F-4D97-AF65-F5344CB8AC3E}">
        <p14:creationId xmlns:p14="http://schemas.microsoft.com/office/powerpoint/2010/main" val="2902921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1584" y="383232"/>
            <a:ext cx="4343400" cy="461665"/>
          </a:xfrm>
          <a:prstGeom prst="rect">
            <a:avLst/>
          </a:prstGeom>
          <a:noFill/>
        </p:spPr>
        <p:txBody>
          <a:bodyPr wrap="square" rtlCol="0">
            <a:spAutoFit/>
          </a:bodyPr>
          <a:lstStyle/>
          <a:p>
            <a:pPr algn="ctr"/>
            <a:r>
              <a:rPr lang="en-US" sz="2400" dirty="0" smtClean="0"/>
              <a:t>Performing Read Operation</a:t>
            </a:r>
            <a:endParaRPr lang="en-US" dirty="0"/>
          </a:p>
        </p:txBody>
      </p:sp>
      <p:sp>
        <p:nvSpPr>
          <p:cNvPr id="3" name="TextBox 2"/>
          <p:cNvSpPr txBox="1"/>
          <p:nvPr/>
        </p:nvSpPr>
        <p:spPr>
          <a:xfrm>
            <a:off x="685800" y="914400"/>
            <a:ext cx="7010400" cy="707886"/>
          </a:xfrm>
          <a:prstGeom prst="rect">
            <a:avLst/>
          </a:prstGeom>
          <a:noFill/>
        </p:spPr>
        <p:txBody>
          <a:bodyPr wrap="square" rtlCol="0">
            <a:spAutoFit/>
          </a:bodyPr>
          <a:lstStyle/>
          <a:p>
            <a:r>
              <a:rPr lang="en-US" sz="2000" dirty="0" smtClean="0"/>
              <a:t>Entering id </a:t>
            </a:r>
            <a:r>
              <a:rPr lang="en-US" sz="2000" dirty="0" smtClean="0"/>
              <a:t>111 </a:t>
            </a:r>
            <a:r>
              <a:rPr lang="en-US" sz="2000" dirty="0" smtClean="0"/>
              <a:t>and click the Read button, you will get the Employee record or else Not Found Toast Message</a:t>
            </a:r>
            <a:endParaRPr lang="en-US" sz="20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5000"/>
            <a:ext cx="2457434" cy="4536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212" y="1905001"/>
            <a:ext cx="2478188" cy="442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a:off x="2686034" y="4038600"/>
            <a:ext cx="322178" cy="134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188" y="1981200"/>
            <a:ext cx="2309811"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112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15308"/>
            <a:ext cx="4343400" cy="461665"/>
          </a:xfrm>
          <a:prstGeom prst="rect">
            <a:avLst/>
          </a:prstGeom>
          <a:noFill/>
        </p:spPr>
        <p:txBody>
          <a:bodyPr wrap="square" rtlCol="0">
            <a:spAutoFit/>
          </a:bodyPr>
          <a:lstStyle/>
          <a:p>
            <a:pPr algn="ctr"/>
            <a:r>
              <a:rPr lang="en-US" sz="2400" dirty="0" smtClean="0"/>
              <a:t>Performing Update Operation</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14400"/>
            <a:ext cx="3733800" cy="5701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1279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15308"/>
            <a:ext cx="4343400" cy="461665"/>
          </a:xfrm>
          <a:prstGeom prst="rect">
            <a:avLst/>
          </a:prstGeom>
          <a:noFill/>
        </p:spPr>
        <p:txBody>
          <a:bodyPr wrap="square" rtlCol="0">
            <a:spAutoFit/>
          </a:bodyPr>
          <a:lstStyle/>
          <a:p>
            <a:pPr algn="ctr"/>
            <a:r>
              <a:rPr lang="en-US" sz="2400" dirty="0" smtClean="0"/>
              <a:t>Performing Delete Operation</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773" y="1143000"/>
            <a:ext cx="3061827" cy="540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47260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991" y="381000"/>
            <a:ext cx="7239000" cy="518160"/>
          </a:xfrm>
        </p:spPr>
        <p:txBody>
          <a:bodyPr>
            <a:normAutofit fontScale="90000"/>
          </a:bodyPr>
          <a:lstStyle/>
          <a:p>
            <a:pPr algn="ctr"/>
            <a:r>
              <a:rPr lang="en-US" cap="none" dirty="0" smtClean="0"/>
              <a:t>Hands on Example - 2</a:t>
            </a:r>
            <a:endParaRPr lang="en-US" cap="none" dirty="0"/>
          </a:p>
        </p:txBody>
      </p:sp>
      <p:sp>
        <p:nvSpPr>
          <p:cNvPr id="3" name="Content Placeholder 2"/>
          <p:cNvSpPr>
            <a:spLocks noGrp="1"/>
          </p:cNvSpPr>
          <p:nvPr>
            <p:ph idx="1"/>
          </p:nvPr>
        </p:nvSpPr>
        <p:spPr>
          <a:xfrm>
            <a:off x="152400" y="990600"/>
            <a:ext cx="8763000" cy="5465136"/>
          </a:xfrm>
        </p:spPr>
        <p:txBody>
          <a:bodyPr>
            <a:normAutofit/>
          </a:bodyPr>
          <a:lstStyle/>
          <a:p>
            <a:pPr marL="0" indent="0">
              <a:buNone/>
            </a:pPr>
            <a:r>
              <a:rPr lang="en-US" dirty="0" smtClean="0"/>
              <a:t>Here </a:t>
            </a:r>
            <a:r>
              <a:rPr lang="en-US" dirty="0" smtClean="0"/>
              <a:t>a database called contact with a table test to hold </a:t>
            </a:r>
            <a:r>
              <a:rPr lang="en-US" dirty="0" err="1" smtClean="0"/>
              <a:t>contactid</a:t>
            </a:r>
            <a:r>
              <a:rPr lang="en-US" dirty="0" smtClean="0"/>
              <a:t>, name, mobile and email and perform the following operation. Refer : Lesson9/</a:t>
            </a:r>
            <a:r>
              <a:rPr lang="en-US" dirty="0" err="1" smtClean="0"/>
              <a:t>CustomerSQLite</a:t>
            </a:r>
            <a:endParaRPr lang="en-US" dirty="0" smtClean="0"/>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90799"/>
            <a:ext cx="8610600" cy="424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2061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7696200" cy="5750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438633" y="773668"/>
            <a:ext cx="2133600" cy="369332"/>
          </a:xfrm>
          <a:prstGeom prst="rect">
            <a:avLst/>
          </a:prstGeom>
          <a:noFill/>
        </p:spPr>
        <p:txBody>
          <a:bodyPr wrap="square" rtlCol="0">
            <a:spAutoFit/>
          </a:bodyPr>
          <a:lstStyle/>
          <a:p>
            <a:r>
              <a:rPr lang="en-US" dirty="0" smtClean="0"/>
              <a:t>MainActivity.java</a:t>
            </a:r>
            <a:endParaRPr lang="en-US" dirty="0"/>
          </a:p>
        </p:txBody>
      </p:sp>
      <p:sp>
        <p:nvSpPr>
          <p:cNvPr id="7" name="TextBox 6"/>
          <p:cNvSpPr txBox="1"/>
          <p:nvPr/>
        </p:nvSpPr>
        <p:spPr>
          <a:xfrm>
            <a:off x="609600" y="6485765"/>
            <a:ext cx="2133600" cy="369332"/>
          </a:xfrm>
          <a:prstGeom prst="rect">
            <a:avLst/>
          </a:prstGeom>
          <a:noFill/>
        </p:spPr>
        <p:txBody>
          <a:bodyPr wrap="square" rtlCol="0">
            <a:spAutoFit/>
          </a:bodyPr>
          <a:lstStyle/>
          <a:p>
            <a:r>
              <a:rPr lang="en-US" dirty="0" smtClean="0"/>
              <a:t>MainActivity.java</a:t>
            </a:r>
            <a:endParaRPr lang="en-US" dirty="0"/>
          </a:p>
        </p:txBody>
      </p:sp>
      <p:sp>
        <p:nvSpPr>
          <p:cNvPr id="8" name="TextBox 7"/>
          <p:cNvSpPr txBox="1"/>
          <p:nvPr/>
        </p:nvSpPr>
        <p:spPr>
          <a:xfrm>
            <a:off x="266131" y="826532"/>
            <a:ext cx="2895600" cy="369332"/>
          </a:xfrm>
          <a:prstGeom prst="rect">
            <a:avLst/>
          </a:prstGeom>
          <a:noFill/>
        </p:spPr>
        <p:txBody>
          <a:bodyPr wrap="square" rtlCol="0">
            <a:spAutoFit/>
          </a:bodyPr>
          <a:lstStyle/>
          <a:p>
            <a:r>
              <a:rPr lang="en-US" dirty="0" smtClean="0"/>
              <a:t>Add_member.java</a:t>
            </a:r>
            <a:endParaRPr lang="en-US" dirty="0"/>
          </a:p>
        </p:txBody>
      </p:sp>
      <p:sp>
        <p:nvSpPr>
          <p:cNvPr id="9" name="TextBox 8"/>
          <p:cNvSpPr txBox="1"/>
          <p:nvPr/>
        </p:nvSpPr>
        <p:spPr>
          <a:xfrm>
            <a:off x="2247900" y="345293"/>
            <a:ext cx="3657600" cy="584775"/>
          </a:xfrm>
          <a:prstGeom prst="rect">
            <a:avLst/>
          </a:prstGeom>
          <a:noFill/>
        </p:spPr>
        <p:txBody>
          <a:bodyPr wrap="square" rtlCol="0">
            <a:spAutoFit/>
          </a:bodyPr>
          <a:lstStyle/>
          <a:p>
            <a:r>
              <a:rPr lang="en-US" sz="3200" b="1" dirty="0" smtClean="0"/>
              <a:t>Adding Contacts</a:t>
            </a:r>
            <a:endParaRPr lang="en-US" sz="3200" b="1" dirty="0"/>
          </a:p>
        </p:txBody>
      </p:sp>
    </p:spTree>
    <p:extLst>
      <p:ext uri="{BB962C8B-B14F-4D97-AF65-F5344CB8AC3E}">
        <p14:creationId xmlns:p14="http://schemas.microsoft.com/office/powerpoint/2010/main" val="1262775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953869"/>
            <a:ext cx="8991600" cy="646331"/>
          </a:xfrm>
          <a:prstGeom prst="rect">
            <a:avLst/>
          </a:prstGeom>
          <a:noFill/>
        </p:spPr>
        <p:txBody>
          <a:bodyPr wrap="square" rtlCol="0">
            <a:spAutoFit/>
          </a:bodyPr>
          <a:lstStyle/>
          <a:p>
            <a:r>
              <a:rPr lang="en-US" dirty="0" smtClean="0"/>
              <a:t>Once you click on entry from the </a:t>
            </a:r>
            <a:r>
              <a:rPr lang="en-US" dirty="0" err="1" smtClean="0"/>
              <a:t>Listview</a:t>
            </a:r>
            <a:r>
              <a:rPr lang="en-US" dirty="0" smtClean="0"/>
              <a:t>, then you will get </a:t>
            </a:r>
            <a:r>
              <a:rPr lang="en-US" dirty="0" err="1" smtClean="0"/>
              <a:t>Modify_member</a:t>
            </a:r>
            <a:r>
              <a:rPr lang="en-US" dirty="0" smtClean="0"/>
              <a:t> activity. You can go for Update, changes will be reflect in the </a:t>
            </a:r>
            <a:r>
              <a:rPr lang="en-US" dirty="0" err="1" smtClean="0"/>
              <a:t>MainActivity</a:t>
            </a:r>
            <a:r>
              <a:rPr lang="en-US" dirty="0" smtClean="0"/>
              <a:t> </a:t>
            </a:r>
            <a:r>
              <a:rPr lang="en-US" dirty="0" err="1" smtClean="0"/>
              <a:t>ListView</a:t>
            </a:r>
            <a:r>
              <a:rPr lang="en-US" dirty="0" smtClean="0"/>
              <a:t>. </a:t>
            </a:r>
            <a:endParaRPr lang="en-US" dirty="0"/>
          </a:p>
        </p:txBody>
      </p:sp>
      <p:sp>
        <p:nvSpPr>
          <p:cNvPr id="7" name="TextBox 6"/>
          <p:cNvSpPr txBox="1"/>
          <p:nvPr/>
        </p:nvSpPr>
        <p:spPr>
          <a:xfrm>
            <a:off x="228600" y="6468125"/>
            <a:ext cx="2133600" cy="369332"/>
          </a:xfrm>
          <a:prstGeom prst="rect">
            <a:avLst/>
          </a:prstGeom>
          <a:noFill/>
        </p:spPr>
        <p:txBody>
          <a:bodyPr wrap="square" rtlCol="0">
            <a:spAutoFit/>
          </a:bodyPr>
          <a:lstStyle/>
          <a:p>
            <a:r>
              <a:rPr lang="en-US" dirty="0" smtClean="0"/>
              <a:t>MainActivity.java</a:t>
            </a:r>
            <a:endParaRPr lang="en-US" dirty="0"/>
          </a:p>
        </p:txBody>
      </p:sp>
      <p:sp>
        <p:nvSpPr>
          <p:cNvPr id="8" name="TextBox 7"/>
          <p:cNvSpPr txBox="1"/>
          <p:nvPr/>
        </p:nvSpPr>
        <p:spPr>
          <a:xfrm>
            <a:off x="3276600" y="6450540"/>
            <a:ext cx="2895600" cy="369332"/>
          </a:xfrm>
          <a:prstGeom prst="rect">
            <a:avLst/>
          </a:prstGeom>
          <a:noFill/>
        </p:spPr>
        <p:txBody>
          <a:bodyPr wrap="square" rtlCol="0">
            <a:spAutoFit/>
          </a:bodyPr>
          <a:lstStyle/>
          <a:p>
            <a:r>
              <a:rPr lang="en-US" dirty="0" smtClean="0"/>
              <a:t>Modify_member.java</a:t>
            </a:r>
            <a:endParaRPr lang="en-US" dirty="0"/>
          </a:p>
        </p:txBody>
      </p:sp>
      <p:sp>
        <p:nvSpPr>
          <p:cNvPr id="9" name="TextBox 8"/>
          <p:cNvSpPr txBox="1"/>
          <p:nvPr/>
        </p:nvSpPr>
        <p:spPr>
          <a:xfrm>
            <a:off x="2247900" y="405825"/>
            <a:ext cx="5600700" cy="584775"/>
          </a:xfrm>
          <a:prstGeom prst="rect">
            <a:avLst/>
          </a:prstGeom>
          <a:noFill/>
        </p:spPr>
        <p:txBody>
          <a:bodyPr wrap="square" rtlCol="0">
            <a:spAutoFit/>
          </a:bodyPr>
          <a:lstStyle/>
          <a:p>
            <a:r>
              <a:rPr lang="en-US" sz="3200" b="1" dirty="0" smtClean="0"/>
              <a:t>Updating Contacts</a:t>
            </a:r>
            <a:endParaRPr lang="en-US" sz="32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763000" cy="4885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597162" y="6485765"/>
            <a:ext cx="2133600" cy="369332"/>
          </a:xfrm>
          <a:prstGeom prst="rect">
            <a:avLst/>
          </a:prstGeom>
          <a:noFill/>
        </p:spPr>
        <p:txBody>
          <a:bodyPr wrap="square" rtlCol="0">
            <a:spAutoFit/>
          </a:bodyPr>
          <a:lstStyle/>
          <a:p>
            <a:r>
              <a:rPr lang="en-US" dirty="0" smtClean="0"/>
              <a:t>MainActivity.java</a:t>
            </a:r>
            <a:endParaRPr lang="en-US" dirty="0"/>
          </a:p>
        </p:txBody>
      </p:sp>
    </p:spTree>
    <p:extLst>
      <p:ext uri="{BB962C8B-B14F-4D97-AF65-F5344CB8AC3E}">
        <p14:creationId xmlns:p14="http://schemas.microsoft.com/office/powerpoint/2010/main" val="96833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239000" cy="670560"/>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152400" y="1219200"/>
            <a:ext cx="8763000" cy="5334000"/>
          </a:xfrm>
        </p:spPr>
        <p:txBody>
          <a:bodyPr>
            <a:normAutofit fontScale="92500" lnSpcReduction="10000"/>
          </a:bodyPr>
          <a:lstStyle/>
          <a:p>
            <a:pPr>
              <a:lnSpc>
                <a:spcPct val="150000"/>
              </a:lnSpc>
            </a:pPr>
            <a:r>
              <a:rPr lang="en-US" sz="2800" dirty="0" smtClean="0"/>
              <a:t>SQLite </a:t>
            </a:r>
            <a:r>
              <a:rPr lang="en-US" sz="2800" dirty="0"/>
              <a:t>is a lightweight, embedded relational database </a:t>
            </a:r>
            <a:r>
              <a:rPr lang="en-US" sz="2800" dirty="0" smtClean="0"/>
              <a:t>management system that </a:t>
            </a:r>
            <a:r>
              <a:rPr lang="en-US" sz="2800" dirty="0"/>
              <a:t>is included as part of </a:t>
            </a:r>
            <a:r>
              <a:rPr lang="en-US" sz="2800" dirty="0" smtClean="0"/>
              <a:t>the </a:t>
            </a:r>
            <a:r>
              <a:rPr lang="en-US" sz="2800" dirty="0" smtClean="0"/>
              <a:t>Android</a:t>
            </a:r>
            <a:r>
              <a:rPr lang="en-US" sz="2800" dirty="0"/>
              <a:t> </a:t>
            </a:r>
            <a:r>
              <a:rPr lang="en-US" sz="2800" dirty="0" smtClean="0"/>
              <a:t>framework </a:t>
            </a:r>
            <a:r>
              <a:rPr lang="en-US" sz="2800" dirty="0"/>
              <a:t>and </a:t>
            </a:r>
            <a:r>
              <a:rPr lang="en-US" sz="2800" dirty="0" smtClean="0"/>
              <a:t>provides </a:t>
            </a:r>
            <a:r>
              <a:rPr lang="en-US" sz="2800" dirty="0" smtClean="0"/>
              <a:t>a mechanism </a:t>
            </a:r>
            <a:r>
              <a:rPr lang="en-US" sz="2800" dirty="0"/>
              <a:t>for implementing organized </a:t>
            </a:r>
            <a:r>
              <a:rPr lang="en-US" sz="2800" dirty="0" smtClean="0"/>
              <a:t>persistent data </a:t>
            </a:r>
            <a:r>
              <a:rPr lang="en-US" sz="2800" dirty="0"/>
              <a:t>storage </a:t>
            </a:r>
            <a:r>
              <a:rPr lang="en-US" sz="2800" dirty="0" smtClean="0"/>
              <a:t>for Android</a:t>
            </a:r>
            <a:r>
              <a:rPr lang="en-US" sz="2800" dirty="0"/>
              <a:t>	applications</a:t>
            </a:r>
            <a:r>
              <a:rPr lang="en-US" sz="2800" dirty="0" smtClean="0"/>
              <a:t>.</a:t>
            </a:r>
          </a:p>
          <a:p>
            <a:pPr>
              <a:lnSpc>
                <a:spcPct val="150000"/>
              </a:lnSpc>
            </a:pPr>
            <a:r>
              <a:rPr lang="en-US" sz="2800" dirty="0" smtClean="0"/>
              <a:t>In addition</a:t>
            </a:r>
            <a:r>
              <a:rPr lang="en-US" sz="2800" dirty="0"/>
              <a:t> </a:t>
            </a:r>
            <a:r>
              <a:rPr lang="en-US" sz="2800" dirty="0" smtClean="0"/>
              <a:t>to the</a:t>
            </a:r>
            <a:r>
              <a:rPr lang="en-US" sz="2800" dirty="0"/>
              <a:t> </a:t>
            </a:r>
            <a:r>
              <a:rPr lang="en-US" sz="2800" dirty="0" smtClean="0"/>
              <a:t>SQLite database, the</a:t>
            </a:r>
            <a:r>
              <a:rPr lang="en-US" sz="2800" dirty="0"/>
              <a:t> </a:t>
            </a:r>
            <a:r>
              <a:rPr lang="en-US" sz="2800" dirty="0" smtClean="0"/>
              <a:t>Android</a:t>
            </a:r>
            <a:r>
              <a:rPr lang="en-US" sz="2800" dirty="0"/>
              <a:t> </a:t>
            </a:r>
            <a:r>
              <a:rPr lang="en-US" sz="2800" dirty="0" smtClean="0"/>
              <a:t>framework also includes </a:t>
            </a:r>
            <a:r>
              <a:rPr lang="en-US" sz="2800" dirty="0" smtClean="0"/>
              <a:t>a range </a:t>
            </a:r>
            <a:r>
              <a:rPr lang="en-US" sz="2800" dirty="0" smtClean="0"/>
              <a:t>of</a:t>
            </a:r>
            <a:r>
              <a:rPr lang="en-US" sz="2800" dirty="0"/>
              <a:t> </a:t>
            </a:r>
            <a:r>
              <a:rPr lang="en-US" sz="2800" dirty="0" smtClean="0"/>
              <a:t>Java classes that </a:t>
            </a:r>
            <a:r>
              <a:rPr lang="en-US" sz="2800" dirty="0" smtClean="0"/>
              <a:t>may</a:t>
            </a:r>
            <a:r>
              <a:rPr lang="en-US" sz="2800" dirty="0"/>
              <a:t> </a:t>
            </a:r>
            <a:r>
              <a:rPr lang="en-US" sz="2800" dirty="0" smtClean="0"/>
              <a:t>be used</a:t>
            </a:r>
            <a:r>
              <a:rPr lang="en-US" sz="2800" dirty="0"/>
              <a:t> </a:t>
            </a:r>
            <a:r>
              <a:rPr lang="en-US" sz="2800" dirty="0" smtClean="0"/>
              <a:t>to create and</a:t>
            </a:r>
            <a:r>
              <a:rPr lang="en-US" sz="2800" dirty="0"/>
              <a:t>	</a:t>
            </a:r>
            <a:r>
              <a:rPr lang="en-US" sz="2800" dirty="0" smtClean="0"/>
              <a:t>manage SQLite based databases and</a:t>
            </a:r>
            <a:r>
              <a:rPr lang="en-US" sz="2800" dirty="0"/>
              <a:t> </a:t>
            </a:r>
            <a:r>
              <a:rPr lang="en-US" sz="2800" dirty="0" smtClean="0"/>
              <a:t>tables</a:t>
            </a:r>
            <a:r>
              <a:rPr lang="en-US" sz="2800" dirty="0"/>
              <a:t>. </a:t>
            </a:r>
            <a:r>
              <a:rPr lang="en-US" dirty="0"/>
              <a:t>	</a:t>
            </a:r>
          </a:p>
          <a:p>
            <a:pPr>
              <a:lnSpc>
                <a:spcPct val="150000"/>
              </a:lnSpc>
            </a:pPr>
            <a:endParaRPr lang="en-US" dirty="0"/>
          </a:p>
        </p:txBody>
      </p:sp>
    </p:spTree>
    <p:extLst>
      <p:ext uri="{BB962C8B-B14F-4D97-AF65-F5344CB8AC3E}">
        <p14:creationId xmlns:p14="http://schemas.microsoft.com/office/powerpoint/2010/main" val="2411422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801469"/>
            <a:ext cx="9144000" cy="646331"/>
          </a:xfrm>
          <a:prstGeom prst="rect">
            <a:avLst/>
          </a:prstGeom>
          <a:noFill/>
        </p:spPr>
        <p:txBody>
          <a:bodyPr wrap="square" rtlCol="0">
            <a:spAutoFit/>
          </a:bodyPr>
          <a:lstStyle/>
          <a:p>
            <a:r>
              <a:rPr lang="en-US" dirty="0" smtClean="0"/>
              <a:t>Once you click on entry from the </a:t>
            </a:r>
            <a:r>
              <a:rPr lang="en-US" dirty="0" err="1" smtClean="0"/>
              <a:t>Listview</a:t>
            </a:r>
            <a:r>
              <a:rPr lang="en-US" dirty="0" smtClean="0"/>
              <a:t>, then you will get </a:t>
            </a:r>
            <a:r>
              <a:rPr lang="en-US" dirty="0" err="1" smtClean="0"/>
              <a:t>Modify_member</a:t>
            </a:r>
            <a:r>
              <a:rPr lang="en-US" dirty="0" smtClean="0"/>
              <a:t> activity. You can go for Delete, changes will be reflect in the </a:t>
            </a:r>
            <a:r>
              <a:rPr lang="en-US" dirty="0" err="1" smtClean="0"/>
              <a:t>MainActivity</a:t>
            </a:r>
            <a:r>
              <a:rPr lang="en-US" dirty="0" smtClean="0"/>
              <a:t> </a:t>
            </a:r>
            <a:r>
              <a:rPr lang="en-US" dirty="0" err="1" smtClean="0"/>
              <a:t>ListView</a:t>
            </a:r>
            <a:r>
              <a:rPr lang="en-US" dirty="0" smtClean="0"/>
              <a:t>. </a:t>
            </a:r>
            <a:endParaRPr lang="en-US" dirty="0"/>
          </a:p>
        </p:txBody>
      </p:sp>
      <p:sp>
        <p:nvSpPr>
          <p:cNvPr id="7" name="TextBox 6"/>
          <p:cNvSpPr txBox="1"/>
          <p:nvPr/>
        </p:nvSpPr>
        <p:spPr>
          <a:xfrm>
            <a:off x="228600" y="6468125"/>
            <a:ext cx="2133600" cy="369332"/>
          </a:xfrm>
          <a:prstGeom prst="rect">
            <a:avLst/>
          </a:prstGeom>
          <a:noFill/>
        </p:spPr>
        <p:txBody>
          <a:bodyPr wrap="square" rtlCol="0">
            <a:spAutoFit/>
          </a:bodyPr>
          <a:lstStyle/>
          <a:p>
            <a:r>
              <a:rPr lang="en-US" dirty="0" smtClean="0"/>
              <a:t>MainActivity.java</a:t>
            </a:r>
            <a:endParaRPr lang="en-US" dirty="0"/>
          </a:p>
        </p:txBody>
      </p:sp>
      <p:sp>
        <p:nvSpPr>
          <p:cNvPr id="8" name="TextBox 7"/>
          <p:cNvSpPr txBox="1"/>
          <p:nvPr/>
        </p:nvSpPr>
        <p:spPr>
          <a:xfrm>
            <a:off x="3276600" y="6450540"/>
            <a:ext cx="2895600" cy="369332"/>
          </a:xfrm>
          <a:prstGeom prst="rect">
            <a:avLst/>
          </a:prstGeom>
          <a:noFill/>
        </p:spPr>
        <p:txBody>
          <a:bodyPr wrap="square" rtlCol="0">
            <a:spAutoFit/>
          </a:bodyPr>
          <a:lstStyle/>
          <a:p>
            <a:r>
              <a:rPr lang="en-US" dirty="0" smtClean="0"/>
              <a:t>Modify_member.java</a:t>
            </a:r>
            <a:endParaRPr lang="en-US" dirty="0"/>
          </a:p>
        </p:txBody>
      </p:sp>
      <p:sp>
        <p:nvSpPr>
          <p:cNvPr id="9" name="TextBox 8"/>
          <p:cNvSpPr txBox="1"/>
          <p:nvPr/>
        </p:nvSpPr>
        <p:spPr>
          <a:xfrm>
            <a:off x="2280882" y="249971"/>
            <a:ext cx="3657600" cy="584775"/>
          </a:xfrm>
          <a:prstGeom prst="rect">
            <a:avLst/>
          </a:prstGeom>
          <a:noFill/>
        </p:spPr>
        <p:txBody>
          <a:bodyPr wrap="square" rtlCol="0">
            <a:spAutoFit/>
          </a:bodyPr>
          <a:lstStyle/>
          <a:p>
            <a:r>
              <a:rPr lang="en-US" sz="3200" b="1" dirty="0" smtClean="0"/>
              <a:t>Deleting Contacts</a:t>
            </a:r>
            <a:endParaRPr lang="en-US" sz="3200" b="1" dirty="0"/>
          </a:p>
        </p:txBody>
      </p:sp>
      <p:sp>
        <p:nvSpPr>
          <p:cNvPr id="10" name="TextBox 9"/>
          <p:cNvSpPr txBox="1"/>
          <p:nvPr/>
        </p:nvSpPr>
        <p:spPr>
          <a:xfrm>
            <a:off x="6597162" y="6485765"/>
            <a:ext cx="2133600" cy="369332"/>
          </a:xfrm>
          <a:prstGeom prst="rect">
            <a:avLst/>
          </a:prstGeom>
          <a:noFill/>
        </p:spPr>
        <p:txBody>
          <a:bodyPr wrap="square" rtlCol="0">
            <a:spAutoFit/>
          </a:bodyPr>
          <a:lstStyle/>
          <a:p>
            <a:r>
              <a:rPr lang="en-US" dirty="0" smtClean="0"/>
              <a:t>MainActivity.java</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32930"/>
            <a:ext cx="9143999" cy="4663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5355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r>
              <a:rPr lang="en-US" dirty="0" smtClean="0"/>
              <a:t>Database and table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991600"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946666"/>
            <a:ext cx="7924800" cy="369332"/>
          </a:xfrm>
          <a:prstGeom prst="rect">
            <a:avLst/>
          </a:prstGeom>
          <a:noFill/>
        </p:spPr>
        <p:txBody>
          <a:bodyPr wrap="square" rtlCol="0">
            <a:spAutoFit/>
          </a:bodyPr>
          <a:lstStyle/>
          <a:p>
            <a:r>
              <a:rPr lang="en-US" dirty="0" smtClean="0"/>
              <a:t>Database name : Contacts, Table name : test, below is the table structure</a:t>
            </a:r>
            <a:endParaRPr lang="en-US" dirty="0"/>
          </a:p>
        </p:txBody>
      </p:sp>
    </p:spTree>
    <p:extLst>
      <p:ext uri="{BB962C8B-B14F-4D97-AF65-F5344CB8AC3E}">
        <p14:creationId xmlns:p14="http://schemas.microsoft.com/office/powerpoint/2010/main" val="1404830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11081107"/>
              </p:ext>
            </p:extLst>
          </p:nvPr>
        </p:nvGraphicFramePr>
        <p:xfrm>
          <a:off x="152401" y="457199"/>
          <a:ext cx="8763000" cy="6385065"/>
        </p:xfrm>
        <a:graphic>
          <a:graphicData uri="http://schemas.openxmlformats.org/drawingml/2006/table">
            <a:tbl>
              <a:tblPr firstRow="1" firstCol="1" bandRow="1">
                <a:tableStyleId>{5C22544A-7EE6-4342-B048-85BDC9FD1C3A}</a:tableStyleId>
              </a:tblPr>
              <a:tblGrid>
                <a:gridCol w="2022231"/>
                <a:gridCol w="2949087"/>
                <a:gridCol w="3791682"/>
              </a:tblGrid>
              <a:tr h="658417">
                <a:tc>
                  <a:txBody>
                    <a:bodyPr/>
                    <a:lstStyle/>
                    <a:p>
                      <a:pPr marL="0" marR="0">
                        <a:lnSpc>
                          <a:spcPct val="200000"/>
                        </a:lnSpc>
                        <a:spcBef>
                          <a:spcPts val="0"/>
                        </a:spcBef>
                        <a:spcAft>
                          <a:spcPts val="0"/>
                        </a:spcAft>
                      </a:pPr>
                      <a:r>
                        <a:rPr lang="en-US" sz="1800" dirty="0">
                          <a:effectLst/>
                        </a:rPr>
                        <a:t>SQL Operation</a:t>
                      </a:r>
                      <a:endParaRPr lang="en-US" sz="1800" dirty="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a:effectLst/>
                        </a:rPr>
                        <a:t>Activity Layout File</a:t>
                      </a:r>
                      <a:endParaRPr lang="en-US" sz="180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a:effectLst/>
                        </a:rPr>
                        <a:t>Java File</a:t>
                      </a:r>
                      <a:endParaRPr lang="en-US" sz="1800">
                        <a:effectLst/>
                        <a:latin typeface="Calibri"/>
                        <a:ea typeface="Calibri"/>
                        <a:cs typeface="Times New Roman"/>
                      </a:endParaRPr>
                    </a:p>
                  </a:txBody>
                  <a:tcPr marL="133350" marR="133350" marT="66675" marB="66675" anchor="ctr"/>
                </a:tc>
              </a:tr>
              <a:tr h="1717770">
                <a:tc>
                  <a:txBody>
                    <a:bodyPr/>
                    <a:lstStyle/>
                    <a:p>
                      <a:pPr marL="0" marR="0">
                        <a:lnSpc>
                          <a:spcPct val="200000"/>
                        </a:lnSpc>
                        <a:spcBef>
                          <a:spcPts val="0"/>
                        </a:spcBef>
                        <a:spcAft>
                          <a:spcPts val="0"/>
                        </a:spcAft>
                      </a:pPr>
                      <a:r>
                        <a:rPr lang="en-US" sz="1600" dirty="0">
                          <a:effectLst/>
                        </a:rPr>
                        <a:t>Select</a:t>
                      </a:r>
                      <a:endParaRPr lang="en-US" sz="2000" dirty="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dirty="0">
                          <a:effectLst/>
                        </a:rPr>
                        <a:t>activity_main.xml </a:t>
                      </a:r>
                      <a:br>
                        <a:rPr lang="en-US" sz="1800" dirty="0">
                          <a:effectLst/>
                        </a:rPr>
                      </a:br>
                      <a:r>
                        <a:rPr lang="en-US" sz="1800" dirty="0">
                          <a:effectLst/>
                        </a:rPr>
                        <a:t>view_member_entry.xml</a:t>
                      </a:r>
                      <a:endParaRPr lang="en-US" sz="2400" dirty="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dirty="0">
                          <a:effectLst/>
                        </a:rPr>
                        <a:t>MainActivity.java</a:t>
                      </a:r>
                      <a:endParaRPr lang="en-US" sz="2400" dirty="0">
                        <a:effectLst/>
                      </a:endParaRPr>
                    </a:p>
                    <a:p>
                      <a:pPr marL="0" marR="0">
                        <a:lnSpc>
                          <a:spcPct val="200000"/>
                        </a:lnSpc>
                        <a:spcBef>
                          <a:spcPts val="0"/>
                        </a:spcBef>
                        <a:spcAft>
                          <a:spcPts val="0"/>
                        </a:spcAft>
                      </a:pPr>
                      <a:r>
                        <a:rPr lang="en-US" sz="1800" dirty="0" err="1" smtClean="0">
                          <a:effectLst/>
                        </a:rPr>
                        <a:t>ListView</a:t>
                      </a:r>
                      <a:r>
                        <a:rPr lang="en-US" sz="1800" dirty="0" smtClean="0">
                          <a:effectLst/>
                        </a:rPr>
                        <a:t> </a:t>
                      </a:r>
                      <a:r>
                        <a:rPr lang="en-US" sz="1800" dirty="0">
                          <a:effectLst/>
                        </a:rPr>
                        <a:t>Component Layout</a:t>
                      </a:r>
                      <a:endParaRPr lang="en-US" sz="2400" dirty="0">
                        <a:effectLst/>
                        <a:latin typeface="Calibri"/>
                        <a:ea typeface="Calibri"/>
                        <a:cs typeface="Times New Roman"/>
                      </a:endParaRPr>
                    </a:p>
                  </a:txBody>
                  <a:tcPr marL="133350" marR="133350" marT="66675" marB="66675" anchor="ctr"/>
                </a:tc>
              </a:tr>
              <a:tr h="658417">
                <a:tc>
                  <a:txBody>
                    <a:bodyPr/>
                    <a:lstStyle/>
                    <a:p>
                      <a:pPr marL="0" marR="0">
                        <a:lnSpc>
                          <a:spcPct val="200000"/>
                        </a:lnSpc>
                        <a:spcBef>
                          <a:spcPts val="0"/>
                        </a:spcBef>
                        <a:spcAft>
                          <a:spcPts val="0"/>
                        </a:spcAft>
                      </a:pPr>
                      <a:r>
                        <a:rPr lang="en-US" sz="1600" dirty="0">
                          <a:effectLst/>
                        </a:rPr>
                        <a:t>Insert</a:t>
                      </a:r>
                      <a:endParaRPr lang="en-US" sz="2000" dirty="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a:effectLst/>
                        </a:rPr>
                        <a:t>add_member.xml</a:t>
                      </a:r>
                      <a:endParaRPr lang="en-US" sz="240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dirty="0">
                          <a:effectLst/>
                        </a:rPr>
                        <a:t>Add_member.java</a:t>
                      </a:r>
                      <a:endParaRPr lang="en-US" sz="2400" dirty="0">
                        <a:effectLst/>
                        <a:latin typeface="Calibri"/>
                        <a:ea typeface="Calibri"/>
                        <a:cs typeface="Times New Roman"/>
                      </a:endParaRPr>
                    </a:p>
                  </a:txBody>
                  <a:tcPr marL="133350" marR="133350" marT="66675" marB="66675" anchor="ctr"/>
                </a:tc>
              </a:tr>
              <a:tr h="1087461">
                <a:tc>
                  <a:txBody>
                    <a:bodyPr/>
                    <a:lstStyle/>
                    <a:p>
                      <a:pPr marL="0" marR="0">
                        <a:lnSpc>
                          <a:spcPct val="200000"/>
                        </a:lnSpc>
                        <a:spcBef>
                          <a:spcPts val="0"/>
                        </a:spcBef>
                        <a:spcAft>
                          <a:spcPts val="0"/>
                        </a:spcAft>
                      </a:pPr>
                      <a:r>
                        <a:rPr lang="en-US" sz="1600" dirty="0">
                          <a:effectLst/>
                        </a:rPr>
                        <a:t>Update and Delete</a:t>
                      </a:r>
                      <a:endParaRPr lang="en-US" sz="2000" dirty="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dirty="0">
                          <a:effectLst/>
                        </a:rPr>
                        <a:t>modify_member.xml</a:t>
                      </a:r>
                      <a:endParaRPr lang="en-US" sz="2400" dirty="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dirty="0">
                          <a:effectLst/>
                        </a:rPr>
                        <a:t>Modify_member.java</a:t>
                      </a:r>
                      <a:endParaRPr lang="en-US" sz="2400" dirty="0">
                        <a:effectLst/>
                        <a:latin typeface="Calibri"/>
                        <a:ea typeface="Calibri"/>
                        <a:cs typeface="Times New Roman"/>
                      </a:endParaRPr>
                    </a:p>
                  </a:txBody>
                  <a:tcPr marL="133350" marR="133350" marT="66675" marB="66675" anchor="ctr"/>
                </a:tc>
              </a:tr>
              <a:tr h="1087461">
                <a:tc>
                  <a:txBody>
                    <a:bodyPr/>
                    <a:lstStyle/>
                    <a:p>
                      <a:pPr marL="0" marR="0">
                        <a:lnSpc>
                          <a:spcPct val="200000"/>
                        </a:lnSpc>
                        <a:spcBef>
                          <a:spcPts val="0"/>
                        </a:spcBef>
                        <a:spcAft>
                          <a:spcPts val="0"/>
                        </a:spcAft>
                      </a:pPr>
                      <a:r>
                        <a:rPr lang="en-US" sz="1600" dirty="0">
                          <a:effectLst/>
                        </a:rPr>
                        <a:t>Database and Table Creation</a:t>
                      </a:r>
                      <a:endParaRPr lang="en-US" sz="2000" dirty="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a:effectLst/>
                        </a:rPr>
                        <a:t> </a:t>
                      </a:r>
                      <a:endParaRPr lang="en-US" sz="240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dirty="0">
                          <a:effectLst/>
                        </a:rPr>
                        <a:t>DBHelper.java</a:t>
                      </a:r>
                      <a:endParaRPr lang="en-US" sz="2400" dirty="0">
                        <a:effectLst/>
                        <a:latin typeface="Calibri"/>
                        <a:ea typeface="Calibri"/>
                        <a:cs typeface="Times New Roman"/>
                      </a:endParaRPr>
                    </a:p>
                  </a:txBody>
                  <a:tcPr marL="133350" marR="133350" marT="66675" marB="66675" anchor="ctr"/>
                </a:tc>
              </a:tr>
              <a:tr h="1175539">
                <a:tc>
                  <a:txBody>
                    <a:bodyPr/>
                    <a:lstStyle/>
                    <a:p>
                      <a:pPr marL="0" marR="0" algn="l" rtl="0" eaLnBrk="1" latinLnBrk="0" hangingPunct="1">
                        <a:lnSpc>
                          <a:spcPct val="200000"/>
                        </a:lnSpc>
                        <a:spcBef>
                          <a:spcPts val="0"/>
                        </a:spcBef>
                        <a:spcAft>
                          <a:spcPts val="0"/>
                        </a:spcAft>
                      </a:pPr>
                      <a:r>
                        <a:rPr kumimoji="0" lang="en-US" sz="1600" b="1" kern="1200" dirty="0">
                          <a:solidFill>
                            <a:schemeClr val="lt1"/>
                          </a:solidFill>
                          <a:effectLst/>
                          <a:latin typeface="+mn-lt"/>
                          <a:ea typeface="+mn-ea"/>
                          <a:cs typeface="+mn-cs"/>
                        </a:rPr>
                        <a:t>CRUD operations methods</a:t>
                      </a:r>
                    </a:p>
                  </a:txBody>
                  <a:tcPr marL="133350" marR="133350" marT="66675" marB="66675" anchor="ctr"/>
                </a:tc>
                <a:tc>
                  <a:txBody>
                    <a:bodyPr/>
                    <a:lstStyle/>
                    <a:p>
                      <a:pPr marL="0" marR="0">
                        <a:lnSpc>
                          <a:spcPct val="200000"/>
                        </a:lnSpc>
                        <a:spcBef>
                          <a:spcPts val="0"/>
                        </a:spcBef>
                        <a:spcAft>
                          <a:spcPts val="0"/>
                        </a:spcAft>
                      </a:pPr>
                      <a:r>
                        <a:rPr lang="en-US" sz="1800" dirty="0">
                          <a:effectLst/>
                        </a:rPr>
                        <a:t> </a:t>
                      </a:r>
                      <a:endParaRPr lang="en-US" sz="2400" dirty="0">
                        <a:effectLst/>
                        <a:latin typeface="Calibri"/>
                        <a:ea typeface="Calibri"/>
                        <a:cs typeface="Times New Roman"/>
                      </a:endParaRPr>
                    </a:p>
                  </a:txBody>
                  <a:tcPr marL="133350" marR="133350" marT="66675" marB="66675" anchor="ctr"/>
                </a:tc>
                <a:tc>
                  <a:txBody>
                    <a:bodyPr/>
                    <a:lstStyle/>
                    <a:p>
                      <a:pPr marL="0" marR="0">
                        <a:lnSpc>
                          <a:spcPct val="200000"/>
                        </a:lnSpc>
                        <a:spcBef>
                          <a:spcPts val="0"/>
                        </a:spcBef>
                        <a:spcAft>
                          <a:spcPts val="0"/>
                        </a:spcAft>
                      </a:pPr>
                      <a:r>
                        <a:rPr lang="en-US" sz="1800" dirty="0">
                          <a:effectLst/>
                        </a:rPr>
                        <a:t>SQLController.java</a:t>
                      </a:r>
                      <a:endParaRPr lang="en-US" sz="2400" dirty="0">
                        <a:effectLst/>
                        <a:latin typeface="Calibri"/>
                        <a:ea typeface="Calibri"/>
                        <a:cs typeface="Times New Roman"/>
                      </a:endParaRPr>
                    </a:p>
                  </a:txBody>
                  <a:tcPr marL="133350" marR="133350" marT="66675" marB="66675" anchor="ctr"/>
                </a:tc>
              </a:tr>
            </a:tbl>
          </a:graphicData>
        </a:graphic>
      </p:graphicFrame>
    </p:spTree>
    <p:extLst>
      <p:ext uri="{BB962C8B-B14F-4D97-AF65-F5344CB8AC3E}">
        <p14:creationId xmlns:p14="http://schemas.microsoft.com/office/powerpoint/2010/main" val="88980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848600" cy="609600"/>
          </a:xfrm>
        </p:spPr>
        <p:txBody>
          <a:bodyPr>
            <a:normAutofit/>
          </a:bodyPr>
          <a:lstStyle/>
          <a:p>
            <a:pPr algn="ctr"/>
            <a:r>
              <a:rPr lang="en-US" sz="2800" dirty="0" smtClean="0"/>
              <a:t>Simple Cursor Adapter</a:t>
            </a:r>
            <a:endParaRPr lang="en-US" sz="2800" dirty="0"/>
          </a:p>
        </p:txBody>
      </p:sp>
      <p:sp>
        <p:nvSpPr>
          <p:cNvPr id="3" name="Content Placeholder 2"/>
          <p:cNvSpPr>
            <a:spLocks noGrp="1"/>
          </p:cNvSpPr>
          <p:nvPr>
            <p:ph idx="1"/>
          </p:nvPr>
        </p:nvSpPr>
        <p:spPr>
          <a:xfrm>
            <a:off x="0" y="838200"/>
            <a:ext cx="9144000" cy="5867400"/>
          </a:xfrm>
        </p:spPr>
        <p:txBody>
          <a:bodyPr>
            <a:normAutofit fontScale="92500" lnSpcReduction="20000"/>
          </a:bodyPr>
          <a:lstStyle/>
          <a:p>
            <a:r>
              <a:rPr lang="en-US" dirty="0"/>
              <a:t>An easy adapter to map columns from a cursor to </a:t>
            </a:r>
            <a:r>
              <a:rPr lang="en-US" dirty="0" err="1"/>
              <a:t>TextViews</a:t>
            </a:r>
            <a:r>
              <a:rPr lang="en-US" dirty="0"/>
              <a:t> or </a:t>
            </a:r>
            <a:r>
              <a:rPr lang="en-US" dirty="0" err="1"/>
              <a:t>ImageViews</a:t>
            </a:r>
            <a:r>
              <a:rPr lang="en-US" dirty="0"/>
              <a:t> defined in an XML file. You can specify which columns you want, which views you want to display the columns, and the XML file that defines the appearance of these views</a:t>
            </a:r>
            <a:r>
              <a:rPr lang="en-US" dirty="0" smtClean="0"/>
              <a:t>.</a:t>
            </a:r>
          </a:p>
          <a:p>
            <a:r>
              <a:rPr lang="en-US" dirty="0" smtClean="0"/>
              <a:t>Example:</a:t>
            </a:r>
          </a:p>
          <a:p>
            <a:pPr marL="0" indent="0">
              <a:buNone/>
            </a:pPr>
            <a:r>
              <a:rPr lang="en-US" b="1" dirty="0" smtClean="0"/>
              <a:t>	lv </a:t>
            </a:r>
            <a:r>
              <a:rPr lang="en-US" dirty="0"/>
              <a:t>= (</a:t>
            </a:r>
            <a:r>
              <a:rPr lang="en-US" dirty="0" err="1"/>
              <a:t>ListView</a:t>
            </a:r>
            <a:r>
              <a:rPr lang="en-US" dirty="0"/>
              <a:t>) </a:t>
            </a:r>
            <a:r>
              <a:rPr lang="en-US" dirty="0" err="1"/>
              <a:t>findViewById</a:t>
            </a:r>
            <a:r>
              <a:rPr lang="en-US" dirty="0"/>
              <a:t>(R.id.</a:t>
            </a:r>
            <a:r>
              <a:rPr lang="en-US" b="1" i="1" dirty="0"/>
              <a:t>lv1</a:t>
            </a:r>
            <a:r>
              <a:rPr lang="en-US" dirty="0"/>
              <a:t>);</a:t>
            </a:r>
            <a:br>
              <a:rPr lang="en-US" dirty="0"/>
            </a:br>
            <a:r>
              <a:rPr lang="en-US" dirty="0" smtClean="0"/>
              <a:t>	Cursor </a:t>
            </a:r>
            <a:r>
              <a:rPr lang="en-US" dirty="0" err="1"/>
              <a:t>cursor</a:t>
            </a:r>
            <a:r>
              <a:rPr lang="en-US" dirty="0"/>
              <a:t> = </a:t>
            </a:r>
            <a:r>
              <a:rPr lang="en-US" b="1" dirty="0" err="1"/>
              <a:t>dbcon</a:t>
            </a:r>
            <a:r>
              <a:rPr lang="en-US" dirty="0" err="1"/>
              <a:t>.readData</a:t>
            </a:r>
            <a:r>
              <a:rPr lang="en-US" dirty="0" smtClean="0"/>
              <a:t>();</a:t>
            </a:r>
          </a:p>
          <a:p>
            <a:pPr marL="0" indent="0">
              <a:buNone/>
            </a:pPr>
            <a:r>
              <a:rPr lang="en-US" dirty="0" smtClean="0"/>
              <a:t>// Columns</a:t>
            </a:r>
            <a:r>
              <a:rPr lang="en-US" dirty="0"/>
              <a:t/>
            </a:r>
            <a:br>
              <a:rPr lang="en-US" dirty="0"/>
            </a:br>
            <a:r>
              <a:rPr lang="en-US" dirty="0"/>
              <a:t>String[] from = </a:t>
            </a:r>
            <a:r>
              <a:rPr lang="en-US" b="1" dirty="0"/>
              <a:t>new </a:t>
            </a:r>
            <a:r>
              <a:rPr lang="en-US" sz="1900" dirty="0"/>
              <a:t>String[]{</a:t>
            </a:r>
            <a:r>
              <a:rPr lang="en-US" sz="1900" dirty="0" err="1"/>
              <a:t>DBHelper.</a:t>
            </a:r>
            <a:r>
              <a:rPr lang="en-US" sz="1700" b="1" i="1" dirty="0" err="1"/>
              <a:t>KEY_ROWID</a:t>
            </a:r>
            <a:r>
              <a:rPr lang="en-US" sz="1900" dirty="0" err="1"/>
              <a:t>,DBHelper</a:t>
            </a:r>
            <a:r>
              <a:rPr lang="en-US" sz="1700" dirty="0" err="1"/>
              <a:t>.</a:t>
            </a:r>
            <a:r>
              <a:rPr lang="en-US" sz="1700" b="1" i="1" dirty="0" err="1"/>
              <a:t>NAME</a:t>
            </a:r>
            <a:r>
              <a:rPr lang="en-US" sz="1900" dirty="0" err="1"/>
              <a:t>,DBHelper.</a:t>
            </a:r>
            <a:r>
              <a:rPr lang="en-US" sz="1700" b="1" i="1" dirty="0" err="1"/>
              <a:t>PHONE</a:t>
            </a:r>
            <a:r>
              <a:rPr lang="en-US" sz="1900" dirty="0" err="1"/>
              <a:t>,DBHelper.</a:t>
            </a:r>
            <a:r>
              <a:rPr lang="en-US" sz="1700" b="1" i="1" dirty="0" err="1"/>
              <a:t>EMAIL</a:t>
            </a:r>
            <a:r>
              <a:rPr lang="en-US" sz="1900" dirty="0" smtClean="0"/>
              <a:t>}; </a:t>
            </a:r>
          </a:p>
          <a:p>
            <a:pPr marL="0" indent="0">
              <a:buNone/>
            </a:pPr>
            <a:endParaRPr lang="en-US" sz="1900" b="1" dirty="0" smtClean="0"/>
          </a:p>
          <a:p>
            <a:pPr marL="0" indent="0">
              <a:buNone/>
            </a:pPr>
            <a:r>
              <a:rPr lang="en-US" sz="1900" b="1" dirty="0" smtClean="0"/>
              <a:t>// Matching ids from view for the specified columns</a:t>
            </a:r>
            <a:br>
              <a:rPr lang="en-US" sz="1900" b="1" dirty="0" smtClean="0"/>
            </a:br>
            <a:r>
              <a:rPr lang="en-US" b="1" dirty="0" err="1" smtClean="0"/>
              <a:t>int</a:t>
            </a:r>
            <a:r>
              <a:rPr lang="en-US" dirty="0"/>
              <a:t>[] to = </a:t>
            </a:r>
            <a:r>
              <a:rPr lang="en-US" b="1" dirty="0"/>
              <a:t>new </a:t>
            </a:r>
            <a:r>
              <a:rPr lang="en-US" b="1" dirty="0" err="1"/>
              <a:t>int</a:t>
            </a:r>
            <a:r>
              <a:rPr lang="en-US" dirty="0"/>
              <a:t>[] { </a:t>
            </a:r>
            <a:r>
              <a:rPr lang="en-US" dirty="0" err="1"/>
              <a:t>R.id.</a:t>
            </a:r>
            <a:r>
              <a:rPr lang="en-US" b="1" i="1" dirty="0" err="1"/>
              <a:t>cid</a:t>
            </a:r>
            <a:r>
              <a:rPr lang="en-US" dirty="0" err="1"/>
              <a:t>,R.id.</a:t>
            </a:r>
            <a:r>
              <a:rPr lang="en-US" b="1" i="1" dirty="0" err="1"/>
              <a:t>vname</a:t>
            </a:r>
            <a:r>
              <a:rPr lang="en-US" dirty="0"/>
              <a:t>, </a:t>
            </a:r>
            <a:r>
              <a:rPr lang="en-US" dirty="0" err="1"/>
              <a:t>R.id.</a:t>
            </a:r>
            <a:r>
              <a:rPr lang="en-US" b="1" i="1" dirty="0" err="1"/>
              <a:t>vmobile</a:t>
            </a:r>
            <a:r>
              <a:rPr lang="en-US" dirty="0" err="1"/>
              <a:t>,R.id.</a:t>
            </a:r>
            <a:r>
              <a:rPr lang="en-US" b="1" i="1" dirty="0" err="1"/>
              <a:t>vemail</a:t>
            </a:r>
            <a:r>
              <a:rPr lang="en-US" b="1" i="1" dirty="0"/>
              <a:t> </a:t>
            </a:r>
            <a:r>
              <a:rPr lang="en-US" dirty="0"/>
              <a:t>};</a:t>
            </a:r>
            <a:br>
              <a:rPr lang="en-US" dirty="0"/>
            </a:br>
            <a:r>
              <a:rPr lang="en-US" dirty="0"/>
              <a:t>   </a:t>
            </a:r>
            <a:endParaRPr lang="en-US" dirty="0" smtClean="0"/>
          </a:p>
          <a:p>
            <a:pPr marL="0" indent="0">
              <a:buNone/>
            </a:pPr>
            <a:r>
              <a:rPr lang="en-US" dirty="0" err="1" smtClean="0"/>
              <a:t>SimpleCursorAdapter</a:t>
            </a:r>
            <a:r>
              <a:rPr lang="en-US" dirty="0" smtClean="0"/>
              <a:t> </a:t>
            </a:r>
            <a:r>
              <a:rPr lang="en-US" dirty="0"/>
              <a:t>adapter = </a:t>
            </a:r>
            <a:r>
              <a:rPr lang="en-US" b="1" dirty="0"/>
              <a:t>new </a:t>
            </a:r>
            <a:r>
              <a:rPr lang="en-US" dirty="0" err="1"/>
              <a:t>SimpleCursorAdapter</a:t>
            </a:r>
            <a:r>
              <a:rPr lang="en-US" dirty="0"/>
              <a:t>(</a:t>
            </a:r>
            <a:br>
              <a:rPr lang="en-US" dirty="0"/>
            </a:br>
            <a:r>
              <a:rPr lang="en-US" dirty="0"/>
              <a:t>         </a:t>
            </a:r>
            <a:r>
              <a:rPr lang="en-US" dirty="0" err="1"/>
              <a:t>MainActivity.</a:t>
            </a:r>
            <a:r>
              <a:rPr lang="en-US" b="1" dirty="0" err="1"/>
              <a:t>this</a:t>
            </a:r>
            <a:r>
              <a:rPr lang="en-US" dirty="0"/>
              <a:t>, </a:t>
            </a:r>
            <a:r>
              <a:rPr lang="en-US" dirty="0" err="1"/>
              <a:t>R.layout.</a:t>
            </a:r>
            <a:r>
              <a:rPr lang="en-US" b="1" i="1" dirty="0" err="1"/>
              <a:t>view_member_entry</a:t>
            </a:r>
            <a:r>
              <a:rPr lang="en-US" dirty="0"/>
              <a:t>, cursor, from, to);</a:t>
            </a:r>
            <a:br>
              <a:rPr lang="en-US" dirty="0"/>
            </a:br>
            <a:r>
              <a:rPr lang="en-US" dirty="0"/>
              <a:t>   </a:t>
            </a:r>
            <a:r>
              <a:rPr lang="en-US" sz="2200" dirty="0" smtClean="0"/>
              <a:t>/*Notifies </a:t>
            </a:r>
            <a:r>
              <a:rPr lang="en-US" sz="2200" dirty="0"/>
              <a:t>the attached observers that the underlying data has been </a:t>
            </a:r>
            <a:r>
              <a:rPr lang="en-US" sz="2200" dirty="0" smtClean="0"/>
              <a:t>	changed </a:t>
            </a:r>
            <a:r>
              <a:rPr lang="en-US" sz="2200" dirty="0"/>
              <a:t>and any View reflecting the data set should refresh itself.</a:t>
            </a:r>
            <a:r>
              <a:rPr lang="en-US" sz="2200" dirty="0" smtClean="0"/>
              <a:t>  */   </a:t>
            </a:r>
          </a:p>
          <a:p>
            <a:pPr marL="0" indent="0">
              <a:buNone/>
            </a:pPr>
            <a:r>
              <a:rPr lang="en-US" dirty="0"/>
              <a:t> </a:t>
            </a:r>
            <a:r>
              <a:rPr lang="en-US" dirty="0" smtClean="0"/>
              <a:t>    </a:t>
            </a:r>
            <a:r>
              <a:rPr lang="en-US" dirty="0" err="1" smtClean="0"/>
              <a:t>adapter.notifyDataSetChanged</a:t>
            </a:r>
            <a:r>
              <a:rPr lang="en-US" dirty="0"/>
              <a:t>(); </a:t>
            </a:r>
            <a:br>
              <a:rPr lang="en-US" dirty="0"/>
            </a:br>
            <a:r>
              <a:rPr lang="en-US" dirty="0"/>
              <a:t>    </a:t>
            </a:r>
            <a:r>
              <a:rPr lang="en-US" dirty="0" smtClean="0"/>
              <a:t> </a:t>
            </a:r>
            <a:r>
              <a:rPr lang="en-US" b="1" dirty="0" err="1" smtClean="0"/>
              <a:t>lv</a:t>
            </a:r>
            <a:r>
              <a:rPr lang="en-US" dirty="0" err="1" smtClean="0"/>
              <a:t>.setAdapter</a:t>
            </a:r>
            <a:r>
              <a:rPr lang="en-US" dirty="0" smtClean="0"/>
              <a:t>(adapter</a:t>
            </a:r>
            <a:r>
              <a:rPr lang="en-US" dirty="0"/>
              <a:t>);</a:t>
            </a:r>
          </a:p>
        </p:txBody>
      </p:sp>
    </p:spTree>
    <p:extLst>
      <p:ext uri="{BB962C8B-B14F-4D97-AF65-F5344CB8AC3E}">
        <p14:creationId xmlns:p14="http://schemas.microsoft.com/office/powerpoint/2010/main" val="3429594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20040"/>
            <a:ext cx="9067800" cy="1143000"/>
          </a:xfrm>
        </p:spPr>
        <p:txBody>
          <a:bodyPr>
            <a:noAutofit/>
          </a:bodyPr>
          <a:lstStyle/>
          <a:p>
            <a:pPr algn="ctr"/>
            <a:r>
              <a:rPr lang="en-US" sz="3600" cap="none" dirty="0" smtClean="0"/>
              <a:t>How to view the table using SQLite browser</a:t>
            </a:r>
            <a:endParaRPr lang="en-US" sz="3600" cap="none" dirty="0"/>
          </a:p>
        </p:txBody>
      </p:sp>
      <p:sp>
        <p:nvSpPr>
          <p:cNvPr id="3" name="Content Placeholder 2"/>
          <p:cNvSpPr>
            <a:spLocks noGrp="1"/>
          </p:cNvSpPr>
          <p:nvPr>
            <p:ph idx="1"/>
          </p:nvPr>
        </p:nvSpPr>
        <p:spPr>
          <a:xfrm>
            <a:off x="228600" y="1609416"/>
            <a:ext cx="8686800" cy="4486584"/>
          </a:xfrm>
        </p:spPr>
        <p:txBody>
          <a:bodyPr/>
          <a:lstStyle/>
          <a:p>
            <a:pPr marL="0" indent="0">
              <a:lnSpc>
                <a:spcPct val="150000"/>
              </a:lnSpc>
              <a:buNone/>
            </a:pPr>
            <a:r>
              <a:rPr lang="en-US" sz="2800" dirty="0" smtClean="0"/>
              <a:t>Step 1 : Install SQLite browser according to your OS.</a:t>
            </a:r>
          </a:p>
          <a:p>
            <a:pPr marL="0" indent="0">
              <a:lnSpc>
                <a:spcPct val="150000"/>
              </a:lnSpc>
              <a:buNone/>
            </a:pPr>
            <a:r>
              <a:rPr lang="en-US" sz="2800" dirty="0" smtClean="0"/>
              <a:t>Step 2 : Keep the code in Running mode.</a:t>
            </a:r>
          </a:p>
          <a:p>
            <a:pPr marL="0" indent="0">
              <a:lnSpc>
                <a:spcPct val="150000"/>
              </a:lnSpc>
              <a:buNone/>
            </a:pPr>
            <a:r>
              <a:rPr lang="en-US" sz="2800" dirty="0" smtClean="0"/>
              <a:t>Step 3 : Open Android Device Monitor by clicking </a:t>
            </a:r>
            <a:r>
              <a:rPr lang="en-US" sz="2800" dirty="0" err="1" smtClean="0"/>
              <a:t>Tools</a:t>
            </a:r>
            <a:r>
              <a:rPr lang="en-US" sz="2800" dirty="0" err="1" smtClean="0">
                <a:sym typeface="Wingdings" panose="05000000000000000000" pitchFamily="2" charset="2"/>
              </a:rPr>
              <a:t></a:t>
            </a:r>
            <a:r>
              <a:rPr lang="en-US" sz="2800" dirty="0" err="1" smtClean="0"/>
              <a:t>Android</a:t>
            </a:r>
            <a:r>
              <a:rPr lang="en-US" sz="2800" dirty="0" err="1" smtClean="0">
                <a:sym typeface="Wingdings" panose="05000000000000000000" pitchFamily="2" charset="2"/>
              </a:rPr>
              <a:t>Android</a:t>
            </a:r>
            <a:r>
              <a:rPr lang="en-US" sz="2800" dirty="0" smtClean="0">
                <a:sym typeface="Wingdings" panose="05000000000000000000" pitchFamily="2" charset="2"/>
              </a:rPr>
              <a:t> Device Monitor</a:t>
            </a:r>
          </a:p>
          <a:p>
            <a:pPr marL="0" indent="0">
              <a:buNone/>
            </a:pPr>
            <a:endParaRPr lang="en-US" dirty="0"/>
          </a:p>
        </p:txBody>
      </p:sp>
    </p:spTree>
    <p:extLst>
      <p:ext uri="{BB962C8B-B14F-4D97-AF65-F5344CB8AC3E}">
        <p14:creationId xmlns:p14="http://schemas.microsoft.com/office/powerpoint/2010/main" val="3061417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1" y="302525"/>
            <a:ext cx="7391400" cy="518160"/>
          </a:xfrm>
        </p:spPr>
        <p:txBody>
          <a:bodyPr>
            <a:normAutofit/>
          </a:bodyPr>
          <a:lstStyle/>
          <a:p>
            <a:pPr algn="ctr"/>
            <a:r>
              <a:rPr lang="en-US" sz="2800" cap="none" dirty="0" smtClean="0"/>
              <a:t>How to view the table using SQLite browser</a:t>
            </a:r>
            <a:endParaRPr lang="en-US" sz="2800" cap="none" dirty="0"/>
          </a:p>
        </p:txBody>
      </p:sp>
      <p:sp>
        <p:nvSpPr>
          <p:cNvPr id="3" name="Content Placeholder 2"/>
          <p:cNvSpPr>
            <a:spLocks noGrp="1"/>
          </p:cNvSpPr>
          <p:nvPr>
            <p:ph idx="1"/>
          </p:nvPr>
        </p:nvSpPr>
        <p:spPr>
          <a:xfrm>
            <a:off x="152400" y="914400"/>
            <a:ext cx="8762999" cy="685800"/>
          </a:xfrm>
        </p:spPr>
        <p:txBody>
          <a:bodyPr>
            <a:normAutofit lnSpcReduction="10000"/>
          </a:bodyPr>
          <a:lstStyle/>
          <a:p>
            <a:pPr marL="0" indent="0">
              <a:buNone/>
            </a:pPr>
            <a:r>
              <a:rPr lang="en-US" sz="2000" dirty="0" smtClean="0"/>
              <a:t>Step 4 : Choose your device on the left side, then on right side click data</a:t>
            </a:r>
            <a:r>
              <a:rPr lang="en-US" sz="2000" dirty="0" smtClean="0">
                <a:sym typeface="Wingdings" panose="05000000000000000000" pitchFamily="2" charset="2"/>
              </a:rPr>
              <a:t> data and then choose the correct package</a:t>
            </a:r>
            <a:endParaRPr lang="en-US"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4909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391400" cy="518160"/>
          </a:xfrm>
        </p:spPr>
        <p:txBody>
          <a:bodyPr>
            <a:normAutofit/>
          </a:bodyPr>
          <a:lstStyle/>
          <a:p>
            <a:pPr algn="ctr"/>
            <a:r>
              <a:rPr lang="en-US" sz="2800" cap="none" dirty="0" smtClean="0"/>
              <a:t>How to view the table using SQLite browser</a:t>
            </a:r>
            <a:endParaRPr lang="en-US" sz="2800" cap="none" dirty="0"/>
          </a:p>
        </p:txBody>
      </p:sp>
      <p:sp>
        <p:nvSpPr>
          <p:cNvPr id="3" name="Content Placeholder 2"/>
          <p:cNvSpPr>
            <a:spLocks noGrp="1"/>
          </p:cNvSpPr>
          <p:nvPr>
            <p:ph idx="1"/>
          </p:nvPr>
        </p:nvSpPr>
        <p:spPr>
          <a:xfrm>
            <a:off x="152400" y="762000"/>
            <a:ext cx="8839200" cy="838200"/>
          </a:xfrm>
        </p:spPr>
        <p:txBody>
          <a:bodyPr>
            <a:normAutofit/>
          </a:bodyPr>
          <a:lstStyle/>
          <a:p>
            <a:pPr marL="0" indent="0">
              <a:buNone/>
            </a:pPr>
            <a:r>
              <a:rPr lang="en-US" sz="1600" b="1" dirty="0" smtClean="0"/>
              <a:t>Step 5 : Click databases from the data in the concerned package to view your database then select the </a:t>
            </a:r>
            <a:r>
              <a:rPr lang="en-US" sz="1600" b="1" dirty="0" err="1" smtClean="0"/>
              <a:t>empdb</a:t>
            </a:r>
            <a:r>
              <a:rPr lang="en-US" sz="1600" b="1" dirty="0" smtClean="0"/>
              <a:t> and click pull a file from device icon to store in your local drive.</a:t>
            </a:r>
            <a:endParaRPr lang="en-US" sz="160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8991600" cy="5257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5113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8991599" cy="5815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 y="228600"/>
            <a:ext cx="9067799" cy="923330"/>
          </a:xfrm>
          <a:prstGeom prst="rect">
            <a:avLst/>
          </a:prstGeom>
          <a:noFill/>
        </p:spPr>
        <p:txBody>
          <a:bodyPr wrap="square" rtlCol="0">
            <a:spAutoFit/>
          </a:bodyPr>
          <a:lstStyle/>
          <a:p>
            <a:r>
              <a:rPr lang="en-US" dirty="0" smtClean="0"/>
              <a:t>Step 5 : Screen shots to save the database</a:t>
            </a:r>
          </a:p>
          <a:p>
            <a:r>
              <a:rPr lang="en-US" dirty="0" smtClean="0"/>
              <a:t>1 </a:t>
            </a:r>
            <a:r>
              <a:rPr lang="en-US" dirty="0" smtClean="0">
                <a:sym typeface="Wingdings" panose="05000000000000000000" pitchFamily="2" charset="2"/>
              </a:rPr>
              <a:t> Click your table ; 2 Click pull a file from the device </a:t>
            </a:r>
            <a:r>
              <a:rPr lang="en-US" dirty="0" smtClean="0">
                <a:sym typeface="Wingdings" panose="05000000000000000000" pitchFamily="2" charset="2"/>
              </a:rPr>
              <a:t>; 3</a:t>
            </a:r>
            <a:r>
              <a:rPr lang="en-US" dirty="0" smtClean="0">
                <a:sym typeface="Wingdings" panose="05000000000000000000" pitchFamily="2" charset="2"/>
              </a:rPr>
              <a:t> Save the File in your drive</a:t>
            </a:r>
            <a:endParaRPr lang="en-US" dirty="0"/>
          </a:p>
        </p:txBody>
      </p:sp>
      <p:sp>
        <p:nvSpPr>
          <p:cNvPr id="5" name="Oval 4"/>
          <p:cNvSpPr/>
          <p:nvPr/>
        </p:nvSpPr>
        <p:spPr>
          <a:xfrm>
            <a:off x="4876800" y="4390103"/>
            <a:ext cx="533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Oval 6"/>
          <p:cNvSpPr/>
          <p:nvPr/>
        </p:nvSpPr>
        <p:spPr>
          <a:xfrm>
            <a:off x="7162800" y="1828800"/>
            <a:ext cx="533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6671187" y="3352800"/>
            <a:ext cx="533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766520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0"/>
            <a:ext cx="7162800" cy="369332"/>
          </a:xfrm>
          <a:prstGeom prst="rect">
            <a:avLst/>
          </a:prstGeom>
          <a:noFill/>
        </p:spPr>
        <p:txBody>
          <a:bodyPr wrap="square" rtlCol="0">
            <a:spAutoFit/>
          </a:bodyPr>
          <a:lstStyle/>
          <a:p>
            <a:r>
              <a:rPr lang="en-US" b="1" dirty="0" smtClean="0">
                <a:solidFill>
                  <a:srgbClr val="FFFF00"/>
                </a:solidFill>
              </a:rPr>
              <a:t>Step 6 : Open your saved database file using SQLite Browser</a:t>
            </a:r>
            <a:r>
              <a:rPr lang="en-US" dirty="0" smtClean="0"/>
              <a: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533400"/>
            <a:ext cx="8953500"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792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296400" cy="5668963"/>
          </a:xfrm>
        </p:spPr>
        <p:txBody>
          <a:bodyPr>
            <a:normAutofit/>
          </a:bodyPr>
          <a:lstStyle/>
          <a:p>
            <a:pPr fontAlgn="base"/>
            <a:r>
              <a:rPr lang="en-US" sz="2000" dirty="0"/>
              <a:t>If you are using Android Studio 3.0 or later version then follow these steps.</a:t>
            </a:r>
          </a:p>
          <a:p>
            <a:pPr fontAlgn="base"/>
            <a:r>
              <a:rPr lang="en-US" sz="2000" dirty="0"/>
              <a:t>Click </a:t>
            </a:r>
            <a:r>
              <a:rPr lang="en-US" sz="2000" b="1" dirty="0"/>
              <a:t>View</a:t>
            </a:r>
            <a:r>
              <a:rPr lang="en-US" sz="2000" dirty="0"/>
              <a:t> &gt; </a:t>
            </a:r>
            <a:r>
              <a:rPr lang="en-US" sz="2000" b="1" dirty="0"/>
              <a:t>Tool Windows</a:t>
            </a:r>
            <a:r>
              <a:rPr lang="en-US" sz="2000" dirty="0"/>
              <a:t> &gt; </a:t>
            </a:r>
            <a:r>
              <a:rPr lang="en-US" sz="2000" b="1" dirty="0"/>
              <a:t>Device File Explorer</a:t>
            </a:r>
            <a:r>
              <a:rPr lang="en-US" sz="2000" dirty="0"/>
              <a:t>.</a:t>
            </a:r>
          </a:p>
          <a:p>
            <a:pPr fontAlgn="base"/>
            <a:r>
              <a:rPr lang="en-US" sz="2000" dirty="0"/>
              <a:t>Expand </a:t>
            </a:r>
            <a:r>
              <a:rPr lang="en-US" sz="2000" b="1" dirty="0"/>
              <a:t>/data/data/[package-name]</a:t>
            </a:r>
            <a:r>
              <a:rPr lang="en-US" sz="2000" dirty="0"/>
              <a:t> nodes.</a:t>
            </a:r>
          </a:p>
          <a:p>
            <a:pPr fontAlgn="base"/>
            <a:r>
              <a:rPr lang="en-US" sz="2000" dirty="0"/>
              <a:t>You can only expand packages which runs in debug </a:t>
            </a:r>
            <a:r>
              <a:rPr lang="en-US" sz="2000" dirty="0" smtClean="0"/>
              <a:t>mode for non rooted device.</a:t>
            </a:r>
            <a:endParaRPr lang="en-US" sz="2000" dirty="0"/>
          </a:p>
          <a:p>
            <a:pPr marL="0" indent="0">
              <a:buNone/>
            </a:pPr>
            <a:endParaRPr lang="en-US" sz="2000" dirty="0"/>
          </a:p>
        </p:txBody>
      </p:sp>
      <p:pic>
        <p:nvPicPr>
          <p:cNvPr id="1026" name="Picture 2" descr="Steps followed in Android Studio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5999"/>
            <a:ext cx="9144000" cy="453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265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34400" cy="828368"/>
          </a:xfrm>
        </p:spPr>
        <p:txBody>
          <a:bodyPr/>
          <a:lstStyle/>
          <a:p>
            <a:r>
              <a:rPr lang="en-US" dirty="0" smtClean="0"/>
              <a:t>Introduction</a:t>
            </a:r>
            <a:endParaRPr lang="en-US" dirty="0"/>
          </a:p>
        </p:txBody>
      </p:sp>
      <p:sp>
        <p:nvSpPr>
          <p:cNvPr id="3" name="Content Placeholder 2"/>
          <p:cNvSpPr>
            <a:spLocks noGrp="1"/>
          </p:cNvSpPr>
          <p:nvPr>
            <p:ph idx="1"/>
          </p:nvPr>
        </p:nvSpPr>
        <p:spPr>
          <a:xfrm>
            <a:off x="228600" y="1219200"/>
            <a:ext cx="8763000" cy="5236536"/>
          </a:xfrm>
        </p:spPr>
        <p:txBody>
          <a:bodyPr>
            <a:normAutofit/>
          </a:bodyPr>
          <a:lstStyle/>
          <a:p>
            <a:r>
              <a:rPr lang="en-US" dirty="0"/>
              <a:t>SQLite is an open source storage database that manages all database related </a:t>
            </a:r>
            <a:r>
              <a:rPr lang="en-US" dirty="0" smtClean="0"/>
              <a:t>queries.</a:t>
            </a:r>
          </a:p>
          <a:p>
            <a:r>
              <a:rPr lang="en-US" dirty="0" smtClean="0"/>
              <a:t>Maintain structures data. </a:t>
            </a:r>
          </a:p>
          <a:p>
            <a:pPr lvl="1"/>
            <a:r>
              <a:rPr lang="en-US" dirty="0" smtClean="0"/>
              <a:t>Server less and self contained.</a:t>
            </a:r>
          </a:p>
          <a:p>
            <a:pPr lvl="1"/>
            <a:r>
              <a:rPr lang="en-US" dirty="0" smtClean="0"/>
              <a:t>Full documentation is available at </a:t>
            </a:r>
            <a:r>
              <a:rPr lang="en-US" sz="1800" dirty="0" smtClean="0">
                <a:solidFill>
                  <a:srgbClr val="C00000"/>
                </a:solidFill>
                <a:hlinkClick r:id="rId3"/>
              </a:rPr>
              <a:t>http://www.sqlite.org  </a:t>
            </a:r>
            <a:endParaRPr lang="en-US" dirty="0" smtClean="0">
              <a:solidFill>
                <a:srgbClr val="C00000"/>
              </a:solidFill>
            </a:endParaRPr>
          </a:p>
          <a:p>
            <a:r>
              <a:rPr lang="en-US" dirty="0"/>
              <a:t>Android provides its own API to deal with database connectivity. This API is provided in </a:t>
            </a:r>
            <a:r>
              <a:rPr lang="en-US" dirty="0" err="1" smtClean="0"/>
              <a:t>android.database</a:t>
            </a:r>
            <a:r>
              <a:rPr lang="en-US" dirty="0" smtClean="0"/>
              <a:t> and </a:t>
            </a:r>
            <a:r>
              <a:rPr lang="en-US" dirty="0" err="1" smtClean="0"/>
              <a:t>android.database.sqlite</a:t>
            </a:r>
            <a:r>
              <a:rPr lang="en-US" dirty="0" smtClean="0"/>
              <a:t> </a:t>
            </a:r>
            <a:r>
              <a:rPr lang="en-US" dirty="0"/>
              <a:t>packages. </a:t>
            </a:r>
            <a:endParaRPr lang="en-US" dirty="0" smtClean="0"/>
          </a:p>
          <a:p>
            <a:r>
              <a:rPr lang="en-US" dirty="0" smtClean="0"/>
              <a:t>In apps, we interact with a SQLite database using the </a:t>
            </a:r>
            <a:r>
              <a:rPr lang="en-US" dirty="0" err="1" smtClean="0">
                <a:solidFill>
                  <a:srgbClr val="C00000"/>
                </a:solidFill>
              </a:rPr>
              <a:t>SQLiteOpenHelper</a:t>
            </a:r>
            <a:r>
              <a:rPr lang="en-US" dirty="0" smtClean="0">
                <a:solidFill>
                  <a:srgbClr val="C00000"/>
                </a:solidFill>
              </a:rPr>
              <a:t> </a:t>
            </a:r>
            <a:r>
              <a:rPr lang="en-US" dirty="0" smtClean="0"/>
              <a:t>class and the </a:t>
            </a:r>
            <a:r>
              <a:rPr lang="en-US" dirty="0" err="1" smtClean="0">
                <a:solidFill>
                  <a:srgbClr val="C00000"/>
                </a:solidFill>
              </a:rPr>
              <a:t>SQLiteDatabase</a:t>
            </a:r>
            <a:r>
              <a:rPr lang="en-US" dirty="0" smtClean="0"/>
              <a:t> class.</a:t>
            </a:r>
          </a:p>
          <a:p>
            <a:r>
              <a:rPr lang="en-US" dirty="0"/>
              <a:t>For the full syntax of all SQLite comments see https://sqlite.org/lang.html</a:t>
            </a:r>
          </a:p>
          <a:p>
            <a:endParaRPr lang="en-US" dirty="0"/>
          </a:p>
        </p:txBody>
      </p:sp>
    </p:spTree>
    <p:extLst>
      <p:ext uri="{BB962C8B-B14F-4D97-AF65-F5344CB8AC3E}">
        <p14:creationId xmlns:p14="http://schemas.microsoft.com/office/powerpoint/2010/main" val="3498755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239000" cy="518160"/>
          </a:xfrm>
        </p:spPr>
        <p:txBody>
          <a:bodyPr>
            <a:normAutofit fontScale="90000"/>
          </a:bodyPr>
          <a:lstStyle/>
          <a:p>
            <a:pPr algn="ctr"/>
            <a:r>
              <a:rPr lang="en-US" cap="none" dirty="0" err="1" smtClean="0"/>
              <a:t>SQLiteOpenHelper</a:t>
            </a:r>
            <a:endParaRPr lang="en-US" cap="none" dirty="0"/>
          </a:p>
        </p:txBody>
      </p:sp>
      <p:sp>
        <p:nvSpPr>
          <p:cNvPr id="3" name="Content Placeholder 2"/>
          <p:cNvSpPr>
            <a:spLocks noGrp="1"/>
          </p:cNvSpPr>
          <p:nvPr>
            <p:ph idx="1"/>
          </p:nvPr>
        </p:nvSpPr>
        <p:spPr>
          <a:xfrm>
            <a:off x="228600" y="1143000"/>
            <a:ext cx="8610600" cy="5312736"/>
          </a:xfrm>
        </p:spPr>
        <p:txBody>
          <a:bodyPr>
            <a:normAutofit/>
          </a:bodyPr>
          <a:lstStyle/>
          <a:p>
            <a:r>
              <a:rPr lang="en-US" dirty="0"/>
              <a:t>Using </a:t>
            </a:r>
            <a:r>
              <a:rPr lang="en-US" dirty="0" err="1"/>
              <a:t>SQLiteOpenHelper</a:t>
            </a:r>
            <a:r>
              <a:rPr lang="en-US" dirty="0"/>
              <a:t> </a:t>
            </a:r>
            <a:endParaRPr lang="en-US" dirty="0" smtClean="0"/>
          </a:p>
          <a:p>
            <a:pPr lvl="1"/>
            <a:r>
              <a:rPr lang="en-US" dirty="0"/>
              <a:t>The main functionality of the class is to open the database if it exists, create </a:t>
            </a:r>
            <a:r>
              <a:rPr lang="en-US" dirty="0" smtClean="0"/>
              <a:t>if </a:t>
            </a:r>
            <a:r>
              <a:rPr lang="en-US" dirty="0"/>
              <a:t>it does not, and upgrade the version as required. </a:t>
            </a:r>
            <a:endParaRPr lang="en-US" dirty="0" smtClean="0"/>
          </a:p>
          <a:p>
            <a:pPr lvl="1"/>
            <a:r>
              <a:rPr lang="en-US" dirty="0" smtClean="0"/>
              <a:t>It </a:t>
            </a:r>
            <a:r>
              <a:rPr lang="en-US" dirty="0"/>
              <a:t>provides a constructor to construct a helper class by </a:t>
            </a:r>
            <a:r>
              <a:rPr lang="en-US" dirty="0" err="1"/>
              <a:t>subclassing</a:t>
            </a:r>
            <a:r>
              <a:rPr lang="en-US" dirty="0"/>
              <a:t> this class and overriding the methods named </a:t>
            </a:r>
            <a:r>
              <a:rPr lang="en-US" dirty="0" err="1"/>
              <a:t>onCreate</a:t>
            </a:r>
            <a:r>
              <a:rPr lang="en-US" dirty="0"/>
              <a:t>() an </a:t>
            </a:r>
            <a:r>
              <a:rPr lang="en-US" dirty="0" err="1"/>
              <a:t>onUpgrade</a:t>
            </a:r>
            <a:r>
              <a:rPr lang="en-US" dirty="0"/>
              <a:t>(). </a:t>
            </a:r>
            <a:endParaRPr lang="en-US" dirty="0" smtClean="0"/>
          </a:p>
          <a:p>
            <a:pPr marL="292608" lvl="1" indent="0">
              <a:buNone/>
            </a:pPr>
            <a:r>
              <a:rPr lang="en-US" dirty="0"/>
              <a:t>Syntax: </a:t>
            </a:r>
            <a:endParaRPr lang="en-US" dirty="0" smtClean="0"/>
          </a:p>
          <a:p>
            <a:pPr marL="292608" lvl="1" indent="0">
              <a:buNone/>
            </a:pPr>
            <a:r>
              <a:rPr lang="en-US" dirty="0" err="1" smtClean="0">
                <a:solidFill>
                  <a:srgbClr val="C00000"/>
                </a:solidFill>
              </a:rPr>
              <a:t>SQLiteOpenHelper</a:t>
            </a:r>
            <a:r>
              <a:rPr lang="en-US" dirty="0" smtClean="0">
                <a:solidFill>
                  <a:srgbClr val="C00000"/>
                </a:solidFill>
              </a:rPr>
              <a:t> </a:t>
            </a:r>
            <a:r>
              <a:rPr lang="en-US" dirty="0">
                <a:solidFill>
                  <a:srgbClr val="C00000"/>
                </a:solidFill>
              </a:rPr>
              <a:t>(Context </a:t>
            </a:r>
            <a:r>
              <a:rPr lang="en-US" dirty="0" err="1">
                <a:solidFill>
                  <a:srgbClr val="C00000"/>
                </a:solidFill>
              </a:rPr>
              <a:t>context</a:t>
            </a:r>
            <a:r>
              <a:rPr lang="en-US" dirty="0">
                <a:solidFill>
                  <a:srgbClr val="C00000"/>
                </a:solidFill>
              </a:rPr>
              <a:t>, String name, </a:t>
            </a:r>
            <a:r>
              <a:rPr lang="en-US" dirty="0" err="1" smtClean="0">
                <a:solidFill>
                  <a:srgbClr val="C00000"/>
                </a:solidFill>
              </a:rPr>
              <a:t>SQLiteDatabase.CursorFactory</a:t>
            </a:r>
            <a:r>
              <a:rPr lang="en-US" dirty="0" smtClean="0">
                <a:solidFill>
                  <a:srgbClr val="C00000"/>
                </a:solidFill>
              </a:rPr>
              <a:t> </a:t>
            </a:r>
            <a:r>
              <a:rPr lang="en-US" dirty="0">
                <a:solidFill>
                  <a:srgbClr val="C00000"/>
                </a:solidFill>
              </a:rPr>
              <a:t>factory, </a:t>
            </a:r>
            <a:r>
              <a:rPr lang="en-US" dirty="0" err="1">
                <a:solidFill>
                  <a:srgbClr val="C00000"/>
                </a:solidFill>
              </a:rPr>
              <a:t>int</a:t>
            </a:r>
            <a:r>
              <a:rPr lang="en-US" dirty="0">
                <a:solidFill>
                  <a:srgbClr val="C00000"/>
                </a:solidFill>
              </a:rPr>
              <a:t> version) </a:t>
            </a:r>
            <a:endParaRPr lang="en-US" dirty="0" smtClean="0">
              <a:solidFill>
                <a:srgbClr val="C00000"/>
              </a:solidFill>
            </a:endParaRPr>
          </a:p>
          <a:p>
            <a:pPr marL="292608" lvl="1" indent="0">
              <a:buNone/>
            </a:pPr>
            <a:r>
              <a:rPr lang="en-US" dirty="0" smtClean="0"/>
              <a:t>where</a:t>
            </a:r>
            <a:r>
              <a:rPr lang="en-US" dirty="0"/>
              <a:t>, </a:t>
            </a:r>
            <a:endParaRPr lang="en-US" dirty="0" smtClean="0"/>
          </a:p>
          <a:p>
            <a:pPr lvl="1"/>
            <a:r>
              <a:rPr lang="en-US" dirty="0" smtClean="0"/>
              <a:t>context </a:t>
            </a:r>
            <a:r>
              <a:rPr lang="en-US" dirty="0"/>
              <a:t>– represent the context to create or open the database </a:t>
            </a:r>
            <a:endParaRPr lang="en-US" dirty="0" smtClean="0"/>
          </a:p>
          <a:p>
            <a:pPr lvl="1"/>
            <a:r>
              <a:rPr lang="en-US" dirty="0" smtClean="0"/>
              <a:t>name </a:t>
            </a:r>
            <a:r>
              <a:rPr lang="en-US" dirty="0"/>
              <a:t>– represents the name of the </a:t>
            </a:r>
            <a:r>
              <a:rPr lang="en-US" dirty="0" smtClean="0"/>
              <a:t>database</a:t>
            </a:r>
          </a:p>
          <a:p>
            <a:pPr lvl="1"/>
            <a:r>
              <a:rPr lang="en-US" dirty="0" smtClean="0"/>
              <a:t> </a:t>
            </a:r>
            <a:r>
              <a:rPr lang="en-US" dirty="0"/>
              <a:t>factory – represents the factory class used for creating the cursor object </a:t>
            </a:r>
            <a:r>
              <a:rPr lang="en-US" dirty="0" smtClean="0"/>
              <a:t>,its an optional parameter passed as null.</a:t>
            </a:r>
            <a:endParaRPr lang="en-US" dirty="0" smtClean="0"/>
          </a:p>
          <a:p>
            <a:pPr lvl="1"/>
            <a:r>
              <a:rPr lang="en-US" dirty="0" smtClean="0"/>
              <a:t>version </a:t>
            </a:r>
            <a:r>
              <a:rPr lang="en-US" dirty="0"/>
              <a:t>– represent the number of the database</a:t>
            </a:r>
          </a:p>
        </p:txBody>
      </p:sp>
    </p:spTree>
    <p:extLst>
      <p:ext uri="{BB962C8B-B14F-4D97-AF65-F5344CB8AC3E}">
        <p14:creationId xmlns:p14="http://schemas.microsoft.com/office/powerpoint/2010/main" val="862619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US" cap="none" dirty="0" err="1" smtClean="0"/>
              <a:t>SQLiteOpenHelper</a:t>
            </a:r>
            <a:r>
              <a:rPr lang="en-US" cap="none" dirty="0" smtClean="0"/>
              <a:t> Example </a:t>
            </a:r>
            <a:endParaRPr lang="en-US" cap="none" dirty="0"/>
          </a:p>
        </p:txBody>
      </p:sp>
      <p:sp>
        <p:nvSpPr>
          <p:cNvPr id="3" name="Content Placeholder 2"/>
          <p:cNvSpPr>
            <a:spLocks noGrp="1"/>
          </p:cNvSpPr>
          <p:nvPr>
            <p:ph idx="1"/>
          </p:nvPr>
        </p:nvSpPr>
        <p:spPr>
          <a:xfrm>
            <a:off x="152400" y="1143000"/>
            <a:ext cx="8839200" cy="5715000"/>
          </a:xfrm>
        </p:spPr>
        <p:txBody>
          <a:bodyPr>
            <a:normAutofit/>
          </a:bodyPr>
          <a:lstStyle/>
          <a:p>
            <a:pPr marL="0" indent="0">
              <a:buNone/>
            </a:pPr>
            <a:r>
              <a:rPr lang="en-US" dirty="0" smtClean="0"/>
              <a:t>Create your </a:t>
            </a:r>
            <a:r>
              <a:rPr lang="en-US" dirty="0" err="1" smtClean="0"/>
              <a:t>DBHelper</a:t>
            </a:r>
            <a:r>
              <a:rPr lang="en-US" dirty="0" smtClean="0"/>
              <a:t> class which extends from </a:t>
            </a:r>
            <a:r>
              <a:rPr lang="en-US" dirty="0" err="1" smtClean="0"/>
              <a:t>SQLiteOpenHelper</a:t>
            </a:r>
            <a:r>
              <a:rPr lang="en-US" dirty="0" smtClean="0"/>
              <a:t> and provide a constructor for this class and call super class constructor by passing 4 parameters.</a:t>
            </a:r>
            <a:endParaRPr lang="en-US" b="1" dirty="0" smtClean="0"/>
          </a:p>
          <a:p>
            <a:pPr marL="0" indent="0">
              <a:buNone/>
            </a:pPr>
            <a:r>
              <a:rPr lang="en-US" b="1" dirty="0" smtClean="0"/>
              <a:t>public </a:t>
            </a:r>
            <a:r>
              <a:rPr lang="en-US" b="1" dirty="0"/>
              <a:t>class </a:t>
            </a:r>
            <a:r>
              <a:rPr lang="en-US" dirty="0" err="1"/>
              <a:t>EmployeeDBHelper</a:t>
            </a:r>
            <a:r>
              <a:rPr lang="en-US" dirty="0"/>
              <a:t> </a:t>
            </a:r>
            <a:r>
              <a:rPr lang="en-US" b="1" dirty="0"/>
              <a:t>extends </a:t>
            </a:r>
            <a:r>
              <a:rPr lang="en-US" dirty="0" err="1"/>
              <a:t>SQLiteOpenHelper</a:t>
            </a:r>
            <a:r>
              <a:rPr lang="en-US" dirty="0"/>
              <a:t> </a:t>
            </a:r>
            <a:r>
              <a:rPr lang="en-US" dirty="0" smtClean="0"/>
              <a:t>{</a:t>
            </a:r>
          </a:p>
          <a:p>
            <a:pPr marL="0" indent="0">
              <a:buNone/>
            </a:pPr>
            <a:r>
              <a:rPr lang="en-US" dirty="0"/>
              <a:t/>
            </a:r>
            <a:br>
              <a:rPr lang="en-US" dirty="0"/>
            </a:br>
            <a:r>
              <a:rPr lang="en-US" sz="2000" dirty="0"/>
              <a:t>    </a:t>
            </a:r>
            <a:r>
              <a:rPr lang="en-US" sz="2000" b="1" dirty="0"/>
              <a:t>private    static final  </a:t>
            </a:r>
            <a:r>
              <a:rPr lang="en-US" sz="2000" dirty="0"/>
              <a:t>String </a:t>
            </a:r>
            <a:r>
              <a:rPr lang="en-US" sz="2000" b="1" i="1" dirty="0"/>
              <a:t>DATABASE_NAME  </a:t>
            </a:r>
            <a:r>
              <a:rPr lang="en-US" sz="2000" dirty="0"/>
              <a:t>=  </a:t>
            </a:r>
            <a:r>
              <a:rPr lang="en-US" sz="2000" b="1" dirty="0"/>
              <a:t>"</a:t>
            </a:r>
            <a:r>
              <a:rPr lang="en-US" sz="2000" b="1" dirty="0" err="1"/>
              <a:t>empdb.db</a:t>
            </a:r>
            <a:r>
              <a:rPr lang="en-US" sz="2000" b="1" dirty="0"/>
              <a:t>"</a:t>
            </a:r>
            <a:r>
              <a:rPr lang="en-US" sz="2000" dirty="0"/>
              <a:t>;</a:t>
            </a:r>
            <a:br>
              <a:rPr lang="en-US" sz="2000" dirty="0"/>
            </a:br>
            <a:r>
              <a:rPr lang="en-US" sz="2000" dirty="0"/>
              <a:t>    </a:t>
            </a:r>
            <a:r>
              <a:rPr lang="en-US" sz="2000" b="1" dirty="0"/>
              <a:t>private    static final  </a:t>
            </a:r>
            <a:r>
              <a:rPr lang="en-US" sz="2000" b="1" dirty="0" err="1"/>
              <a:t>int</a:t>
            </a:r>
            <a:r>
              <a:rPr lang="en-US" sz="2000" b="1" dirty="0"/>
              <a:t>    </a:t>
            </a:r>
            <a:r>
              <a:rPr lang="en-US" sz="2000" b="1" i="1" dirty="0"/>
              <a:t>DATABASE_VERSION   </a:t>
            </a:r>
            <a:r>
              <a:rPr lang="en-US" sz="2000" dirty="0"/>
              <a:t>=  </a:t>
            </a:r>
            <a:r>
              <a:rPr lang="en-US" sz="2000" dirty="0"/>
              <a:t>1</a:t>
            </a:r>
            <a:r>
              <a:rPr lang="en-US" sz="2000" dirty="0"/>
              <a:t>;</a:t>
            </a:r>
            <a:br>
              <a:rPr lang="en-US" sz="2000" dirty="0"/>
            </a:br>
            <a:r>
              <a:rPr lang="en-US" dirty="0" smtClean="0"/>
              <a:t> </a:t>
            </a:r>
          </a:p>
          <a:p>
            <a:pPr marL="0" indent="0">
              <a:buNone/>
            </a:pPr>
            <a:r>
              <a:rPr lang="en-US" dirty="0" smtClean="0"/>
              <a:t>// Constructor</a:t>
            </a:r>
          </a:p>
          <a:p>
            <a:pPr marL="0" indent="0">
              <a:buNone/>
            </a:pPr>
            <a:r>
              <a:rPr lang="en-US" b="1" dirty="0" smtClean="0"/>
              <a:t>public </a:t>
            </a:r>
            <a:r>
              <a:rPr lang="en-US" dirty="0" err="1"/>
              <a:t>EmployeeDBHelper</a:t>
            </a:r>
            <a:r>
              <a:rPr lang="en-US" dirty="0"/>
              <a:t>(Context context) {</a:t>
            </a:r>
            <a:br>
              <a:rPr lang="en-US" dirty="0"/>
            </a:br>
            <a:r>
              <a:rPr lang="en-US" dirty="0"/>
              <a:t>        </a:t>
            </a:r>
            <a:r>
              <a:rPr lang="en-US" b="1" dirty="0"/>
              <a:t>super</a:t>
            </a:r>
            <a:r>
              <a:rPr lang="en-US" dirty="0"/>
              <a:t>(context, </a:t>
            </a:r>
            <a:r>
              <a:rPr lang="en-US" b="1" i="1" dirty="0"/>
              <a:t>DATABASE_NAME</a:t>
            </a:r>
            <a:r>
              <a:rPr lang="en-US" dirty="0"/>
              <a:t>, </a:t>
            </a:r>
            <a:r>
              <a:rPr lang="en-US" b="1" dirty="0"/>
              <a:t>null</a:t>
            </a:r>
            <a:r>
              <a:rPr lang="en-US" dirty="0"/>
              <a:t>, </a:t>
            </a:r>
            <a:r>
              <a:rPr lang="en-US" dirty="0"/>
              <a:t>1</a:t>
            </a:r>
            <a:r>
              <a:rPr lang="en-US" dirty="0"/>
              <a:t>);</a:t>
            </a:r>
            <a:br>
              <a:rPr lang="en-US" dirty="0"/>
            </a:br>
            <a:r>
              <a:rPr lang="en-US" dirty="0"/>
              <a:t>    }</a:t>
            </a:r>
            <a:br>
              <a:rPr lang="en-US" dirty="0"/>
            </a:br>
            <a:r>
              <a:rPr lang="en-US" dirty="0"/>
              <a:t/>
            </a:r>
            <a:br>
              <a:rPr lang="en-US" dirty="0"/>
            </a:br>
            <a:r>
              <a:rPr lang="en-US" dirty="0" smtClean="0"/>
              <a:t>}</a:t>
            </a:r>
            <a:endParaRPr lang="en-US" dirty="0"/>
          </a:p>
        </p:txBody>
      </p:sp>
    </p:spTree>
    <p:extLst>
      <p:ext uri="{BB962C8B-B14F-4D97-AF65-F5344CB8AC3E}">
        <p14:creationId xmlns:p14="http://schemas.microsoft.com/office/powerpoint/2010/main" val="1149586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991600" cy="6019800"/>
          </a:xfrm>
        </p:spPr>
        <p:txBody>
          <a:bodyPr>
            <a:normAutofit/>
          </a:bodyPr>
          <a:lstStyle/>
          <a:p>
            <a:r>
              <a:rPr lang="en-US" dirty="0"/>
              <a:t>Some of the commonly used methods of this class are as follows: </a:t>
            </a:r>
          </a:p>
          <a:p>
            <a:r>
              <a:rPr lang="en-US" dirty="0" err="1" smtClean="0">
                <a:solidFill>
                  <a:srgbClr val="C00000"/>
                </a:solidFill>
              </a:rPr>
              <a:t>onCreate</a:t>
            </a:r>
            <a:r>
              <a:rPr lang="en-US" dirty="0" smtClean="0">
                <a:solidFill>
                  <a:srgbClr val="C00000"/>
                </a:solidFill>
              </a:rPr>
              <a:t> </a:t>
            </a:r>
            <a:r>
              <a:rPr lang="en-US" dirty="0">
                <a:solidFill>
                  <a:srgbClr val="C00000"/>
                </a:solidFill>
              </a:rPr>
              <a:t>(</a:t>
            </a:r>
            <a:r>
              <a:rPr lang="en-US" dirty="0" err="1">
                <a:solidFill>
                  <a:srgbClr val="C00000"/>
                </a:solidFill>
              </a:rPr>
              <a:t>SQLiteDatabase</a:t>
            </a:r>
            <a:r>
              <a:rPr lang="en-US" dirty="0">
                <a:solidFill>
                  <a:srgbClr val="C00000"/>
                </a:solidFill>
              </a:rPr>
              <a:t> </a:t>
            </a:r>
            <a:r>
              <a:rPr lang="en-US" dirty="0" err="1">
                <a:solidFill>
                  <a:srgbClr val="C00000"/>
                </a:solidFill>
              </a:rPr>
              <a:t>db</a:t>
            </a:r>
            <a:r>
              <a:rPr lang="en-US" dirty="0" smtClean="0">
                <a:solidFill>
                  <a:srgbClr val="C00000"/>
                </a:solidFill>
              </a:rPr>
              <a:t>)</a:t>
            </a:r>
          </a:p>
          <a:p>
            <a:pPr lvl="1"/>
            <a:r>
              <a:rPr lang="en-US" dirty="0" smtClean="0"/>
              <a:t> </a:t>
            </a:r>
            <a:r>
              <a:rPr lang="en-US" dirty="0"/>
              <a:t>The method is invoked when the database is created for the first time. This is where the table is created and populated. The database name is passed as an argument. </a:t>
            </a:r>
            <a:endParaRPr lang="en-US" dirty="0" smtClean="0"/>
          </a:p>
          <a:p>
            <a:r>
              <a:rPr lang="en-US" dirty="0" smtClean="0"/>
              <a:t> </a:t>
            </a:r>
            <a:r>
              <a:rPr lang="en-US" dirty="0" err="1">
                <a:solidFill>
                  <a:srgbClr val="C00000"/>
                </a:solidFill>
              </a:rPr>
              <a:t>onUpgrade</a:t>
            </a:r>
            <a:r>
              <a:rPr lang="en-US" dirty="0">
                <a:solidFill>
                  <a:srgbClr val="C00000"/>
                </a:solidFill>
              </a:rPr>
              <a:t> (</a:t>
            </a:r>
            <a:r>
              <a:rPr lang="en-US" dirty="0" err="1">
                <a:solidFill>
                  <a:srgbClr val="C00000"/>
                </a:solidFill>
              </a:rPr>
              <a:t>SQLiteDatabase</a:t>
            </a:r>
            <a:r>
              <a:rPr lang="en-US" dirty="0">
                <a:solidFill>
                  <a:srgbClr val="C00000"/>
                </a:solidFill>
              </a:rPr>
              <a:t> </a:t>
            </a:r>
            <a:r>
              <a:rPr lang="en-US" dirty="0" err="1">
                <a:solidFill>
                  <a:srgbClr val="C00000"/>
                </a:solidFill>
              </a:rPr>
              <a:t>db</a:t>
            </a:r>
            <a:r>
              <a:rPr lang="en-US" dirty="0">
                <a:solidFill>
                  <a:srgbClr val="C00000"/>
                </a:solidFill>
              </a:rPr>
              <a:t>, </a:t>
            </a:r>
            <a:r>
              <a:rPr lang="en-US" dirty="0" err="1">
                <a:solidFill>
                  <a:srgbClr val="C00000"/>
                </a:solidFill>
              </a:rPr>
              <a:t>int</a:t>
            </a:r>
            <a:r>
              <a:rPr lang="en-US" dirty="0">
                <a:solidFill>
                  <a:srgbClr val="C00000"/>
                </a:solidFill>
              </a:rPr>
              <a:t> </a:t>
            </a:r>
            <a:r>
              <a:rPr lang="en-US" dirty="0" err="1">
                <a:solidFill>
                  <a:srgbClr val="C00000"/>
                </a:solidFill>
              </a:rPr>
              <a:t>oldVersion</a:t>
            </a:r>
            <a:r>
              <a:rPr lang="en-US" dirty="0">
                <a:solidFill>
                  <a:srgbClr val="C00000"/>
                </a:solidFill>
              </a:rPr>
              <a:t>, </a:t>
            </a:r>
            <a:r>
              <a:rPr lang="en-US" dirty="0" err="1">
                <a:solidFill>
                  <a:srgbClr val="C00000"/>
                </a:solidFill>
              </a:rPr>
              <a:t>int</a:t>
            </a:r>
            <a:r>
              <a:rPr lang="en-US" dirty="0">
                <a:solidFill>
                  <a:srgbClr val="C00000"/>
                </a:solidFill>
              </a:rPr>
              <a:t> </a:t>
            </a:r>
            <a:r>
              <a:rPr lang="en-US" dirty="0" err="1">
                <a:solidFill>
                  <a:srgbClr val="C00000"/>
                </a:solidFill>
              </a:rPr>
              <a:t>newVersion</a:t>
            </a:r>
            <a:r>
              <a:rPr lang="en-US" dirty="0">
                <a:solidFill>
                  <a:srgbClr val="C00000"/>
                </a:solidFill>
              </a:rPr>
              <a:t>) </a:t>
            </a:r>
            <a:endParaRPr lang="en-US" dirty="0" smtClean="0">
              <a:solidFill>
                <a:srgbClr val="C00000"/>
              </a:solidFill>
            </a:endParaRPr>
          </a:p>
          <a:p>
            <a:pPr lvl="1"/>
            <a:r>
              <a:rPr lang="en-US" dirty="0" smtClean="0"/>
              <a:t>The </a:t>
            </a:r>
            <a:r>
              <a:rPr lang="en-US" dirty="0"/>
              <a:t>method is invoked when the database needs to be upgraded. The implementation should use this method to drop tables, add tables, or perform any other operations such as the need to upgrade to the new schema version.</a:t>
            </a:r>
          </a:p>
          <a:p>
            <a:pPr marL="0" indent="0">
              <a:buNone/>
            </a:pPr>
            <a:r>
              <a:rPr lang="en-US" sz="2000" dirty="0" smtClean="0"/>
              <a:t>Note : Refer SQLite version from</a:t>
            </a:r>
          </a:p>
          <a:p>
            <a:pPr marL="0" indent="0">
              <a:buNone/>
            </a:pPr>
            <a:r>
              <a:rPr lang="en-US" sz="2000" dirty="0"/>
              <a:t>https://developer.android.com/reference/android/database/sqlite/package-summary.html</a:t>
            </a:r>
          </a:p>
        </p:txBody>
      </p:sp>
    </p:spTree>
    <p:extLst>
      <p:ext uri="{BB962C8B-B14F-4D97-AF65-F5344CB8AC3E}">
        <p14:creationId xmlns:p14="http://schemas.microsoft.com/office/powerpoint/2010/main" val="830261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4406212"/>
              </p:ext>
            </p:extLst>
          </p:nvPr>
        </p:nvGraphicFramePr>
        <p:xfrm>
          <a:off x="457200" y="1600200"/>
          <a:ext cx="5791200" cy="2895600"/>
        </p:xfrm>
        <a:graphic>
          <a:graphicData uri="http://schemas.openxmlformats.org/drawingml/2006/table">
            <a:tbl>
              <a:tblPr firstRow="1" bandRow="1">
                <a:tableStyleId>{5C22544A-7EE6-4342-B048-85BDC9FD1C3A}</a:tableStyleId>
              </a:tblPr>
              <a:tblGrid>
                <a:gridCol w="2743200"/>
                <a:gridCol w="3048000"/>
              </a:tblGrid>
              <a:tr h="370840">
                <a:tc>
                  <a:txBody>
                    <a:bodyPr/>
                    <a:lstStyle/>
                    <a:p>
                      <a:r>
                        <a:rPr lang="en-US" sz="3200" dirty="0" smtClean="0"/>
                        <a:t>Column</a:t>
                      </a:r>
                      <a:endParaRPr lang="en-US" sz="3200" dirty="0"/>
                    </a:p>
                  </a:txBody>
                  <a:tcPr/>
                </a:tc>
                <a:tc>
                  <a:txBody>
                    <a:bodyPr/>
                    <a:lstStyle/>
                    <a:p>
                      <a:r>
                        <a:rPr lang="en-US" sz="3200" dirty="0" smtClean="0"/>
                        <a:t>Data Type</a:t>
                      </a:r>
                      <a:endParaRPr lang="en-US" sz="3200" dirty="0"/>
                    </a:p>
                  </a:txBody>
                  <a:tcPr/>
                </a:tc>
              </a:tr>
              <a:tr h="370840">
                <a:tc>
                  <a:txBody>
                    <a:bodyPr/>
                    <a:lstStyle/>
                    <a:p>
                      <a:r>
                        <a:rPr lang="en-US" sz="3200" dirty="0" smtClean="0"/>
                        <a:t>Id</a:t>
                      </a:r>
                      <a:endParaRPr lang="en-US" sz="3200" dirty="0"/>
                    </a:p>
                  </a:txBody>
                  <a:tcPr/>
                </a:tc>
                <a:tc>
                  <a:txBody>
                    <a:bodyPr/>
                    <a:lstStyle/>
                    <a:p>
                      <a:r>
                        <a:rPr lang="en-US" sz="3200" dirty="0" smtClean="0"/>
                        <a:t>Number</a:t>
                      </a:r>
                      <a:endParaRPr lang="en-US" sz="3200" dirty="0"/>
                    </a:p>
                  </a:txBody>
                  <a:tcPr/>
                </a:tc>
              </a:tr>
              <a:tr h="370840">
                <a:tc>
                  <a:txBody>
                    <a:bodyPr/>
                    <a:lstStyle/>
                    <a:p>
                      <a:r>
                        <a:rPr lang="en-US" sz="3200" dirty="0" smtClean="0"/>
                        <a:t>Name</a:t>
                      </a:r>
                      <a:endParaRPr lang="en-US" sz="3200" dirty="0"/>
                    </a:p>
                  </a:txBody>
                  <a:tcPr/>
                </a:tc>
                <a:tc>
                  <a:txBody>
                    <a:bodyPr/>
                    <a:lstStyle/>
                    <a:p>
                      <a:r>
                        <a:rPr lang="en-US" sz="3200" dirty="0" smtClean="0"/>
                        <a:t>Varchar</a:t>
                      </a:r>
                      <a:endParaRPr lang="en-US" sz="3200" dirty="0"/>
                    </a:p>
                  </a:txBody>
                  <a:tcPr/>
                </a:tc>
              </a:tr>
              <a:tr h="370840">
                <a:tc>
                  <a:txBody>
                    <a:bodyPr/>
                    <a:lstStyle/>
                    <a:p>
                      <a:r>
                        <a:rPr lang="en-US" sz="3200" dirty="0" err="1" smtClean="0"/>
                        <a:t>Desig</a:t>
                      </a:r>
                      <a:endParaRPr lang="en-US" sz="3200" dirty="0"/>
                    </a:p>
                  </a:txBody>
                  <a:tcPr/>
                </a:tc>
                <a:tc>
                  <a:txBody>
                    <a:bodyPr/>
                    <a:lstStyle/>
                    <a:p>
                      <a:r>
                        <a:rPr lang="en-US" sz="3200" dirty="0" smtClean="0"/>
                        <a:t>Varchar</a:t>
                      </a:r>
                      <a:endParaRPr lang="en-US" sz="3200" dirty="0"/>
                    </a:p>
                  </a:txBody>
                  <a:tcPr/>
                </a:tc>
              </a:tr>
              <a:tr h="370840">
                <a:tc>
                  <a:txBody>
                    <a:bodyPr/>
                    <a:lstStyle/>
                    <a:p>
                      <a:r>
                        <a:rPr lang="en-US" sz="3200" dirty="0" err="1" smtClean="0"/>
                        <a:t>Dept</a:t>
                      </a:r>
                      <a:endParaRPr lang="en-US" sz="3200" dirty="0"/>
                    </a:p>
                  </a:txBody>
                  <a:tcPr/>
                </a:tc>
                <a:tc>
                  <a:txBody>
                    <a:bodyPr/>
                    <a:lstStyle/>
                    <a:p>
                      <a:r>
                        <a:rPr lang="en-US" sz="3200" dirty="0" smtClean="0"/>
                        <a:t>Varchar</a:t>
                      </a:r>
                      <a:endParaRPr lang="en-US" sz="3200" dirty="0"/>
                    </a:p>
                  </a:txBody>
                  <a:tcPr/>
                </a:tc>
              </a:tr>
            </a:tbl>
          </a:graphicData>
        </a:graphic>
      </p:graphicFrame>
    </p:spTree>
    <p:extLst>
      <p:ext uri="{BB962C8B-B14F-4D97-AF65-F5344CB8AC3E}">
        <p14:creationId xmlns:p14="http://schemas.microsoft.com/office/powerpoint/2010/main" val="1058025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Autofit/>
          </a:bodyPr>
          <a:lstStyle/>
          <a:p>
            <a:r>
              <a:rPr lang="en-US" sz="2800" dirty="0" smtClean="0"/>
              <a:t>Example – Override </a:t>
            </a:r>
            <a:r>
              <a:rPr lang="en-US" sz="2800" dirty="0" err="1" smtClean="0"/>
              <a:t>onCreate</a:t>
            </a:r>
            <a:r>
              <a:rPr lang="en-US" sz="2800" dirty="0" smtClean="0"/>
              <a:t>() and </a:t>
            </a:r>
            <a:r>
              <a:rPr lang="en-US" sz="2800" dirty="0" err="1" smtClean="0"/>
              <a:t>onUpgrade</a:t>
            </a:r>
            <a:r>
              <a:rPr lang="en-US" sz="2800" dirty="0" smtClean="0"/>
              <a:t>()</a:t>
            </a:r>
            <a:endParaRPr lang="en-US" sz="2800" dirty="0"/>
          </a:p>
        </p:txBody>
      </p:sp>
      <p:sp>
        <p:nvSpPr>
          <p:cNvPr id="3" name="Content Placeholder 2"/>
          <p:cNvSpPr>
            <a:spLocks noGrp="1"/>
          </p:cNvSpPr>
          <p:nvPr>
            <p:ph idx="1"/>
          </p:nvPr>
        </p:nvSpPr>
        <p:spPr>
          <a:xfrm>
            <a:off x="457200" y="1219200"/>
            <a:ext cx="8610600" cy="5257800"/>
          </a:xfrm>
        </p:spPr>
        <p:txBody>
          <a:bodyPr>
            <a:normAutofit fontScale="70000" lnSpcReduction="20000"/>
          </a:bodyPr>
          <a:lstStyle/>
          <a:p>
            <a:pPr marL="0" indent="0">
              <a:buNone/>
            </a:pPr>
            <a:r>
              <a:rPr lang="en-US" b="1" dirty="0"/>
              <a:t>public class </a:t>
            </a:r>
            <a:r>
              <a:rPr lang="en-US" dirty="0" err="1"/>
              <a:t>EmployeeDBHelper</a:t>
            </a:r>
            <a:r>
              <a:rPr lang="en-US" dirty="0"/>
              <a:t> </a:t>
            </a:r>
            <a:r>
              <a:rPr lang="en-US" b="1" dirty="0"/>
              <a:t>extends </a:t>
            </a:r>
            <a:r>
              <a:rPr lang="en-US" dirty="0" err="1"/>
              <a:t>SQLiteOpenHelper</a:t>
            </a:r>
            <a:r>
              <a:rPr lang="en-US" dirty="0"/>
              <a:t> {</a:t>
            </a:r>
            <a:br>
              <a:rPr lang="en-US" dirty="0"/>
            </a:br>
            <a:r>
              <a:rPr lang="en-US" dirty="0"/>
              <a:t>   </a:t>
            </a:r>
            <a:endParaRPr lang="en-US" dirty="0" smtClean="0"/>
          </a:p>
          <a:p>
            <a:pPr marL="0" indent="0">
              <a:buNone/>
            </a:pPr>
            <a:r>
              <a:rPr lang="en-US" dirty="0" smtClean="0"/>
              <a:t>    </a:t>
            </a:r>
            <a:r>
              <a:rPr lang="en-US" b="1" dirty="0" smtClean="0"/>
              <a:t>private    </a:t>
            </a:r>
            <a:r>
              <a:rPr lang="en-US" b="1" dirty="0"/>
              <a:t>static final  </a:t>
            </a:r>
            <a:r>
              <a:rPr lang="en-US" dirty="0"/>
              <a:t>String </a:t>
            </a:r>
            <a:r>
              <a:rPr lang="en-US" b="1" i="1" dirty="0"/>
              <a:t>DATABASE_NAME  </a:t>
            </a:r>
            <a:r>
              <a:rPr lang="en-US" dirty="0"/>
              <a:t>=  </a:t>
            </a:r>
            <a:r>
              <a:rPr lang="en-US" b="1" dirty="0"/>
              <a:t>"</a:t>
            </a:r>
            <a:r>
              <a:rPr lang="en-US" b="1" dirty="0" err="1"/>
              <a:t>empdb.db</a:t>
            </a:r>
            <a:r>
              <a:rPr lang="en-US" b="1" dirty="0"/>
              <a:t>"</a:t>
            </a:r>
            <a:r>
              <a:rPr lang="en-US" dirty="0"/>
              <a:t>;</a:t>
            </a:r>
            <a:br>
              <a:rPr lang="en-US" dirty="0"/>
            </a:br>
            <a:r>
              <a:rPr lang="en-US" dirty="0"/>
              <a:t>    </a:t>
            </a:r>
            <a:r>
              <a:rPr lang="en-US" b="1" dirty="0"/>
              <a:t>private    static final  </a:t>
            </a:r>
            <a:r>
              <a:rPr lang="en-US" b="1" dirty="0" err="1"/>
              <a:t>int</a:t>
            </a:r>
            <a:r>
              <a:rPr lang="en-US" b="1" dirty="0"/>
              <a:t>    </a:t>
            </a:r>
            <a:r>
              <a:rPr lang="en-US" b="1" i="1" dirty="0"/>
              <a:t>DATABASE_VERSION   </a:t>
            </a:r>
            <a:r>
              <a:rPr lang="en-US" dirty="0"/>
              <a:t>=  </a:t>
            </a:r>
            <a:r>
              <a:rPr lang="en-US" dirty="0"/>
              <a:t>1</a:t>
            </a:r>
            <a:r>
              <a:rPr lang="en-US" dirty="0"/>
              <a:t>;</a:t>
            </a:r>
            <a:br>
              <a:rPr lang="en-US" dirty="0"/>
            </a:br>
            <a:r>
              <a:rPr lang="en-US" dirty="0"/>
              <a:t>    </a:t>
            </a:r>
            <a:r>
              <a:rPr lang="en-US" dirty="0" smtClean="0"/>
              <a:t> </a:t>
            </a:r>
          </a:p>
          <a:p>
            <a:pPr marL="0" indent="0">
              <a:buNone/>
            </a:pPr>
            <a:r>
              <a:rPr lang="en-US" dirty="0" smtClean="0"/>
              <a:t>		    // Constructor</a:t>
            </a:r>
          </a:p>
          <a:p>
            <a:pPr marL="0" indent="0">
              <a:buNone/>
            </a:pPr>
            <a:r>
              <a:rPr lang="en-US" b="1" dirty="0"/>
              <a:t> </a:t>
            </a:r>
            <a:r>
              <a:rPr lang="en-US" b="1" dirty="0" smtClean="0"/>
              <a:t>   public </a:t>
            </a:r>
            <a:r>
              <a:rPr lang="en-US" dirty="0" err="1"/>
              <a:t>EmployeeDBHelper</a:t>
            </a:r>
            <a:r>
              <a:rPr lang="en-US" dirty="0"/>
              <a:t>(Context context) {</a:t>
            </a:r>
            <a:br>
              <a:rPr lang="en-US" dirty="0"/>
            </a:br>
            <a:r>
              <a:rPr lang="en-US" dirty="0"/>
              <a:t>        </a:t>
            </a:r>
            <a:r>
              <a:rPr lang="en-US" b="1" dirty="0"/>
              <a:t>super</a:t>
            </a:r>
            <a:r>
              <a:rPr lang="en-US" dirty="0"/>
              <a:t>(context, </a:t>
            </a:r>
            <a:r>
              <a:rPr lang="en-US" b="1" i="1" dirty="0"/>
              <a:t>DATABASE_NAME</a:t>
            </a:r>
            <a:r>
              <a:rPr lang="en-US" dirty="0"/>
              <a:t>, </a:t>
            </a:r>
            <a:r>
              <a:rPr lang="en-US" b="1" dirty="0"/>
              <a:t>null</a:t>
            </a:r>
            <a:r>
              <a:rPr lang="en-US" dirty="0"/>
              <a:t>, </a:t>
            </a:r>
            <a:r>
              <a:rPr lang="en-US" dirty="0"/>
              <a:t>1</a:t>
            </a:r>
            <a:r>
              <a:rPr lang="en-US" dirty="0"/>
              <a:t>);</a:t>
            </a:r>
            <a:br>
              <a:rPr lang="en-US" dirty="0"/>
            </a:br>
            <a:r>
              <a:rPr lang="en-US" dirty="0"/>
              <a:t>    }</a:t>
            </a:r>
            <a:br>
              <a:rPr lang="en-US" dirty="0"/>
            </a:br>
            <a:r>
              <a:rPr lang="en-US" dirty="0" smtClean="0"/>
              <a:t>		  // Create a table</a:t>
            </a:r>
            <a:r>
              <a:rPr lang="en-US" dirty="0"/>
              <a:t/>
            </a:r>
            <a:br>
              <a:rPr lang="en-US" dirty="0"/>
            </a:br>
            <a:r>
              <a:rPr lang="en-US" dirty="0"/>
              <a:t>    </a:t>
            </a:r>
            <a:r>
              <a:rPr lang="en-US" dirty="0"/>
              <a:t>@</a:t>
            </a:r>
            <a:r>
              <a:rPr lang="en-US" dirty="0" smtClean="0"/>
              <a:t>Override</a:t>
            </a:r>
          </a:p>
          <a:p>
            <a:pPr marL="0" indent="0">
              <a:buNone/>
            </a:pPr>
            <a:r>
              <a:rPr lang="en-US" dirty="0" smtClean="0"/>
              <a:t>    </a:t>
            </a:r>
            <a:r>
              <a:rPr lang="en-US" b="1" dirty="0" smtClean="0"/>
              <a:t>public void </a:t>
            </a:r>
            <a:r>
              <a:rPr lang="en-US" dirty="0" err="1" smtClean="0"/>
              <a:t>onCreate</a:t>
            </a:r>
            <a:r>
              <a:rPr lang="en-US" dirty="0" smtClean="0"/>
              <a:t>(</a:t>
            </a:r>
            <a:r>
              <a:rPr lang="en-US" dirty="0" err="1" smtClean="0"/>
              <a:t>SQLiteDatabase</a:t>
            </a:r>
            <a:r>
              <a:rPr lang="en-US" dirty="0" smtClean="0"/>
              <a:t> </a:t>
            </a:r>
            <a:r>
              <a:rPr lang="en-US" dirty="0" err="1" smtClean="0"/>
              <a:t>db</a:t>
            </a:r>
            <a:r>
              <a:rPr lang="en-US" dirty="0" smtClean="0"/>
              <a:t>) {</a:t>
            </a:r>
            <a:br>
              <a:rPr lang="en-US" dirty="0" smtClean="0"/>
            </a:br>
            <a:r>
              <a:rPr lang="en-US" b="1" dirty="0" smtClean="0"/>
              <a:t>        </a:t>
            </a:r>
            <a:r>
              <a:rPr lang="en-US" b="1" dirty="0" err="1" smtClean="0"/>
              <a:t>db.execSQL</a:t>
            </a:r>
            <a:r>
              <a:rPr lang="en-US" b="1" dirty="0" smtClean="0"/>
              <a:t>("create table employee(id number, name varchar(50), 				 </a:t>
            </a:r>
            <a:r>
              <a:rPr lang="en-US" b="1" dirty="0" err="1" smtClean="0"/>
              <a:t>desig</a:t>
            </a:r>
            <a:r>
              <a:rPr lang="en-US" b="1" dirty="0" smtClean="0"/>
              <a:t> varchar(50), </a:t>
            </a:r>
            <a:r>
              <a:rPr lang="en-US" b="1" dirty="0" err="1" smtClean="0"/>
              <a:t>dept</a:t>
            </a:r>
            <a:r>
              <a:rPr lang="en-US" b="1" dirty="0" smtClean="0"/>
              <a:t> varchar(50))");</a:t>
            </a:r>
            <a:br>
              <a:rPr lang="en-US" b="1" dirty="0" smtClean="0"/>
            </a:br>
            <a:r>
              <a:rPr lang="en-US" dirty="0" smtClean="0"/>
              <a:t>    }</a:t>
            </a:r>
            <a:br>
              <a:rPr lang="en-US" dirty="0" smtClean="0"/>
            </a:br>
            <a:r>
              <a:rPr lang="en-US" dirty="0" smtClean="0"/>
              <a:t>      		 // Upgrade Table</a:t>
            </a:r>
            <a:br>
              <a:rPr lang="en-US" dirty="0" smtClean="0"/>
            </a:br>
            <a:r>
              <a:rPr lang="en-US" dirty="0" smtClean="0"/>
              <a:t>    @Override</a:t>
            </a:r>
            <a:br>
              <a:rPr lang="en-US" dirty="0" smtClean="0"/>
            </a:br>
            <a:r>
              <a:rPr lang="en-US" dirty="0" smtClean="0"/>
              <a:t>    </a:t>
            </a:r>
            <a:r>
              <a:rPr lang="en-US" b="1" dirty="0" smtClean="0"/>
              <a:t>public void </a:t>
            </a:r>
            <a:r>
              <a:rPr lang="en-US" dirty="0" err="1" smtClean="0"/>
              <a:t>onUpgrade</a:t>
            </a:r>
            <a:r>
              <a:rPr lang="en-US" dirty="0" smtClean="0"/>
              <a:t>(</a:t>
            </a:r>
            <a:r>
              <a:rPr lang="en-US" dirty="0" err="1" smtClean="0"/>
              <a:t>SQLiteDatabase</a:t>
            </a:r>
            <a:r>
              <a:rPr lang="en-US" dirty="0" smtClean="0"/>
              <a:t> </a:t>
            </a:r>
            <a:r>
              <a:rPr lang="en-US" dirty="0" err="1" smtClean="0"/>
              <a:t>db</a:t>
            </a:r>
            <a:r>
              <a:rPr lang="en-US" dirty="0" smtClean="0"/>
              <a:t>, </a:t>
            </a:r>
            <a:r>
              <a:rPr lang="en-US" b="1" dirty="0" err="1" smtClean="0"/>
              <a:t>int</a:t>
            </a:r>
            <a:r>
              <a:rPr lang="en-US" b="1" dirty="0" smtClean="0"/>
              <a:t> </a:t>
            </a:r>
            <a:r>
              <a:rPr lang="en-US" dirty="0" err="1" smtClean="0"/>
              <a:t>i</a:t>
            </a:r>
            <a:r>
              <a:rPr lang="en-US" dirty="0" smtClean="0"/>
              <a:t>, </a:t>
            </a:r>
            <a:r>
              <a:rPr lang="en-US" b="1" dirty="0" err="1" smtClean="0"/>
              <a:t>int</a:t>
            </a:r>
            <a:r>
              <a:rPr lang="en-US" b="1" dirty="0" smtClean="0"/>
              <a:t> </a:t>
            </a:r>
            <a:r>
              <a:rPr lang="en-US" dirty="0" smtClean="0"/>
              <a:t>i1) {</a:t>
            </a:r>
            <a:br>
              <a:rPr lang="en-US" dirty="0" smtClean="0"/>
            </a:br>
            <a:r>
              <a:rPr lang="en-US" dirty="0" smtClean="0">
                <a:solidFill>
                  <a:srgbClr val="C00000"/>
                </a:solidFill>
              </a:rPr>
              <a:t>    </a:t>
            </a:r>
            <a:r>
              <a:rPr lang="en-US" b="1" dirty="0" err="1" smtClean="0"/>
              <a:t>db.execSQL</a:t>
            </a:r>
            <a:r>
              <a:rPr lang="en-US" b="1" dirty="0" smtClean="0"/>
              <a:t>("drop table if exists employee");</a:t>
            </a:r>
            <a:br>
              <a:rPr lang="en-US" b="1" dirty="0" smtClean="0"/>
            </a:br>
            <a:r>
              <a:rPr lang="en-US" b="1" dirty="0" smtClean="0"/>
              <a:t>    </a:t>
            </a:r>
            <a:r>
              <a:rPr lang="en-US" b="1" dirty="0" err="1" smtClean="0"/>
              <a:t>onCreate</a:t>
            </a:r>
            <a:r>
              <a:rPr lang="en-US" b="1" dirty="0" smtClean="0"/>
              <a:t>(</a:t>
            </a:r>
            <a:r>
              <a:rPr lang="en-US" b="1" dirty="0" err="1" smtClean="0"/>
              <a:t>db</a:t>
            </a:r>
            <a:r>
              <a:rPr lang="en-US" b="1" dirty="0" smtClean="0"/>
              <a:t>);</a:t>
            </a:r>
            <a:br>
              <a:rPr lang="en-US" b="1" dirty="0" smtClean="0"/>
            </a:br>
            <a:r>
              <a:rPr lang="en-US" dirty="0" smtClean="0"/>
              <a:t>    }</a:t>
            </a:r>
            <a:br>
              <a:rPr lang="en-US" dirty="0" smtClean="0"/>
            </a:br>
            <a:r>
              <a:rPr lang="en-US" dirty="0" smtClean="0"/>
              <a:t>}</a:t>
            </a:r>
            <a:br>
              <a:rPr lang="en-US" dirty="0" smtClean="0"/>
            </a:br>
            <a:endParaRPr lang="en-US" dirty="0"/>
          </a:p>
        </p:txBody>
      </p:sp>
    </p:spTree>
    <p:extLst>
      <p:ext uri="{BB962C8B-B14F-4D97-AF65-F5344CB8AC3E}">
        <p14:creationId xmlns:p14="http://schemas.microsoft.com/office/powerpoint/2010/main" val="689539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2285</TotalTime>
  <Words>1768</Words>
  <Application>Microsoft Office PowerPoint</Application>
  <PresentationFormat>On-screen Show (4:3)</PresentationFormat>
  <Paragraphs>253</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Clarity</vt:lpstr>
      <vt:lpstr>Lesson – 9  SQLite Database</vt:lpstr>
      <vt:lpstr>Agenda</vt:lpstr>
      <vt:lpstr>INTRODUCTION</vt:lpstr>
      <vt:lpstr>Introduction</vt:lpstr>
      <vt:lpstr>SQLiteOpenHelper</vt:lpstr>
      <vt:lpstr>SQLiteOpenHelper Example </vt:lpstr>
      <vt:lpstr>PowerPoint Presentation</vt:lpstr>
      <vt:lpstr>Employee Table</vt:lpstr>
      <vt:lpstr>Example – Override onCreate() and onUpgrade()</vt:lpstr>
      <vt:lpstr>Notable Methods of the SQLiteOpenHelper Class </vt:lpstr>
      <vt:lpstr>Content values</vt:lpstr>
      <vt:lpstr>Cursor Class </vt:lpstr>
      <vt:lpstr>CRUD Queries</vt:lpstr>
      <vt:lpstr>CRUD Queries</vt:lpstr>
      <vt:lpstr>Hands on example - 1</vt:lpstr>
      <vt:lpstr>activity_main.xml</vt:lpstr>
      <vt:lpstr>activity_main.xml</vt:lpstr>
      <vt:lpstr>MainActivity.java</vt:lpstr>
      <vt:lpstr>PowerPoint Presentation</vt:lpstr>
      <vt:lpstr>PowerPoint Presentation</vt:lpstr>
      <vt:lpstr>PowerPoint Presentation</vt:lpstr>
      <vt:lpstr>PowerPoint Presentation</vt:lpstr>
      <vt:lpstr>Run the App</vt:lpstr>
      <vt:lpstr>PowerPoint Presentation</vt:lpstr>
      <vt:lpstr>PowerPoint Presentation</vt:lpstr>
      <vt:lpstr>PowerPoint Presentation</vt:lpstr>
      <vt:lpstr>Hands on Example - 2</vt:lpstr>
      <vt:lpstr>PowerPoint Presentation</vt:lpstr>
      <vt:lpstr>PowerPoint Presentation</vt:lpstr>
      <vt:lpstr>PowerPoint Presentation</vt:lpstr>
      <vt:lpstr>Database and table structure</vt:lpstr>
      <vt:lpstr>PowerPoint Presentation</vt:lpstr>
      <vt:lpstr>Simple Cursor Adapter</vt:lpstr>
      <vt:lpstr>How to view the table using SQLite browser</vt:lpstr>
      <vt:lpstr>How to view the table using SQLite browser</vt:lpstr>
      <vt:lpstr>How to view the table using SQLite browser</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 9  SQLite Database &amp; JSON</dc:title>
  <dc:creator>Renuka Mohanraj</dc:creator>
  <cp:lastModifiedBy>Renuka Mohanraj</cp:lastModifiedBy>
  <cp:revision>271</cp:revision>
  <dcterms:created xsi:type="dcterms:W3CDTF">2017-07-21T18:18:45Z</dcterms:created>
  <dcterms:modified xsi:type="dcterms:W3CDTF">2018-04-15T22:15:52Z</dcterms:modified>
</cp:coreProperties>
</file>