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00" r:id="rId3"/>
    <p:sldId id="257" r:id="rId4"/>
    <p:sldId id="286" r:id="rId5"/>
    <p:sldId id="259" r:id="rId6"/>
    <p:sldId id="260" r:id="rId7"/>
    <p:sldId id="261" r:id="rId8"/>
    <p:sldId id="288" r:id="rId9"/>
    <p:sldId id="289" r:id="rId10"/>
    <p:sldId id="290" r:id="rId11"/>
    <p:sldId id="291" r:id="rId12"/>
    <p:sldId id="292" r:id="rId13"/>
    <p:sldId id="293" r:id="rId14"/>
    <p:sldId id="276" r:id="rId15"/>
    <p:sldId id="277" r:id="rId16"/>
    <p:sldId id="278" r:id="rId17"/>
    <p:sldId id="264" r:id="rId18"/>
    <p:sldId id="266" r:id="rId19"/>
    <p:sldId id="265" r:id="rId20"/>
    <p:sldId id="267" r:id="rId21"/>
    <p:sldId id="273" r:id="rId22"/>
    <p:sldId id="269" r:id="rId23"/>
    <p:sldId id="301" r:id="rId24"/>
    <p:sldId id="274" r:id="rId25"/>
    <p:sldId id="275" r:id="rId26"/>
    <p:sldId id="298" r:id="rId27"/>
    <p:sldId id="287" r:id="rId28"/>
    <p:sldId id="294" r:id="rId29"/>
    <p:sldId id="299" r:id="rId30"/>
    <p:sldId id="295" r:id="rId31"/>
    <p:sldId id="296" r:id="rId32"/>
    <p:sldId id="279" r:id="rId33"/>
    <p:sldId id="280" r:id="rId34"/>
    <p:sldId id="281" r:id="rId35"/>
    <p:sldId id="282"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49" autoAdjust="0"/>
  </p:normalViewPr>
  <p:slideViewPr>
    <p:cSldViewPr>
      <p:cViewPr>
        <p:scale>
          <a:sx n="66" d="100"/>
          <a:sy n="66" d="100"/>
        </p:scale>
        <p:origin x="-14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629C26-0099-454B-B225-488E4F6C70D4}" type="datetimeFigureOut">
              <a:rPr lang="en-US" smtClean="0"/>
              <a:t>4/2/2018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ED83B-0D51-47C8-9F1D-EACDE1CE35B4}" type="slidenum">
              <a:rPr lang="en-US" smtClean="0"/>
              <a:t>‹#›</a:t>
            </a:fld>
            <a:endParaRPr lang="en-US"/>
          </a:p>
        </p:txBody>
      </p:sp>
    </p:spTree>
    <p:extLst>
      <p:ext uri="{BB962C8B-B14F-4D97-AF65-F5344CB8AC3E}">
        <p14:creationId xmlns:p14="http://schemas.microsoft.com/office/powerpoint/2010/main" val="237033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Activity</a:t>
            </a:r>
            <a:r>
              <a:rPr lang="en-US" baseline="0" dirty="0" smtClean="0"/>
              <a:t> and </a:t>
            </a:r>
            <a:r>
              <a:rPr lang="en-US" baseline="0" dirty="0" err="1" smtClean="0"/>
              <a:t>AppcompatActivity</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By using Activity class in android you will not have to include any library, but then you will also not be able to target devices with API level less then 11.</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AppCompatActivity</a:t>
            </a:r>
            <a:r>
              <a:rPr lang="en-US" sz="1200" b="0" i="0" kern="1200" smtClean="0">
                <a:solidFill>
                  <a:schemeClr val="tx1"/>
                </a:solidFill>
                <a:effectLst/>
                <a:latin typeface="+mn-lt"/>
                <a:ea typeface="+mn-ea"/>
                <a:cs typeface="+mn-cs"/>
              </a:rPr>
              <a:t> is good if you’re targeting devices below API level 11 too, it provides fragments and some of the latest functionality and helps if you want to deploy your application before API level 11.</a:t>
            </a:r>
            <a:endParaRPr lang="en-US"/>
          </a:p>
        </p:txBody>
      </p:sp>
      <p:sp>
        <p:nvSpPr>
          <p:cNvPr id="4" name="Slide Number Placeholder 3"/>
          <p:cNvSpPr>
            <a:spLocks noGrp="1"/>
          </p:cNvSpPr>
          <p:nvPr>
            <p:ph type="sldNum" sz="quarter" idx="10"/>
          </p:nvPr>
        </p:nvSpPr>
        <p:spPr/>
        <p:txBody>
          <a:bodyPr/>
          <a:lstStyle/>
          <a:p>
            <a:fld id="{1E7ED83B-0D51-47C8-9F1D-EACDE1CE35B4}" type="slidenum">
              <a:rPr lang="en-US" smtClean="0"/>
              <a:t>9</a:t>
            </a:fld>
            <a:endParaRPr lang="en-US"/>
          </a:p>
        </p:txBody>
      </p:sp>
    </p:spTree>
    <p:extLst>
      <p:ext uri="{BB962C8B-B14F-4D97-AF65-F5344CB8AC3E}">
        <p14:creationId xmlns:p14="http://schemas.microsoft.com/office/powerpoint/2010/main" val="31199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Here’s an XML layout resource example of a </a:t>
            </a:r>
            <a:r>
              <a:rPr lang="en-US" altLang="en-US" dirty="0" err="1" smtClean="0">
                <a:latin typeface="Courier New" pitchFamily="49" charset="0"/>
                <a:cs typeface="Courier New" pitchFamily="49" charset="0"/>
              </a:rPr>
              <a:t>LinearLayout</a:t>
            </a:r>
            <a:r>
              <a:rPr lang="en-US" altLang="en-US" dirty="0" smtClean="0"/>
              <a:t> set to the size of the screen, containing one </a:t>
            </a:r>
            <a:r>
              <a:rPr lang="en-US" altLang="en-US" dirty="0" err="1" smtClean="0">
                <a:latin typeface="Courier New" pitchFamily="49" charset="0"/>
                <a:cs typeface="Courier New" pitchFamily="49" charset="0"/>
              </a:rPr>
              <a:t>TextView</a:t>
            </a:r>
            <a:r>
              <a:rPr lang="en-US" altLang="en-US" dirty="0" smtClean="0"/>
              <a:t> that is set to its full height and the width of the </a:t>
            </a:r>
            <a:r>
              <a:rPr lang="en-US" altLang="en-US" dirty="0" err="1" smtClean="0">
                <a:latin typeface="Courier New" pitchFamily="49" charset="0"/>
                <a:cs typeface="Courier New" pitchFamily="49" charset="0"/>
              </a:rPr>
              <a:t>LinearLayout</a:t>
            </a:r>
            <a:r>
              <a:rPr lang="en-US" altLang="en-US" dirty="0" smtClean="0"/>
              <a:t> (and therefore the screen).</a:t>
            </a:r>
          </a:p>
          <a:p>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err="1" smtClean="0">
                <a:latin typeface="Courier New" pitchFamily="49" charset="0"/>
                <a:cs typeface="Courier New" pitchFamily="49" charset="0"/>
              </a:rPr>
              <a:t>android:id</a:t>
            </a:r>
            <a:r>
              <a:rPr lang="en-US" altLang="en-US" sz="1200" b="1" dirty="0" smtClean="0">
                <a:latin typeface="Courier New" pitchFamily="49" charset="0"/>
                <a:cs typeface="Courier New" pitchFamily="49" charset="0"/>
              </a:rPr>
              <a:t>="@+id/Button01"</a:t>
            </a:r>
          </a:p>
          <a:p>
            <a:endParaRPr lang="en-US" altLang="en-US" dirty="0" smtClean="0"/>
          </a:p>
          <a:p>
            <a:r>
              <a:rPr lang="en-US" altLang="en-US" dirty="0" smtClean="0"/>
              <a:t>If you want to access the component from xml to java code,</a:t>
            </a:r>
            <a:r>
              <a:rPr lang="en-US" altLang="en-US" baseline="0" dirty="0" smtClean="0"/>
              <a:t> you have to configure the id for the component using the above line of</a:t>
            </a:r>
            <a:r>
              <a:rPr lang="en-US" altLang="en-US" dirty="0" smtClean="0"/>
              <a:t> code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Stretching Columns</a:t>
            </a:r>
          </a:p>
          <a:p>
            <a:r>
              <a:rPr lang="en-US" sz="1200" b="0" i="0" kern="1200" dirty="0" smtClean="0">
                <a:solidFill>
                  <a:schemeClr val="tx1"/>
                </a:solidFill>
                <a:effectLst/>
                <a:latin typeface="+mn-lt"/>
                <a:ea typeface="+mn-ea"/>
                <a:cs typeface="+mn-cs"/>
              </a:rPr>
              <a:t>The default width of a column is set equal to the width of the widest column, but we can stretch the column(s) to take up available free space using the </a:t>
            </a:r>
            <a:r>
              <a:rPr lang="en-US" sz="1200" b="0" i="0" kern="1200" dirty="0" err="1" smtClean="0">
                <a:solidFill>
                  <a:schemeClr val="tx1"/>
                </a:solidFill>
                <a:effectLst/>
                <a:latin typeface="+mn-lt"/>
                <a:ea typeface="+mn-ea"/>
                <a:cs typeface="+mn-cs"/>
              </a:rPr>
              <a:t>android:stretchColumns</a:t>
            </a:r>
            <a:r>
              <a:rPr lang="en-US" sz="1200" b="0" i="0" kern="1200" dirty="0" smtClean="0">
                <a:solidFill>
                  <a:schemeClr val="tx1"/>
                </a:solidFill>
                <a:effectLst/>
                <a:latin typeface="+mn-lt"/>
                <a:ea typeface="+mn-ea"/>
                <a:cs typeface="+mn-cs"/>
              </a:rPr>
              <a:t> attribute in the </a:t>
            </a:r>
            <a:r>
              <a:rPr lang="en-US" sz="1200" b="0" i="0" kern="1200" dirty="0" err="1" smtClean="0">
                <a:solidFill>
                  <a:schemeClr val="tx1"/>
                </a:solidFill>
                <a:effectLst/>
                <a:latin typeface="+mn-lt"/>
                <a:ea typeface="+mn-ea"/>
                <a:cs typeface="+mn-cs"/>
              </a:rPr>
              <a:t>TableLayout</a:t>
            </a:r>
            <a:r>
              <a:rPr lang="en-US" sz="1200" b="0" i="0" kern="1200" dirty="0" smtClean="0">
                <a:solidFill>
                  <a:schemeClr val="tx1"/>
                </a:solidFill>
                <a:effectLst/>
                <a:latin typeface="+mn-lt"/>
                <a:ea typeface="+mn-ea"/>
                <a:cs typeface="+mn-cs"/>
              </a:rPr>
              <a:t>. The value assigned to this attribute can be a single column number or a comma-delimited list of column numbers. The specified columns are stretched to take up any available space on the row.</a:t>
            </a: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android:stretchColumns</a:t>
            </a:r>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—The second column (because the column numbers are 0-based) is stretched to take up any available space in the row.</a:t>
            </a:r>
          </a:p>
          <a:p>
            <a:r>
              <a:rPr lang="en-US" sz="1200" b="1" i="0" kern="1200" dirty="0" err="1" smtClean="0">
                <a:solidFill>
                  <a:schemeClr val="tx1"/>
                </a:solidFill>
                <a:effectLst/>
                <a:latin typeface="+mn-lt"/>
                <a:ea typeface="+mn-ea"/>
                <a:cs typeface="+mn-cs"/>
              </a:rPr>
              <a:t>android:stretchColumns</a:t>
            </a:r>
            <a:r>
              <a:rPr lang="en-US" sz="1200" b="1" i="0" kern="1200" dirty="0" smtClean="0">
                <a:solidFill>
                  <a:schemeClr val="tx1"/>
                </a:solidFill>
                <a:effectLst/>
                <a:latin typeface="+mn-lt"/>
                <a:ea typeface="+mn-ea"/>
                <a:cs typeface="+mn-cs"/>
              </a:rPr>
              <a:t>="0,1"</a:t>
            </a:r>
            <a:r>
              <a:rPr lang="en-US" sz="1200" b="0" i="0" kern="1200" dirty="0" smtClean="0">
                <a:solidFill>
                  <a:schemeClr val="tx1"/>
                </a:solidFill>
                <a:effectLst/>
                <a:latin typeface="+mn-lt"/>
                <a:ea typeface="+mn-ea"/>
                <a:cs typeface="+mn-cs"/>
              </a:rPr>
              <a:t>—Both the first and second columns are stretched to take up the available space in the row.</a:t>
            </a:r>
          </a:p>
          <a:p>
            <a:r>
              <a:rPr lang="en-US" sz="1200" b="1" i="0" kern="1200" dirty="0" err="1" smtClean="0">
                <a:solidFill>
                  <a:schemeClr val="tx1"/>
                </a:solidFill>
                <a:effectLst/>
                <a:latin typeface="+mn-lt"/>
                <a:ea typeface="+mn-ea"/>
                <a:cs typeface="+mn-cs"/>
              </a:rPr>
              <a:t>android:stretchColumns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—All columns are stretched to take up the available space.</a:t>
            </a:r>
          </a:p>
          <a:p>
            <a:endParaRPr lang="en-US" dirty="0" smtClean="0"/>
          </a:p>
          <a:p>
            <a:r>
              <a:rPr lang="en-US" sz="1200" b="1" i="0" kern="1200" dirty="0" smtClean="0">
                <a:solidFill>
                  <a:schemeClr val="tx1"/>
                </a:solidFill>
                <a:effectLst/>
                <a:latin typeface="+mn-lt"/>
                <a:ea typeface="+mn-ea"/>
                <a:cs typeface="+mn-cs"/>
              </a:rPr>
              <a:t>Spanning Columns</a:t>
            </a:r>
          </a:p>
          <a:p>
            <a:r>
              <a:rPr lang="en-US" sz="1200" b="0" i="0" kern="1200" dirty="0" smtClean="0">
                <a:solidFill>
                  <a:schemeClr val="tx1"/>
                </a:solidFill>
                <a:effectLst/>
                <a:latin typeface="+mn-lt"/>
                <a:ea typeface="+mn-ea"/>
                <a:cs typeface="+mn-cs"/>
              </a:rPr>
              <a:t>We can make a column span or take up the space of one or more columns by using the </a:t>
            </a:r>
            <a:r>
              <a:rPr lang="en-US" sz="1200" b="0" i="0" kern="1200" dirty="0" err="1" smtClean="0">
                <a:solidFill>
                  <a:schemeClr val="tx1"/>
                </a:solidFill>
                <a:effectLst/>
                <a:latin typeface="+mn-lt"/>
                <a:ea typeface="+mn-ea"/>
                <a:cs typeface="+mn-cs"/>
              </a:rPr>
              <a:t>android:layout_span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attribute. The value assigned to this attribute must be &gt;=1. For example, the following value makes the control take or span up to two columns:</a:t>
            </a:r>
          </a:p>
          <a:p>
            <a:r>
              <a:rPr lang="en-US" dirty="0" err="1" smtClean="0"/>
              <a:t>android:layout_span</a:t>
            </a:r>
            <a:r>
              <a:rPr lang="en-US" dirty="0" smtClean="0"/>
              <a:t>="2"</a:t>
            </a:r>
            <a:endParaRPr lang="en-US" dirty="0"/>
          </a:p>
        </p:txBody>
      </p:sp>
      <p:sp>
        <p:nvSpPr>
          <p:cNvPr id="4" name="Slide Number Placeholder 3"/>
          <p:cNvSpPr>
            <a:spLocks noGrp="1"/>
          </p:cNvSpPr>
          <p:nvPr>
            <p:ph type="sldNum" sz="quarter" idx="10"/>
          </p:nvPr>
        </p:nvSpPr>
        <p:spPr/>
        <p:txBody>
          <a:bodyPr/>
          <a:lstStyle/>
          <a:p>
            <a:fld id="{1E7ED83B-0D51-47C8-9F1D-EACDE1CE35B4}" type="slidenum">
              <a:rPr lang="en-US" smtClean="0"/>
              <a:t>23</a:t>
            </a:fld>
            <a:endParaRPr lang="en-US"/>
          </a:p>
        </p:txBody>
      </p:sp>
    </p:spTree>
    <p:extLst>
      <p:ext uri="{BB962C8B-B14F-4D97-AF65-F5344CB8AC3E}">
        <p14:creationId xmlns:p14="http://schemas.microsoft.com/office/powerpoint/2010/main" val="50141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following</a:t>
            </a:r>
            <a:r>
              <a:rPr lang="en-US" baseline="0" dirty="0" smtClean="0"/>
              <a:t> method in Java, to get the UI Component from XML.</a:t>
            </a:r>
          </a:p>
          <a:p>
            <a:r>
              <a:rPr lang="en-US" baseline="0" dirty="0" smtClean="0"/>
              <a:t> Syntax : </a:t>
            </a:r>
            <a:r>
              <a:rPr lang="en-US" baseline="0" dirty="0" err="1" smtClean="0"/>
              <a:t>findViewById</a:t>
            </a:r>
            <a:r>
              <a:rPr lang="en-US" baseline="0" dirty="0" smtClean="0"/>
              <a:t>(</a:t>
            </a:r>
            <a:r>
              <a:rPr lang="en-US" baseline="0" dirty="0" err="1" smtClean="0"/>
              <a:t>R.id.idname</a:t>
            </a:r>
            <a:r>
              <a:rPr lang="en-US" baseline="0" dirty="0" smtClean="0"/>
              <a:t>);</a:t>
            </a:r>
          </a:p>
          <a:p>
            <a:endParaRPr lang="en-US" baseline="0" dirty="0" smtClean="0"/>
          </a:p>
          <a:p>
            <a:r>
              <a:rPr lang="en-US" baseline="0" dirty="0" smtClean="0"/>
              <a:t>You have to declare the component in Java. For this example you have to get the </a:t>
            </a:r>
            <a:r>
              <a:rPr lang="en-US" baseline="0" dirty="0" err="1" smtClean="0"/>
              <a:t>TextView</a:t>
            </a:r>
            <a:r>
              <a:rPr lang="en-US" baseline="0" dirty="0" smtClean="0"/>
              <a:t>.</a:t>
            </a:r>
          </a:p>
          <a:p>
            <a:r>
              <a:rPr lang="en-US" baseline="0" dirty="0" smtClean="0"/>
              <a:t>private </a:t>
            </a:r>
            <a:r>
              <a:rPr lang="en-US" baseline="0" dirty="0" err="1" smtClean="0"/>
              <a:t>TextView</a:t>
            </a:r>
            <a:r>
              <a:rPr lang="en-US" baseline="0" dirty="0" smtClean="0"/>
              <a:t> tv1;</a:t>
            </a:r>
          </a:p>
          <a:p>
            <a:r>
              <a:rPr lang="en-US" baseline="0" dirty="0" smtClean="0"/>
              <a:t>tv1 = (</a:t>
            </a:r>
            <a:r>
              <a:rPr lang="en-US" baseline="0" dirty="0" err="1" smtClean="0"/>
              <a:t>TextView</a:t>
            </a:r>
            <a:r>
              <a:rPr lang="en-US" baseline="0" dirty="0" smtClean="0"/>
              <a:t>) </a:t>
            </a:r>
            <a:r>
              <a:rPr lang="en-US" baseline="0" dirty="0" err="1" smtClean="0"/>
              <a:t>findViewById</a:t>
            </a:r>
            <a:r>
              <a:rPr lang="en-US" baseline="0" dirty="0" smtClean="0"/>
              <a:t>(</a:t>
            </a:r>
            <a:r>
              <a:rPr lang="en-US" baseline="0" dirty="0" err="1" smtClean="0"/>
              <a:t>R.id.textView</a:t>
            </a:r>
            <a:r>
              <a:rPr lang="en-US" baseline="0" dirty="0" smtClean="0"/>
              <a:t>); // need to do explicit casting View object into </a:t>
            </a:r>
            <a:r>
              <a:rPr lang="en-US" baseline="0" dirty="0" err="1" smtClean="0"/>
              <a:t>TextView</a:t>
            </a:r>
            <a:r>
              <a:rPr lang="en-US" baseline="0" dirty="0" smtClean="0"/>
              <a:t> type</a:t>
            </a:r>
          </a:p>
        </p:txBody>
      </p:sp>
      <p:sp>
        <p:nvSpPr>
          <p:cNvPr id="4" name="Slide Number Placeholder 3"/>
          <p:cNvSpPr>
            <a:spLocks noGrp="1"/>
          </p:cNvSpPr>
          <p:nvPr>
            <p:ph type="sldNum" sz="quarter" idx="10"/>
          </p:nvPr>
        </p:nvSpPr>
        <p:spPr/>
        <p:txBody>
          <a:bodyPr/>
          <a:lstStyle/>
          <a:p>
            <a:fld id="{1E7ED83B-0D51-47C8-9F1D-EACDE1CE35B4}" type="slidenum">
              <a:rPr lang="en-US" smtClean="0"/>
              <a:t>28</a:t>
            </a:fld>
            <a:endParaRPr lang="en-US"/>
          </a:p>
        </p:txBody>
      </p:sp>
    </p:spTree>
    <p:extLst>
      <p:ext uri="{BB962C8B-B14F-4D97-AF65-F5344CB8AC3E}">
        <p14:creationId xmlns:p14="http://schemas.microsoft.com/office/powerpoint/2010/main" val="235056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80BFF5F-4E17-4D01-98B3-0EC059AC1D63}" type="datetimeFigureOut">
              <a:rPr lang="en-US" smtClean="0"/>
              <a:t>4/2/2018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EB43DFD-A29D-4C18-B8B5-74E98971A51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0BFF5F-4E17-4D01-98B3-0EC059AC1D63}"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0BFF5F-4E17-4D01-98B3-0EC059AC1D63}"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0BFF5F-4E17-4D01-98B3-0EC059AC1D63}"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0BFF5F-4E17-4D01-98B3-0EC059AC1D63}"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EB43DFD-A29D-4C18-B8B5-74E98971A51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0BFF5F-4E17-4D01-98B3-0EC059AC1D63}"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0BFF5F-4E17-4D01-98B3-0EC059AC1D63}"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0BFF5F-4E17-4D01-98B3-0EC059AC1D63}"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BFF5F-4E17-4D01-98B3-0EC059AC1D63}"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0BFF5F-4E17-4D01-98B3-0EC059AC1D63}"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0BFF5F-4E17-4D01-98B3-0EC059AC1D63}"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3DFD-A29D-4C18-B8B5-74E98971A5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80BFF5F-4E17-4D01-98B3-0EC059AC1D63}" type="datetimeFigureOut">
              <a:rPr lang="en-US" smtClean="0"/>
              <a:t>4/2/2018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EB43DFD-A29D-4C18-B8B5-74E98971A51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C000"/>
                </a:solidFill>
              </a:rPr>
              <a:t>Lesson - 3</a:t>
            </a:r>
            <a:endParaRPr lang="en-US" dirty="0">
              <a:solidFill>
                <a:srgbClr val="FFC000"/>
              </a:solidFill>
            </a:endParaRPr>
          </a:p>
        </p:txBody>
      </p:sp>
      <p:sp>
        <p:nvSpPr>
          <p:cNvPr id="3" name="Subtitle 2"/>
          <p:cNvSpPr>
            <a:spLocks noGrp="1"/>
          </p:cNvSpPr>
          <p:nvPr>
            <p:ph type="subTitle" idx="1"/>
          </p:nvPr>
        </p:nvSpPr>
        <p:spPr>
          <a:xfrm>
            <a:off x="685800" y="3331698"/>
            <a:ext cx="7086600" cy="1752600"/>
          </a:xfrm>
        </p:spPr>
        <p:txBody>
          <a:bodyPr/>
          <a:lstStyle/>
          <a:p>
            <a:r>
              <a:rPr lang="en-US" dirty="0" smtClean="0"/>
              <a:t>Layout, Activity and Basic Components</a:t>
            </a:r>
            <a:endParaRPr lang="en-US" dirty="0"/>
          </a:p>
        </p:txBody>
      </p:sp>
    </p:spTree>
    <p:extLst>
      <p:ext uri="{BB962C8B-B14F-4D97-AF65-F5344CB8AC3E}">
        <p14:creationId xmlns:p14="http://schemas.microsoft.com/office/powerpoint/2010/main" val="4236451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1832"/>
            <a:ext cx="8229600" cy="5697528"/>
          </a:xfrm>
        </p:spPr>
        <p:txBody>
          <a:bodyPr>
            <a:normAutofit/>
          </a:bodyPr>
          <a:lstStyle/>
          <a:p>
            <a:pPr fontAlgn="base"/>
            <a:r>
              <a:rPr lang="en-US" sz="1800" dirty="0" smtClean="0"/>
              <a:t>Lifetime of an Activity is from </a:t>
            </a:r>
            <a:r>
              <a:rPr lang="en-US" sz="1800" dirty="0" err="1" smtClean="0"/>
              <a:t>onCreate</a:t>
            </a:r>
            <a:r>
              <a:rPr lang="en-US" sz="1800" dirty="0"/>
              <a:t>() </a:t>
            </a:r>
            <a:r>
              <a:rPr lang="en-US" sz="1800" dirty="0" smtClean="0"/>
              <a:t>to</a:t>
            </a:r>
            <a:r>
              <a:rPr lang="en-US" sz="1800" dirty="0"/>
              <a:t> </a:t>
            </a:r>
            <a:r>
              <a:rPr lang="en-US" sz="1800" dirty="0" err="1"/>
              <a:t>onDestroy</a:t>
            </a:r>
            <a:r>
              <a:rPr lang="en-US" sz="1800" dirty="0"/>
              <a:t>()</a:t>
            </a:r>
          </a:p>
          <a:p>
            <a:pPr fontAlgn="base"/>
            <a:r>
              <a:rPr lang="en-US" sz="1800" dirty="0"/>
              <a:t> </a:t>
            </a:r>
            <a:r>
              <a:rPr lang="en-US" sz="1800" dirty="0" smtClean="0"/>
              <a:t>Activity is Visible when</a:t>
            </a:r>
            <a:r>
              <a:rPr lang="en-US" sz="1800" dirty="0"/>
              <a:t> </a:t>
            </a:r>
            <a:r>
              <a:rPr lang="en-US" sz="1800" dirty="0" err="1"/>
              <a:t>onStart</a:t>
            </a:r>
            <a:r>
              <a:rPr lang="en-US" sz="1800" dirty="0"/>
              <a:t>() </a:t>
            </a:r>
            <a:r>
              <a:rPr lang="en-US" sz="1800" dirty="0" smtClean="0"/>
              <a:t>to</a:t>
            </a:r>
            <a:r>
              <a:rPr lang="en-US" sz="1800" dirty="0"/>
              <a:t> </a:t>
            </a:r>
            <a:r>
              <a:rPr lang="en-US" sz="1800" dirty="0" err="1"/>
              <a:t>onStop</a:t>
            </a:r>
            <a:r>
              <a:rPr lang="en-US" sz="1800" dirty="0"/>
              <a:t>()</a:t>
            </a:r>
          </a:p>
          <a:p>
            <a:pPr fontAlgn="base"/>
            <a:r>
              <a:rPr lang="en-US" sz="1800" dirty="0"/>
              <a:t> </a:t>
            </a:r>
            <a:r>
              <a:rPr lang="en-US" sz="1800" dirty="0" smtClean="0"/>
              <a:t>Activity is in Foreground</a:t>
            </a:r>
            <a:r>
              <a:rPr lang="en-US" sz="1800" dirty="0"/>
              <a:t> </a:t>
            </a:r>
            <a:r>
              <a:rPr lang="en-US" sz="1800" dirty="0" err="1"/>
              <a:t>onResume</a:t>
            </a:r>
            <a:r>
              <a:rPr lang="en-US" sz="1800" dirty="0"/>
              <a:t> </a:t>
            </a:r>
            <a:r>
              <a:rPr lang="en-US" sz="1800" dirty="0" smtClean="0"/>
              <a:t>to</a:t>
            </a:r>
            <a:r>
              <a:rPr lang="en-US" sz="1800" dirty="0"/>
              <a:t> </a:t>
            </a:r>
            <a:r>
              <a:rPr lang="en-US" sz="1800" dirty="0" err="1"/>
              <a:t>onPause</a:t>
            </a:r>
            <a:r>
              <a:rPr lang="en-US" sz="1800" dirty="0" smtClean="0"/>
              <a:t>()</a:t>
            </a:r>
          </a:p>
          <a:p>
            <a:pPr marL="137160" indent="0" fontAlgn="base">
              <a:buNone/>
            </a:pPr>
            <a:r>
              <a:rPr lang="en-US" sz="2000" dirty="0" smtClean="0">
                <a:solidFill>
                  <a:srgbClr val="FFFF00"/>
                </a:solidFill>
              </a:rPr>
              <a:t>Screen 1 : After running the App, you will get the below screen and the Log message.  The Activity is started by invoking 1. </a:t>
            </a:r>
            <a:r>
              <a:rPr lang="en-US" sz="2000" dirty="0" err="1" smtClean="0">
                <a:solidFill>
                  <a:srgbClr val="FFFF00"/>
                </a:solidFill>
              </a:rPr>
              <a:t>onCreate</a:t>
            </a:r>
            <a:r>
              <a:rPr lang="en-US" sz="2000" dirty="0" smtClean="0">
                <a:solidFill>
                  <a:srgbClr val="FFFF00"/>
                </a:solidFill>
              </a:rPr>
              <a:t>(),    2. </a:t>
            </a:r>
            <a:r>
              <a:rPr lang="en-US" sz="2000" dirty="0" err="1" smtClean="0">
                <a:solidFill>
                  <a:srgbClr val="FFFF00"/>
                </a:solidFill>
              </a:rPr>
              <a:t>onStart</a:t>
            </a:r>
            <a:r>
              <a:rPr lang="en-US" sz="2000" dirty="0" smtClean="0">
                <a:solidFill>
                  <a:srgbClr val="FFFF00"/>
                </a:solidFill>
              </a:rPr>
              <a:t>() and 3. </a:t>
            </a:r>
            <a:r>
              <a:rPr lang="en-US" sz="2000" dirty="0" err="1" smtClean="0">
                <a:solidFill>
                  <a:srgbClr val="FFFF00"/>
                </a:solidFill>
              </a:rPr>
              <a:t>onResume</a:t>
            </a:r>
            <a:r>
              <a:rPr lang="en-US" sz="2000" dirty="0" smtClean="0">
                <a:solidFill>
                  <a:srgbClr val="FFFF00"/>
                </a:solidFill>
              </a:rPr>
              <a:t>(). It is visible in the foreground. </a:t>
            </a:r>
            <a:endParaRPr lang="en-US" sz="2000" dirty="0">
              <a:solidFill>
                <a:srgbClr val="FFFF00"/>
              </a:solidFill>
            </a:endParaRPr>
          </a:p>
          <a:p>
            <a:endParaRPr lang="en-US" sz="2000" dirty="0"/>
          </a:p>
        </p:txBody>
      </p:sp>
      <p:sp>
        <p:nvSpPr>
          <p:cNvPr id="5" name="TextBox 4"/>
          <p:cNvSpPr txBox="1"/>
          <p:nvPr/>
        </p:nvSpPr>
        <p:spPr>
          <a:xfrm>
            <a:off x="2209800" y="150167"/>
            <a:ext cx="5181600" cy="461665"/>
          </a:xfrm>
          <a:prstGeom prst="rect">
            <a:avLst/>
          </a:prstGeom>
          <a:noFill/>
        </p:spPr>
        <p:txBody>
          <a:bodyPr wrap="square" rtlCol="0">
            <a:spAutoFit/>
          </a:bodyPr>
          <a:lstStyle/>
          <a:p>
            <a:r>
              <a:rPr lang="en-US" sz="2400" dirty="0" smtClean="0"/>
              <a:t>Activity Life Cycle – Screen Shots</a:t>
            </a:r>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06733"/>
            <a:ext cx="2581953" cy="418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733800"/>
            <a:ext cx="48006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2971800" y="4572000"/>
            <a:ext cx="1143000" cy="2667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13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3782"/>
            <a:ext cx="8229600" cy="5335578"/>
          </a:xfrm>
        </p:spPr>
        <p:txBody>
          <a:bodyPr>
            <a:normAutofit/>
          </a:bodyPr>
          <a:lstStyle/>
          <a:p>
            <a:pPr marL="137160" indent="0" fontAlgn="base">
              <a:buNone/>
            </a:pPr>
            <a:r>
              <a:rPr lang="en-US" sz="2000" dirty="0" smtClean="0">
                <a:solidFill>
                  <a:srgbClr val="FFFF00"/>
                </a:solidFill>
              </a:rPr>
              <a:t>Screen </a:t>
            </a:r>
            <a:r>
              <a:rPr lang="en-US" sz="2000" dirty="0">
                <a:solidFill>
                  <a:srgbClr val="FFFF00"/>
                </a:solidFill>
              </a:rPr>
              <a:t>2</a:t>
            </a:r>
            <a:r>
              <a:rPr lang="en-US" sz="2000" dirty="0" smtClean="0">
                <a:solidFill>
                  <a:srgbClr val="FFFF00"/>
                </a:solidFill>
              </a:rPr>
              <a:t> : Now press the highlighted                                     Pass button from your Emulator.  The Activity is paused by invoking                             1. </a:t>
            </a:r>
            <a:r>
              <a:rPr lang="en-US" sz="2000" dirty="0" err="1" smtClean="0">
                <a:solidFill>
                  <a:srgbClr val="FFFF00"/>
                </a:solidFill>
              </a:rPr>
              <a:t>OnPause</a:t>
            </a:r>
            <a:r>
              <a:rPr lang="en-US" sz="2000" dirty="0" smtClean="0">
                <a:solidFill>
                  <a:srgbClr val="FFFF00"/>
                </a:solidFill>
              </a:rPr>
              <a:t>() and   2. </a:t>
            </a:r>
            <a:r>
              <a:rPr lang="en-US" sz="2000" dirty="0" err="1" smtClean="0">
                <a:solidFill>
                  <a:srgbClr val="FFFF00"/>
                </a:solidFill>
              </a:rPr>
              <a:t>onStop</a:t>
            </a:r>
            <a:r>
              <a:rPr lang="en-US" sz="2000" dirty="0" smtClean="0">
                <a:solidFill>
                  <a:srgbClr val="FFFF00"/>
                </a:solidFill>
              </a:rPr>
              <a:t>(). Now it is not visible and not destroyed.</a:t>
            </a:r>
            <a:endParaRPr lang="en-US" sz="2000" dirty="0">
              <a:solidFill>
                <a:srgbClr val="FFFF00"/>
              </a:solidFill>
            </a:endParaRPr>
          </a:p>
          <a:p>
            <a:endParaRPr lang="en-US" sz="2000" dirty="0"/>
          </a:p>
        </p:txBody>
      </p:sp>
      <p:sp>
        <p:nvSpPr>
          <p:cNvPr id="5" name="TextBox 4"/>
          <p:cNvSpPr txBox="1"/>
          <p:nvPr/>
        </p:nvSpPr>
        <p:spPr>
          <a:xfrm>
            <a:off x="2209800" y="150167"/>
            <a:ext cx="5181600" cy="461665"/>
          </a:xfrm>
          <a:prstGeom prst="rect">
            <a:avLst/>
          </a:prstGeom>
          <a:noFill/>
        </p:spPr>
        <p:txBody>
          <a:bodyPr wrap="square" rtlCol="0">
            <a:spAutoFit/>
          </a:bodyPr>
          <a:lstStyle/>
          <a:p>
            <a:r>
              <a:rPr lang="en-US" sz="2400" dirty="0" smtClean="0"/>
              <a:t>Activity Life Cycle – Screen Shots</a:t>
            </a:r>
            <a:r>
              <a:rPr lang="en-US" dirty="0" smtClean="0"/>
              <a:t> </a:t>
            </a:r>
            <a:endParaRPr lang="en-US" dirty="0"/>
          </a:p>
        </p:txBody>
      </p:sp>
      <p:sp>
        <p:nvSpPr>
          <p:cNvPr id="6" name="Right Arrow 5"/>
          <p:cNvSpPr/>
          <p:nvPr/>
        </p:nvSpPr>
        <p:spPr>
          <a:xfrm>
            <a:off x="3124200" y="4315820"/>
            <a:ext cx="1143000" cy="2667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122" y="973782"/>
            <a:ext cx="19716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514600"/>
            <a:ext cx="25050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3886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599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1832"/>
            <a:ext cx="8686800" cy="5697528"/>
          </a:xfrm>
        </p:spPr>
        <p:txBody>
          <a:bodyPr>
            <a:normAutofit/>
          </a:bodyPr>
          <a:lstStyle/>
          <a:p>
            <a:pPr marL="137160" indent="0" fontAlgn="base">
              <a:buNone/>
            </a:pPr>
            <a:r>
              <a:rPr lang="en-US" sz="2000" dirty="0" smtClean="0">
                <a:solidFill>
                  <a:srgbClr val="FFFF00"/>
                </a:solidFill>
              </a:rPr>
              <a:t>Screen 3 : Again  start your application  by clicking highlighted start     </a:t>
            </a:r>
          </a:p>
          <a:p>
            <a:pPr marL="137160" indent="0" fontAlgn="base">
              <a:buNone/>
            </a:pPr>
            <a:r>
              <a:rPr lang="en-US" sz="2000" dirty="0">
                <a:solidFill>
                  <a:srgbClr val="FFFF00"/>
                </a:solidFill>
              </a:rPr>
              <a:t> </a:t>
            </a:r>
            <a:r>
              <a:rPr lang="en-US" sz="2000" dirty="0" smtClean="0">
                <a:solidFill>
                  <a:srgbClr val="FFFF00"/>
                </a:solidFill>
              </a:rPr>
              <a:t>                             button the from your Emulator and reload the  same app.  Now the Activity is restarted  by invoking 1. </a:t>
            </a:r>
            <a:r>
              <a:rPr lang="en-US" sz="2000" dirty="0" err="1" smtClean="0">
                <a:solidFill>
                  <a:srgbClr val="FFFF00"/>
                </a:solidFill>
              </a:rPr>
              <a:t>OnRestart</a:t>
            </a:r>
            <a:r>
              <a:rPr lang="en-US" sz="2000" dirty="0" smtClean="0">
                <a:solidFill>
                  <a:srgbClr val="FFFF00"/>
                </a:solidFill>
              </a:rPr>
              <a:t>()   2. </a:t>
            </a:r>
            <a:r>
              <a:rPr lang="en-US" sz="2000" dirty="0" err="1" smtClean="0">
                <a:solidFill>
                  <a:srgbClr val="FFFF00"/>
                </a:solidFill>
              </a:rPr>
              <a:t>onStart</a:t>
            </a:r>
            <a:r>
              <a:rPr lang="en-US" sz="2000" dirty="0" smtClean="0">
                <a:solidFill>
                  <a:srgbClr val="FFFF00"/>
                </a:solidFill>
              </a:rPr>
              <a:t>() and 3. </a:t>
            </a:r>
            <a:r>
              <a:rPr lang="en-US" sz="2000" dirty="0" err="1" smtClean="0">
                <a:solidFill>
                  <a:srgbClr val="FFFF00"/>
                </a:solidFill>
              </a:rPr>
              <a:t>OnResume</a:t>
            </a:r>
            <a:r>
              <a:rPr lang="en-US" sz="2000" dirty="0" smtClean="0">
                <a:solidFill>
                  <a:srgbClr val="FFFF00"/>
                </a:solidFill>
              </a:rPr>
              <a:t>() itself. Now it is visible and not destroyed.</a:t>
            </a:r>
            <a:endParaRPr lang="en-US" sz="2000" dirty="0">
              <a:solidFill>
                <a:srgbClr val="FFFF00"/>
              </a:solidFill>
            </a:endParaRPr>
          </a:p>
          <a:p>
            <a:endParaRPr lang="en-US" sz="2000" dirty="0"/>
          </a:p>
        </p:txBody>
      </p:sp>
      <p:sp>
        <p:nvSpPr>
          <p:cNvPr id="5" name="TextBox 4"/>
          <p:cNvSpPr txBox="1"/>
          <p:nvPr/>
        </p:nvSpPr>
        <p:spPr>
          <a:xfrm>
            <a:off x="2209800" y="150167"/>
            <a:ext cx="5181600" cy="461665"/>
          </a:xfrm>
          <a:prstGeom prst="rect">
            <a:avLst/>
          </a:prstGeom>
          <a:noFill/>
        </p:spPr>
        <p:txBody>
          <a:bodyPr wrap="square" rtlCol="0">
            <a:spAutoFit/>
          </a:bodyPr>
          <a:lstStyle/>
          <a:p>
            <a:r>
              <a:rPr lang="en-US" sz="2400" dirty="0" smtClean="0"/>
              <a:t>Activity Life Cycle – Screen Shots</a:t>
            </a:r>
            <a:r>
              <a:rPr lang="en-US" dirty="0" smtClean="0"/>
              <a:t> </a:t>
            </a:r>
            <a:endParaRPr lang="en-US" dirty="0"/>
          </a:p>
        </p:txBody>
      </p:sp>
      <p:sp>
        <p:nvSpPr>
          <p:cNvPr id="6" name="Right Arrow 5"/>
          <p:cNvSpPr/>
          <p:nvPr/>
        </p:nvSpPr>
        <p:spPr>
          <a:xfrm>
            <a:off x="3048000" y="4305299"/>
            <a:ext cx="1143000" cy="2667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399"/>
            <a:ext cx="2438400"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71888"/>
            <a:ext cx="4572000" cy="181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7" y="1371600"/>
            <a:ext cx="17621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05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73782"/>
            <a:ext cx="8610600" cy="5335578"/>
          </a:xfrm>
        </p:spPr>
        <p:txBody>
          <a:bodyPr>
            <a:normAutofit/>
          </a:bodyPr>
          <a:lstStyle/>
          <a:p>
            <a:pPr marL="137160" indent="0" fontAlgn="base">
              <a:buNone/>
            </a:pPr>
            <a:r>
              <a:rPr lang="en-US" sz="2400" dirty="0" smtClean="0">
                <a:solidFill>
                  <a:srgbClr val="FFFF00"/>
                </a:solidFill>
              </a:rPr>
              <a:t>Screen 4 : If you press the highlighted                                back button  from your Emulator your activity is destroyed by invoking 1. </a:t>
            </a:r>
            <a:r>
              <a:rPr lang="en-US" sz="2400" dirty="0" err="1" smtClean="0">
                <a:solidFill>
                  <a:srgbClr val="FFFF00"/>
                </a:solidFill>
              </a:rPr>
              <a:t>onPause</a:t>
            </a:r>
            <a:r>
              <a:rPr lang="en-US" sz="2400" dirty="0" smtClean="0">
                <a:solidFill>
                  <a:srgbClr val="FFFF00"/>
                </a:solidFill>
              </a:rPr>
              <a:t>() 2. </a:t>
            </a:r>
            <a:r>
              <a:rPr lang="en-US" sz="2400" dirty="0" err="1" smtClean="0">
                <a:solidFill>
                  <a:srgbClr val="FFFF00"/>
                </a:solidFill>
              </a:rPr>
              <a:t>OnStop</a:t>
            </a:r>
            <a:r>
              <a:rPr lang="en-US" sz="2400" dirty="0" smtClean="0">
                <a:solidFill>
                  <a:srgbClr val="FFFF00"/>
                </a:solidFill>
              </a:rPr>
              <a:t>() and  </a:t>
            </a:r>
            <a:r>
              <a:rPr lang="en-US" sz="2400" dirty="0">
                <a:solidFill>
                  <a:srgbClr val="FFFF00"/>
                </a:solidFill>
              </a:rPr>
              <a:t>3</a:t>
            </a:r>
            <a:r>
              <a:rPr lang="en-US" sz="2400" dirty="0" smtClean="0">
                <a:solidFill>
                  <a:srgbClr val="FFFF00"/>
                </a:solidFill>
              </a:rPr>
              <a:t>. </a:t>
            </a:r>
            <a:r>
              <a:rPr lang="en-US" sz="2400" dirty="0" err="1" smtClean="0">
                <a:solidFill>
                  <a:srgbClr val="FFFF00"/>
                </a:solidFill>
              </a:rPr>
              <a:t>onDestroy</a:t>
            </a:r>
            <a:r>
              <a:rPr lang="en-US" sz="2400" dirty="0" smtClean="0">
                <a:solidFill>
                  <a:srgbClr val="FFFF00"/>
                </a:solidFill>
              </a:rPr>
              <a:t>().  The lifetime of the activity becomes over.</a:t>
            </a:r>
          </a:p>
          <a:p>
            <a:pPr marL="137160" indent="0" fontAlgn="base">
              <a:buNone/>
            </a:pPr>
            <a:endParaRPr lang="en-US" sz="2400" dirty="0">
              <a:solidFill>
                <a:srgbClr val="FFFF00"/>
              </a:solidFill>
            </a:endParaRPr>
          </a:p>
          <a:p>
            <a:endParaRPr lang="en-US" sz="2400" dirty="0"/>
          </a:p>
        </p:txBody>
      </p:sp>
      <p:sp>
        <p:nvSpPr>
          <p:cNvPr id="5" name="TextBox 4"/>
          <p:cNvSpPr txBox="1"/>
          <p:nvPr/>
        </p:nvSpPr>
        <p:spPr>
          <a:xfrm>
            <a:off x="2209800" y="150167"/>
            <a:ext cx="5181600" cy="461665"/>
          </a:xfrm>
          <a:prstGeom prst="rect">
            <a:avLst/>
          </a:prstGeom>
          <a:noFill/>
        </p:spPr>
        <p:txBody>
          <a:bodyPr wrap="square" rtlCol="0">
            <a:spAutoFit/>
          </a:bodyPr>
          <a:lstStyle/>
          <a:p>
            <a:r>
              <a:rPr lang="en-US" sz="2400" dirty="0" smtClean="0"/>
              <a:t>Activity Life Cycle – Screen Shots</a:t>
            </a:r>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546" y="1063956"/>
            <a:ext cx="17335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2514600"/>
            <a:ext cx="2667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733800"/>
            <a:ext cx="3886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ight Arrow 10"/>
          <p:cNvSpPr/>
          <p:nvPr/>
        </p:nvSpPr>
        <p:spPr>
          <a:xfrm>
            <a:off x="3505200" y="4400550"/>
            <a:ext cx="1143000" cy="2667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48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7"/>
            <a:ext cx="8229600" cy="753533"/>
          </a:xfrm>
        </p:spPr>
        <p:txBody>
          <a:bodyPr/>
          <a:lstStyle/>
          <a:p>
            <a:r>
              <a:rPr lang="en-US" dirty="0" smtClean="0">
                <a:solidFill>
                  <a:srgbClr val="FFFF00"/>
                </a:solidFill>
              </a:rPr>
              <a:t>Basic UI Controls</a:t>
            </a:r>
            <a:endParaRPr lang="en-US" dirty="0">
              <a:solidFill>
                <a:srgbClr val="FFFF00"/>
              </a:solidFill>
            </a:endParaRPr>
          </a:p>
        </p:txBody>
      </p:sp>
      <p:sp>
        <p:nvSpPr>
          <p:cNvPr id="3" name="Content Placeholder 2"/>
          <p:cNvSpPr>
            <a:spLocks noGrp="1"/>
          </p:cNvSpPr>
          <p:nvPr>
            <p:ph idx="1"/>
          </p:nvPr>
        </p:nvSpPr>
        <p:spPr>
          <a:xfrm>
            <a:off x="17060" y="718668"/>
            <a:ext cx="7907740" cy="5318760"/>
          </a:xfrm>
        </p:spPr>
        <p:txBody>
          <a:bodyPr>
            <a:normAutofit fontScale="92500" lnSpcReduction="10000"/>
          </a:bodyPr>
          <a:lstStyle/>
          <a:p>
            <a:r>
              <a:rPr lang="en-US" sz="2200" dirty="0"/>
              <a:t>Input controls are the interactive components in your app's user interface. </a:t>
            </a:r>
            <a:endParaRPr lang="en-US" sz="2200" dirty="0" smtClean="0"/>
          </a:p>
          <a:p>
            <a:r>
              <a:rPr lang="en-US" sz="2200" dirty="0" smtClean="0"/>
              <a:t>Android </a:t>
            </a:r>
            <a:r>
              <a:rPr lang="en-US" sz="2200" dirty="0"/>
              <a:t>provides a wide variety of controls you can use in your UI, such as buttons, text fields, seek bars, checkboxes, zoom buttons, toggle buttons, and many more. </a:t>
            </a:r>
            <a:endParaRPr lang="en-US" sz="2200" dirty="0" smtClean="0"/>
          </a:p>
          <a:p>
            <a:r>
              <a:rPr lang="en-US" sz="2200" dirty="0" smtClean="0"/>
              <a:t>Each </a:t>
            </a:r>
            <a:r>
              <a:rPr lang="en-US" sz="2200" dirty="0"/>
              <a:t>input control supports a specific set of input events so you can handle events such as when the user enters text or touches a button.</a:t>
            </a:r>
          </a:p>
          <a:p>
            <a:r>
              <a:rPr lang="en-US" sz="2200" dirty="0"/>
              <a:t>Adding an input control to your UI is as simple as importing the control class into your .java file and creating an object from the class. </a:t>
            </a:r>
            <a:endParaRPr lang="en-US" sz="2200" dirty="0" smtClean="0"/>
          </a:p>
          <a:p>
            <a:r>
              <a:rPr lang="en-US" sz="2200" dirty="0" smtClean="0"/>
              <a:t>For </a:t>
            </a:r>
            <a:r>
              <a:rPr lang="en-US" sz="2200" dirty="0"/>
              <a:t>instance, to create a Button in  </a:t>
            </a:r>
            <a:r>
              <a:rPr lang="en-US" sz="2200" dirty="0" smtClean="0"/>
              <a:t>code you </a:t>
            </a:r>
            <a:r>
              <a:rPr lang="en-US" sz="2200" dirty="0"/>
              <a:t>would type:</a:t>
            </a:r>
          </a:p>
          <a:p>
            <a:r>
              <a:rPr lang="en-US" sz="2200" dirty="0"/>
              <a:t>Button </a:t>
            </a:r>
            <a:r>
              <a:rPr lang="en-US" sz="2200" dirty="0" err="1"/>
              <a:t>myButton</a:t>
            </a:r>
            <a:r>
              <a:rPr lang="en-US" sz="2200" dirty="0"/>
              <a:t> = new Button(this);</a:t>
            </a:r>
          </a:p>
          <a:p>
            <a:r>
              <a:rPr lang="en-US" sz="2200" dirty="0"/>
              <a:t>Then you can simply press Ctrl-Shift-o to import the Button class.</a:t>
            </a:r>
          </a:p>
          <a:p>
            <a:r>
              <a:rPr lang="en-US" sz="2200" dirty="0"/>
              <a:t>import </a:t>
            </a:r>
            <a:r>
              <a:rPr lang="en-US" sz="2200" dirty="0" err="1"/>
              <a:t>android.widget.Button</a:t>
            </a:r>
            <a:r>
              <a:rPr lang="en-US" sz="2200" dirty="0" smtClean="0"/>
              <a:t>;</a:t>
            </a:r>
          </a:p>
          <a:p>
            <a:r>
              <a:rPr lang="en-US" sz="2200" dirty="0"/>
              <a:t>Refer : </a:t>
            </a:r>
            <a:r>
              <a:rPr lang="en-US" sz="1500" b="1" dirty="0">
                <a:solidFill>
                  <a:srgbClr val="FFFF00"/>
                </a:solidFill>
              </a:rPr>
              <a:t>https://developer.android.com/guide/topics/ui/index</a:t>
            </a:r>
            <a:r>
              <a:rPr lang="en-US" sz="1700" b="1" dirty="0">
                <a:solidFill>
                  <a:srgbClr val="FFFF00"/>
                </a:solidFill>
              </a:rPr>
              <a:t>.html</a:t>
            </a:r>
            <a:endParaRPr lang="en-US" sz="2200" b="1" dirty="0">
              <a:solidFill>
                <a:srgbClr val="FFFF00"/>
              </a:solidFill>
            </a:endParaRPr>
          </a:p>
          <a:p>
            <a:pPr marL="13716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800600"/>
            <a:ext cx="27241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2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57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8839200" cy="6172200"/>
          </a:xfrm>
        </p:spPr>
        <p:txBody>
          <a:bodyPr>
            <a:normAutofit fontScale="70000" lnSpcReduction="20000"/>
          </a:bodyPr>
          <a:lstStyle/>
          <a:p>
            <a:r>
              <a:rPr lang="en-US" dirty="0"/>
              <a:t>A button consists of text or an </a:t>
            </a:r>
            <a:r>
              <a:rPr lang="en-US" dirty="0" smtClean="0"/>
              <a:t>icon </a:t>
            </a:r>
            <a:r>
              <a:rPr lang="en-US" dirty="0"/>
              <a:t>that communicates what action occurs when the user touches it. </a:t>
            </a:r>
            <a:endParaRPr lang="en-US" dirty="0" smtClean="0"/>
          </a:p>
          <a:p>
            <a:pPr marL="137160" indent="0">
              <a:buNone/>
            </a:pPr>
            <a:endParaRPr lang="en-US" dirty="0" smtClean="0"/>
          </a:p>
          <a:p>
            <a:pPr marL="137160" indent="0">
              <a:buNone/>
            </a:pPr>
            <a:r>
              <a:rPr lang="en-US" b="1" u="sng" dirty="0"/>
              <a:t>Responding to Click Events</a:t>
            </a:r>
          </a:p>
          <a:p>
            <a:r>
              <a:rPr lang="en-US" dirty="0"/>
              <a:t>When the user clicks a button, the Button object receives an on-click event.</a:t>
            </a:r>
          </a:p>
          <a:p>
            <a:r>
              <a:rPr lang="en-US" dirty="0"/>
              <a:t>To set a click event handler for a button you can use the button's </a:t>
            </a:r>
            <a:r>
              <a:rPr lang="en-US" dirty="0" err="1"/>
              <a:t>setOnClickListener</a:t>
            </a:r>
            <a:r>
              <a:rPr lang="en-US" dirty="0"/>
              <a:t>(</a:t>
            </a:r>
            <a:r>
              <a:rPr lang="en-US" dirty="0" err="1"/>
              <a:t>nameOfListener</a:t>
            </a:r>
            <a:r>
              <a:rPr lang="en-US" dirty="0"/>
              <a:t>) function like this:</a:t>
            </a:r>
          </a:p>
          <a:p>
            <a:r>
              <a:rPr lang="en-US" b="1" dirty="0"/>
              <a:t>// Set the button </a:t>
            </a:r>
            <a:r>
              <a:rPr lang="en-US" b="1" dirty="0" err="1"/>
              <a:t>OnClickListener</a:t>
            </a:r>
            <a:endParaRPr lang="en-US" dirty="0"/>
          </a:p>
          <a:p>
            <a:r>
              <a:rPr lang="en-US" b="1" dirty="0" err="1"/>
              <a:t>myButton.setOnClickListener</a:t>
            </a:r>
            <a:r>
              <a:rPr lang="en-US" b="1" dirty="0"/>
              <a:t>(</a:t>
            </a:r>
            <a:r>
              <a:rPr lang="en-US" b="1" dirty="0" err="1"/>
              <a:t>myListener</a:t>
            </a:r>
            <a:r>
              <a:rPr lang="en-US" b="1" dirty="0"/>
              <a:t>);</a:t>
            </a:r>
            <a:endParaRPr lang="en-US" dirty="0"/>
          </a:p>
          <a:p>
            <a:r>
              <a:rPr lang="en-US" dirty="0"/>
              <a:t>then you can create a class member </a:t>
            </a:r>
            <a:r>
              <a:rPr lang="en-US" dirty="0" err="1"/>
              <a:t>OnCLickListener</a:t>
            </a:r>
            <a:r>
              <a:rPr lang="en-US" dirty="0"/>
              <a:t> object like this:</a:t>
            </a:r>
          </a:p>
          <a:p>
            <a:r>
              <a:rPr lang="en-US" b="1" dirty="0"/>
              <a:t>// Create an </a:t>
            </a:r>
            <a:r>
              <a:rPr lang="en-US" b="1" dirty="0" err="1"/>
              <a:t>onClickListener</a:t>
            </a:r>
            <a:r>
              <a:rPr lang="en-US" b="1" dirty="0"/>
              <a:t> Object</a:t>
            </a:r>
            <a:endParaRPr lang="en-US" dirty="0"/>
          </a:p>
          <a:p>
            <a:r>
              <a:rPr lang="en-US" b="1" dirty="0"/>
              <a:t>private View.OnClickListener </a:t>
            </a:r>
            <a:r>
              <a:rPr lang="en-US" b="1" dirty="0" err="1"/>
              <a:t>myListener</a:t>
            </a:r>
            <a:r>
              <a:rPr lang="en-US" b="1" dirty="0"/>
              <a:t> = new View.OnClickListener() </a:t>
            </a:r>
            <a:r>
              <a:rPr lang="en-US" dirty="0"/>
              <a:t/>
            </a:r>
            <a:br>
              <a:rPr lang="en-US" dirty="0"/>
            </a:br>
            <a:r>
              <a:rPr lang="en-US" b="1" dirty="0"/>
              <a:t>{</a:t>
            </a:r>
            <a:r>
              <a:rPr lang="en-US" dirty="0"/>
              <a:t/>
            </a:r>
            <a:br>
              <a:rPr lang="en-US" dirty="0"/>
            </a:br>
            <a:r>
              <a:rPr lang="en-US" b="1" dirty="0"/>
              <a:t>    public void </a:t>
            </a:r>
            <a:r>
              <a:rPr lang="en-US" b="1" dirty="0" err="1"/>
              <a:t>onClick</a:t>
            </a:r>
            <a:r>
              <a:rPr lang="en-US" b="1" dirty="0"/>
              <a:t>(View v) </a:t>
            </a:r>
            <a:r>
              <a:rPr lang="en-US" dirty="0"/>
              <a:t/>
            </a:r>
            <a:br>
              <a:rPr lang="en-US" dirty="0"/>
            </a:br>
            <a:r>
              <a:rPr lang="en-US" b="1" dirty="0"/>
              <a:t>    {</a:t>
            </a:r>
            <a:r>
              <a:rPr lang="en-US" dirty="0"/>
              <a:t/>
            </a:r>
            <a:br>
              <a:rPr lang="en-US" dirty="0"/>
            </a:br>
            <a:r>
              <a:rPr lang="en-US" b="1" dirty="0"/>
              <a:t>        // Do something here</a:t>
            </a:r>
            <a:r>
              <a:rPr lang="en-US" dirty="0"/>
              <a:t/>
            </a:r>
            <a:br>
              <a:rPr lang="en-US" dirty="0"/>
            </a:br>
            <a:r>
              <a:rPr lang="en-US" b="1" dirty="0"/>
              <a:t>    }</a:t>
            </a:r>
            <a:r>
              <a:rPr lang="en-US" dirty="0"/>
              <a:t/>
            </a:r>
            <a:br>
              <a:rPr lang="en-US" dirty="0"/>
            </a:br>
            <a:r>
              <a:rPr lang="en-US" b="1" dirty="0"/>
              <a:t>};</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805360"/>
            <a:ext cx="12382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45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dirty="0" smtClean="0">
                <a:solidFill>
                  <a:srgbClr val="FFFF00"/>
                </a:solidFill>
              </a:rPr>
              <a:t>Using Built-in Layout Classes</a:t>
            </a:r>
          </a:p>
        </p:txBody>
      </p:sp>
      <p:sp>
        <p:nvSpPr>
          <p:cNvPr id="2" name="Content Placeholder 1"/>
          <p:cNvSpPr>
            <a:spLocks noGrp="1"/>
          </p:cNvSpPr>
          <p:nvPr>
            <p:ph idx="1"/>
          </p:nvPr>
        </p:nvSpPr>
        <p:spPr>
          <a:xfrm>
            <a:off x="457200" y="1615440"/>
            <a:ext cx="8229600" cy="5166360"/>
          </a:xfrm>
        </p:spPr>
        <p:txBody>
          <a:bodyPr/>
          <a:lstStyle/>
          <a:p>
            <a:pPr>
              <a:defRPr/>
            </a:pPr>
            <a:r>
              <a:rPr lang="en-US" sz="2400" b="1" dirty="0"/>
              <a:t>The types of layouts built </a:t>
            </a:r>
            <a:r>
              <a:rPr lang="en-US" sz="2400" b="1" dirty="0" smtClean="0"/>
              <a:t>into </a:t>
            </a:r>
            <a:r>
              <a:rPr lang="en-US" sz="2400" b="1" dirty="0"/>
              <a:t>the Android SDK framework </a:t>
            </a:r>
            <a:r>
              <a:rPr lang="en-US" sz="2400" b="1" dirty="0" smtClean="0"/>
              <a:t>include:</a:t>
            </a:r>
          </a:p>
          <a:p>
            <a:pPr lvl="1">
              <a:defRPr/>
            </a:pPr>
            <a:r>
              <a:rPr lang="en-US" sz="2400" b="1" dirty="0" err="1" smtClean="0">
                <a:latin typeface="Courier New" pitchFamily="49" charset="0"/>
                <a:cs typeface="Courier New" pitchFamily="49" charset="0"/>
              </a:rPr>
              <a:t>LinearLayout</a:t>
            </a:r>
            <a:endParaRPr lang="en-US" sz="2400" b="1" dirty="0">
              <a:latin typeface="Courier New" pitchFamily="49" charset="0"/>
              <a:cs typeface="Courier New" pitchFamily="49" charset="0"/>
            </a:endParaRPr>
          </a:p>
          <a:p>
            <a:pPr lvl="1">
              <a:defRPr/>
            </a:pPr>
            <a:r>
              <a:rPr lang="en-US" sz="2400" b="1" dirty="0" err="1">
                <a:latin typeface="Courier New" pitchFamily="49" charset="0"/>
                <a:cs typeface="Courier New" pitchFamily="49" charset="0"/>
              </a:rPr>
              <a:t>RelativeLayout</a:t>
            </a:r>
            <a:endParaRPr lang="en-US" sz="2400" b="1" dirty="0">
              <a:latin typeface="Courier New" pitchFamily="49" charset="0"/>
              <a:cs typeface="Courier New" pitchFamily="49" charset="0"/>
            </a:endParaRPr>
          </a:p>
          <a:p>
            <a:pPr lvl="1">
              <a:defRPr/>
            </a:pPr>
            <a:r>
              <a:rPr lang="en-US" sz="2400" b="1" dirty="0" err="1" smtClean="0">
                <a:latin typeface="Courier New" pitchFamily="49" charset="0"/>
                <a:cs typeface="Courier New" pitchFamily="49" charset="0"/>
              </a:rPr>
              <a:t>TableLayout</a:t>
            </a:r>
            <a:endParaRPr lang="en-US" sz="2400" b="1" dirty="0" smtClean="0">
              <a:latin typeface="Courier New" pitchFamily="49" charset="0"/>
              <a:cs typeface="Courier New" pitchFamily="49" charset="0"/>
            </a:endParaRPr>
          </a:p>
          <a:p>
            <a:pPr lvl="1">
              <a:defRPr/>
            </a:pPr>
            <a:r>
              <a:rPr lang="en-US" b="1" dirty="0" err="1">
                <a:latin typeface="Courier New" pitchFamily="49" charset="0"/>
                <a:cs typeface="Courier New" pitchFamily="49" charset="0"/>
              </a:rPr>
              <a:t>FrameLayout</a:t>
            </a:r>
            <a:endParaRPr lang="en-US" b="1" dirty="0">
              <a:latin typeface="Courier New" pitchFamily="49" charset="0"/>
              <a:cs typeface="Courier New" pitchFamily="49" charset="0"/>
            </a:endParaRPr>
          </a:p>
          <a:p>
            <a:pPr lvl="1">
              <a:defRPr/>
            </a:pPr>
            <a:r>
              <a:rPr lang="en-US" sz="2400" b="1" dirty="0" err="1" smtClean="0">
                <a:latin typeface="Courier New" pitchFamily="49" charset="0"/>
                <a:cs typeface="Courier New" pitchFamily="49" charset="0"/>
              </a:rPr>
              <a:t>GridLayout</a:t>
            </a:r>
            <a:endParaRPr lang="en-US" sz="2400" b="1" dirty="0" smtClean="0">
              <a:latin typeface="Courier New" pitchFamily="49" charset="0"/>
              <a:cs typeface="Courier New" pitchFamily="49" charset="0"/>
            </a:endParaRPr>
          </a:p>
          <a:p>
            <a:pPr>
              <a:defRPr/>
            </a:pPr>
            <a:r>
              <a:rPr lang="en-US" sz="2400" b="1" dirty="0"/>
              <a:t>In our course we are going to discuss the first three layouts. </a:t>
            </a:r>
          </a:p>
          <a:p>
            <a:pPr>
              <a:defRPr/>
            </a:pPr>
            <a:r>
              <a:rPr lang="en-US" sz="2400" b="1" kern="1200" dirty="0" smtClean="0"/>
              <a:t>These layouts </a:t>
            </a:r>
            <a:r>
              <a:rPr lang="en-US" sz="2400" b="1" kern="1200" dirty="0"/>
              <a:t>are derived </a:t>
            </a:r>
            <a:r>
              <a:rPr lang="en-US" sz="2400" b="1" kern="1200" dirty="0" smtClean="0"/>
              <a:t>from: </a:t>
            </a:r>
          </a:p>
          <a:p>
            <a:pPr lvl="1">
              <a:defRPr/>
            </a:pPr>
            <a:r>
              <a:rPr lang="en-US" sz="2400" b="1" kern="1200" dirty="0" err="1" smtClean="0">
                <a:latin typeface="Courier New" pitchFamily="49" charset="0"/>
                <a:cs typeface="Courier New" pitchFamily="49" charset="0"/>
              </a:rPr>
              <a:t>android.view.ViewGroup</a:t>
            </a:r>
            <a:endParaRPr lang="en-US" sz="2400" b="1" kern="1200" dirty="0" smtClean="0">
              <a:latin typeface="Courier New" pitchFamily="49" charset="0"/>
              <a:cs typeface="Courier New" pitchFamily="49" charset="0"/>
            </a:endParaRPr>
          </a:p>
        </p:txBody>
      </p:sp>
    </p:spTree>
    <p:extLst>
      <p:ext uri="{BB962C8B-B14F-4D97-AF65-F5344CB8AC3E}">
        <p14:creationId xmlns:p14="http://schemas.microsoft.com/office/powerpoint/2010/main" val="1731750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down)">
                                      <p:cBhvr>
                                        <p:cTn id="40" dur="500"/>
                                        <p:tgtEl>
                                          <p:spTgt spid="2">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wipe(down)">
                                      <p:cBhvr>
                                        <p:cTn id="4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4724400" cy="5090160"/>
          </a:xfrm>
        </p:spPr>
        <p:txBody>
          <a:bodyPr>
            <a:normAutofit/>
          </a:bodyPr>
          <a:lstStyle/>
          <a:p>
            <a:r>
              <a:rPr lang="en-US" altLang="en-US" b="1" dirty="0"/>
              <a:t>A </a:t>
            </a:r>
            <a:r>
              <a:rPr lang="en-US" altLang="en-US" b="1" dirty="0" err="1">
                <a:latin typeface="Courier New" pitchFamily="49" charset="0"/>
                <a:cs typeface="Courier New" pitchFamily="49" charset="0"/>
              </a:rPr>
              <a:t>LinearLayout</a:t>
            </a:r>
            <a:r>
              <a:rPr lang="en-US" altLang="en-US" b="1" dirty="0"/>
              <a:t> view organizes its child </a:t>
            </a:r>
            <a:r>
              <a:rPr lang="en-US" altLang="en-US" b="1" dirty="0">
                <a:latin typeface="Courier New" pitchFamily="49" charset="0"/>
                <a:cs typeface="Courier New" pitchFamily="49" charset="0"/>
              </a:rPr>
              <a:t>View</a:t>
            </a:r>
            <a:r>
              <a:rPr lang="en-US" altLang="en-US" b="1" dirty="0"/>
              <a:t> controls in a single row, or a single column, depending on whether its orientation attribute is set to horizontal or vertical.</a:t>
            </a:r>
          </a:p>
          <a:p>
            <a:r>
              <a:rPr lang="en-US" altLang="en-US" b="1" dirty="0"/>
              <a:t>This is a very handy layout method for creating forms.</a:t>
            </a:r>
          </a:p>
          <a:p>
            <a:endParaRPr lang="en-US" dirty="0"/>
          </a:p>
        </p:txBody>
      </p:sp>
      <p:pic>
        <p:nvPicPr>
          <p:cNvPr id="4" name="Picture 6" descr="Image result for android linea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371600"/>
            <a:ext cx="30480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Image result for android linear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743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009900" y="381000"/>
            <a:ext cx="2971800" cy="584775"/>
          </a:xfrm>
          <a:prstGeom prst="rect">
            <a:avLst/>
          </a:prstGeom>
          <a:noFill/>
        </p:spPr>
        <p:txBody>
          <a:bodyPr wrap="square" rtlCol="0">
            <a:spAutoFit/>
          </a:bodyPr>
          <a:lstStyle/>
          <a:p>
            <a:r>
              <a:rPr lang="en-US" sz="3200" b="1" u="sng" dirty="0" smtClean="0"/>
              <a:t>Linear Layout</a:t>
            </a:r>
            <a:endParaRPr lang="en-US" sz="3200" b="1" u="sng" dirty="0"/>
          </a:p>
        </p:txBody>
      </p:sp>
    </p:spTree>
    <p:extLst>
      <p:ext uri="{BB962C8B-B14F-4D97-AF65-F5344CB8AC3E}">
        <p14:creationId xmlns:p14="http://schemas.microsoft.com/office/powerpoint/2010/main" val="175925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100" y="1295400"/>
            <a:ext cx="8229600" cy="5105400"/>
          </a:xfrm>
        </p:spPr>
        <p:txBody>
          <a:bodyPr>
            <a:normAutofit fontScale="92500" lnSpcReduction="20000"/>
          </a:bodyPr>
          <a:lstStyle/>
          <a:p>
            <a:pPr marL="0" indent="0">
              <a:buFont typeface="Wingdings" pitchFamily="2" charset="2"/>
              <a:buNone/>
            </a:pPr>
            <a:r>
              <a:rPr lang="en-US" altLang="en-US" sz="2000" b="1" dirty="0" smtClean="0">
                <a:latin typeface="Courier New" pitchFamily="49" charset="0"/>
                <a:cs typeface="Courier New" pitchFamily="49" charset="0"/>
              </a:rPr>
              <a:t>&lt;</a:t>
            </a:r>
            <a:r>
              <a:rPr lang="en-US" altLang="en-US" sz="2000" b="1" dirty="0" err="1" smtClean="0">
                <a:latin typeface="Courier New" pitchFamily="49" charset="0"/>
                <a:cs typeface="Courier New" pitchFamily="49" charset="0"/>
              </a:rPr>
              <a:t>LinearLayout</a:t>
            </a: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xmlns:android</a:t>
            </a:r>
            <a:r>
              <a:rPr lang="en-US" altLang="en-US" sz="2000" b="1" dirty="0" smtClean="0">
                <a:latin typeface="Courier New" pitchFamily="49" charset="0"/>
                <a:cs typeface="Courier New" pitchFamily="49" charset="0"/>
              </a:rPr>
              <a:t>=</a:t>
            </a:r>
          </a:p>
          <a:p>
            <a:pPr marL="0" indent="0">
              <a:buFont typeface="Wingdings" pitchFamily="2" charset="2"/>
              <a:buNone/>
            </a:pPr>
            <a:r>
              <a:rPr lang="en-US" altLang="en-US" sz="2000" b="1" dirty="0" smtClean="0">
                <a:latin typeface="Courier New" pitchFamily="49" charset="0"/>
                <a:cs typeface="Courier New" pitchFamily="49" charset="0"/>
              </a:rPr>
              <a:t>    "http://schemas.android.com/</a:t>
            </a:r>
            <a:r>
              <a:rPr lang="en-US" altLang="en-US" sz="2000" b="1" dirty="0" err="1" smtClean="0">
                <a:latin typeface="Courier New" pitchFamily="49" charset="0"/>
                <a:cs typeface="Courier New" pitchFamily="49" charset="0"/>
              </a:rPr>
              <a:t>apk</a:t>
            </a:r>
            <a:r>
              <a:rPr lang="en-US" altLang="en-US" sz="2000" b="1" dirty="0" smtClean="0">
                <a:latin typeface="Courier New" pitchFamily="49" charset="0"/>
                <a:cs typeface="Courier New" pitchFamily="49" charset="0"/>
              </a:rPr>
              <a:t>/res/android"</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android:layout_width</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match_parent</a:t>
            </a:r>
            <a:r>
              <a:rPr lang="en-US" altLang="en-US" sz="2000" b="1" dirty="0" smtClean="0">
                <a:latin typeface="Courier New" pitchFamily="49" charset="0"/>
                <a:cs typeface="Courier New" pitchFamily="49" charset="0"/>
              </a:rPr>
              <a:t>"</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android:layout_height</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match_parent</a:t>
            </a:r>
            <a:r>
              <a:rPr lang="en-US" altLang="en-US" sz="2000" b="1" dirty="0" smtClean="0">
                <a:latin typeface="Courier New" pitchFamily="49" charset="0"/>
                <a:cs typeface="Courier New" pitchFamily="49" charset="0"/>
              </a:rPr>
              <a:t>“</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android:orientation</a:t>
            </a:r>
            <a:r>
              <a:rPr lang="en-US" altLang="en-US" sz="2000" b="1" dirty="0" smtClean="0">
                <a:latin typeface="Courier New" pitchFamily="49" charset="0"/>
                <a:cs typeface="Courier New" pitchFamily="49" charset="0"/>
              </a:rPr>
              <a:t>=“vertical”&gt;</a:t>
            </a:r>
          </a:p>
          <a:p>
            <a:pPr marL="0" indent="0">
              <a:buFont typeface="Wingdings" pitchFamily="2" charset="2"/>
              <a:buNone/>
            </a:pPr>
            <a:r>
              <a:rPr lang="en-US" altLang="en-US" sz="2000" b="1" dirty="0" smtClean="0">
                <a:latin typeface="Courier New" pitchFamily="49" charset="0"/>
                <a:cs typeface="Courier New" pitchFamily="49" charset="0"/>
              </a:rPr>
              <a:t>    &lt;</a:t>
            </a:r>
            <a:r>
              <a:rPr lang="en-US" altLang="en-US" sz="2000" b="1" dirty="0" err="1" smtClean="0">
                <a:latin typeface="Courier New" pitchFamily="49" charset="0"/>
                <a:cs typeface="Courier New" pitchFamily="49" charset="0"/>
              </a:rPr>
              <a:t>TextView</a:t>
            </a:r>
            <a:endParaRPr lang="en-US" altLang="en-US" sz="2000" b="1" dirty="0" smtClean="0">
              <a:latin typeface="Courier New" pitchFamily="49" charset="0"/>
              <a:cs typeface="Courier New" pitchFamily="49" charset="0"/>
            </a:endParaRP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android:id</a:t>
            </a:r>
            <a:r>
              <a:rPr lang="en-US" altLang="en-US" sz="2000" b="1" dirty="0" smtClean="0">
                <a:latin typeface="Courier New" pitchFamily="49" charset="0"/>
                <a:cs typeface="Courier New" pitchFamily="49" charset="0"/>
              </a:rPr>
              <a:t>="@+id/TextView01"</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android:layout_height</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match_parent</a:t>
            </a:r>
            <a:r>
              <a:rPr lang="en-US" altLang="en-US" sz="2000" b="1" dirty="0" smtClean="0">
                <a:latin typeface="Courier New" pitchFamily="49" charset="0"/>
                <a:cs typeface="Courier New" pitchFamily="49" charset="0"/>
              </a:rPr>
              <a:t>"</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android:layout_width</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match_parent</a:t>
            </a:r>
            <a:r>
              <a:rPr lang="en-US" altLang="en-US" sz="2000" b="1" dirty="0" smtClean="0">
                <a:latin typeface="Courier New" pitchFamily="49" charset="0"/>
                <a:cs typeface="Courier New" pitchFamily="49" charset="0"/>
              </a:rPr>
              <a:t>" /&gt;</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a:latin typeface="Courier New" pitchFamily="49" charset="0"/>
                <a:cs typeface="Courier New" pitchFamily="49" charset="0"/>
              </a:rPr>
              <a:t>&lt;Button</a:t>
            </a:r>
          </a:p>
          <a:p>
            <a:pPr marL="0" indent="0">
              <a:buFont typeface="Wingdings" pitchFamily="2" charset="2"/>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android:id</a:t>
            </a:r>
            <a:r>
              <a:rPr lang="en-US" altLang="en-US" sz="2000" b="1" dirty="0">
                <a:latin typeface="Courier New" pitchFamily="49" charset="0"/>
                <a:cs typeface="Courier New" pitchFamily="49" charset="0"/>
              </a:rPr>
              <a:t>="@+id/Button01"</a:t>
            </a:r>
          </a:p>
          <a:p>
            <a:pPr marL="0" indent="0">
              <a:buFont typeface="Wingdings" pitchFamily="2" charset="2"/>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android:layout_width</a:t>
            </a:r>
            <a:r>
              <a:rPr lang="en-US" altLang="en-US" sz="2000" b="1" dirty="0">
                <a:latin typeface="Courier New" pitchFamily="49" charset="0"/>
                <a:cs typeface="Courier New" pitchFamily="49" charset="0"/>
              </a:rPr>
              <a:t>="</a:t>
            </a:r>
            <a:r>
              <a:rPr lang="en-US" altLang="en-US" sz="2000" b="1" dirty="0" err="1">
                <a:latin typeface="Courier New" pitchFamily="49" charset="0"/>
                <a:cs typeface="Courier New" pitchFamily="49" charset="0"/>
              </a:rPr>
              <a:t>wrap_content</a:t>
            </a:r>
            <a:r>
              <a:rPr lang="en-US" altLang="en-US" sz="2000" b="1" dirty="0">
                <a:latin typeface="Courier New" pitchFamily="49" charset="0"/>
                <a:cs typeface="Courier New" pitchFamily="49" charset="0"/>
              </a:rPr>
              <a:t>"</a:t>
            </a:r>
          </a:p>
          <a:p>
            <a:pPr marL="0" indent="0">
              <a:buFont typeface="Wingdings" pitchFamily="2" charset="2"/>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android:layout_height</a:t>
            </a:r>
            <a:r>
              <a:rPr lang="en-US" altLang="en-US" sz="2000" b="1" dirty="0">
                <a:latin typeface="Courier New" pitchFamily="49" charset="0"/>
                <a:cs typeface="Courier New" pitchFamily="49" charset="0"/>
              </a:rPr>
              <a:t>="</a:t>
            </a:r>
            <a:r>
              <a:rPr lang="en-US" altLang="en-US" sz="2000" b="1" dirty="0" err="1">
                <a:latin typeface="Courier New" pitchFamily="49" charset="0"/>
                <a:cs typeface="Courier New" pitchFamily="49" charset="0"/>
              </a:rPr>
              <a:t>wrap_content</a:t>
            </a:r>
            <a:r>
              <a:rPr lang="en-US" altLang="en-US" sz="2000" b="1" dirty="0">
                <a:latin typeface="Courier New" pitchFamily="49" charset="0"/>
                <a:cs typeface="Courier New" pitchFamily="49" charset="0"/>
              </a:rPr>
              <a:t>“</a:t>
            </a:r>
          </a:p>
          <a:p>
            <a:pPr marL="0" indent="0">
              <a:buFont typeface="Wingdings" pitchFamily="2" charset="2"/>
              <a:buNone/>
            </a:pPr>
            <a:r>
              <a:rPr lang="en-US" altLang="en-US" sz="2000" b="1" dirty="0" smtClean="0">
                <a:latin typeface="Courier New" pitchFamily="49" charset="0"/>
                <a:cs typeface="Courier New" pitchFamily="49" charset="0"/>
              </a:rPr>
              <a:t>    </a:t>
            </a:r>
            <a:r>
              <a:rPr lang="en-US" altLang="en-US" sz="2000" b="1" dirty="0" err="1">
                <a:latin typeface="Courier New" pitchFamily="49" charset="0"/>
                <a:cs typeface="Courier New" pitchFamily="49" charset="0"/>
              </a:rPr>
              <a:t>android:text</a:t>
            </a:r>
            <a:r>
              <a:rPr lang="en-US" altLang="en-US" sz="2000" b="1" dirty="0">
                <a:latin typeface="Courier New" pitchFamily="49" charset="0"/>
                <a:cs typeface="Courier New" pitchFamily="49" charset="0"/>
              </a:rPr>
              <a:t>="Press Me"</a:t>
            </a:r>
          </a:p>
          <a:p>
            <a:pPr marL="0" indent="0">
              <a:buFont typeface="Wingdings" pitchFamily="2" charset="2"/>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android:layout_marginRight</a:t>
            </a:r>
            <a:r>
              <a:rPr lang="en-US" altLang="en-US" sz="2000" b="1" dirty="0">
                <a:latin typeface="Courier New" pitchFamily="49" charset="0"/>
                <a:cs typeface="Courier New" pitchFamily="49" charset="0"/>
              </a:rPr>
              <a:t>="20dp"</a:t>
            </a:r>
          </a:p>
          <a:p>
            <a:pPr marL="0" indent="0">
              <a:buFont typeface="Wingdings" pitchFamily="2" charset="2"/>
              <a:buNone/>
            </a:pPr>
            <a:r>
              <a:rPr lang="en-US" altLang="en-US" sz="2000" b="1" dirty="0">
                <a:latin typeface="Courier New" pitchFamily="49" charset="0"/>
                <a:cs typeface="Courier New" pitchFamily="49" charset="0"/>
              </a:rPr>
              <a:t>    </a:t>
            </a:r>
            <a:r>
              <a:rPr lang="en-US" altLang="en-US" sz="2000" b="1" dirty="0" err="1">
                <a:latin typeface="Courier New" pitchFamily="49" charset="0"/>
                <a:cs typeface="Courier New" pitchFamily="49" charset="0"/>
              </a:rPr>
              <a:t>android:layout_marginTop</a:t>
            </a:r>
            <a:r>
              <a:rPr lang="en-US" altLang="en-US" sz="2000" b="1" dirty="0">
                <a:latin typeface="Courier New" pitchFamily="49" charset="0"/>
                <a:cs typeface="Courier New" pitchFamily="49" charset="0"/>
              </a:rPr>
              <a:t>="60dp" /&gt;</a:t>
            </a:r>
          </a:p>
          <a:p>
            <a:pPr marL="0" indent="0">
              <a:buFont typeface="Wingdings" pitchFamily="2" charset="2"/>
              <a:buNone/>
            </a:pPr>
            <a:r>
              <a:rPr lang="en-US" altLang="en-US" sz="2000" b="1" dirty="0" smtClean="0">
                <a:latin typeface="Courier New" pitchFamily="49" charset="0"/>
                <a:cs typeface="Courier New" pitchFamily="49" charset="0"/>
              </a:rPr>
              <a:t>&lt;/</a:t>
            </a:r>
            <a:r>
              <a:rPr lang="en-US" altLang="en-US" sz="2000" b="1" dirty="0" err="1" smtClean="0">
                <a:latin typeface="Courier New" pitchFamily="49" charset="0"/>
                <a:cs typeface="Courier New" pitchFamily="49" charset="0"/>
              </a:rPr>
              <a:t>LinearLayout</a:t>
            </a:r>
            <a:r>
              <a:rPr lang="en-US" altLang="en-US" sz="2000" b="1" dirty="0" smtClean="0">
                <a:latin typeface="Courier New" pitchFamily="49" charset="0"/>
                <a:cs typeface="Courier New" pitchFamily="49" charset="0"/>
              </a:rPr>
              <a:t>&gt;</a:t>
            </a:r>
          </a:p>
        </p:txBody>
      </p:sp>
      <p:sp>
        <p:nvSpPr>
          <p:cNvPr id="3" name="TextBox 2"/>
          <p:cNvSpPr txBox="1"/>
          <p:nvPr/>
        </p:nvSpPr>
        <p:spPr>
          <a:xfrm>
            <a:off x="1981200" y="457200"/>
            <a:ext cx="5105400" cy="584775"/>
          </a:xfrm>
          <a:prstGeom prst="rect">
            <a:avLst/>
          </a:prstGeom>
          <a:noFill/>
        </p:spPr>
        <p:txBody>
          <a:bodyPr wrap="square" rtlCol="0">
            <a:spAutoFit/>
          </a:bodyPr>
          <a:lstStyle/>
          <a:p>
            <a:r>
              <a:rPr lang="en-US" sz="3200" b="1" u="sng" dirty="0" smtClean="0"/>
              <a:t>Linear Layout Example</a:t>
            </a:r>
            <a:endParaRPr lang="en-US" b="1" u="sng" dirty="0"/>
          </a:p>
        </p:txBody>
      </p:sp>
    </p:spTree>
    <p:extLst>
      <p:ext uri="{BB962C8B-B14F-4D97-AF65-F5344CB8AC3E}">
        <p14:creationId xmlns:p14="http://schemas.microsoft.com/office/powerpoint/2010/main" val="3144477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wipe(down)">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down)">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wipe(down)">
                                      <p:cBhvr>
                                        <p:cTn id="46" dur="500"/>
                                        <p:tgtEl>
                                          <p:spTgt spid="2">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wipe(down)">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wipe(down)">
                                      <p:cBhvr>
                                        <p:cTn id="56" dur="5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wipe(down)">
                                      <p:cBhvr>
                                        <p:cTn id="61" dur="500"/>
                                        <p:tgtEl>
                                          <p:spTgt spid="2">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xEl>
                                              <p:pRg st="15" end="15"/>
                                            </p:txEl>
                                          </p:spTgt>
                                        </p:tgtEl>
                                        <p:attrNameLst>
                                          <p:attrName>style.visibility</p:attrName>
                                        </p:attrNameLst>
                                      </p:cBhvr>
                                      <p:to>
                                        <p:strVal val="visible"/>
                                      </p:to>
                                    </p:set>
                                    <p:animEffect transition="in" filter="wipe(down)">
                                      <p:cBhvr>
                                        <p:cTn id="66" dur="500"/>
                                        <p:tgtEl>
                                          <p:spTgt spid="2">
                                            <p:txEl>
                                              <p:pRg st="15" end="15"/>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
                                            <p:txEl>
                                              <p:pRg st="16" end="16"/>
                                            </p:txEl>
                                          </p:spTgt>
                                        </p:tgtEl>
                                        <p:attrNameLst>
                                          <p:attrName>style.visibility</p:attrName>
                                        </p:attrNameLst>
                                      </p:cBhvr>
                                      <p:to>
                                        <p:strVal val="visible"/>
                                      </p:to>
                                    </p:set>
                                    <p:animEffect transition="in" filter="wipe(down)">
                                      <p:cBhvr>
                                        <p:cTn id="69"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Agenda</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Activity Life Cycle</a:t>
            </a:r>
          </a:p>
          <a:p>
            <a:r>
              <a:rPr lang="en-US" dirty="0" smtClean="0"/>
              <a:t>Basic UI Controls</a:t>
            </a:r>
          </a:p>
          <a:p>
            <a:r>
              <a:rPr lang="en-US" dirty="0" smtClean="0"/>
              <a:t>Layouts</a:t>
            </a:r>
          </a:p>
          <a:p>
            <a:pPr lvl="1"/>
            <a:r>
              <a:rPr lang="en-US" dirty="0" smtClean="0"/>
              <a:t>Linear Layout</a:t>
            </a:r>
          </a:p>
          <a:p>
            <a:pPr lvl="1"/>
            <a:r>
              <a:rPr lang="en-US" dirty="0" smtClean="0"/>
              <a:t>Relative Layout</a:t>
            </a:r>
          </a:p>
          <a:p>
            <a:pPr lvl="1"/>
            <a:r>
              <a:rPr lang="en-US" dirty="0" smtClean="0"/>
              <a:t>Table Layout</a:t>
            </a:r>
          </a:p>
          <a:p>
            <a:r>
              <a:rPr lang="en-US" dirty="0" smtClean="0"/>
              <a:t>Click Event</a:t>
            </a:r>
          </a:p>
          <a:p>
            <a:r>
              <a:rPr lang="en-US" dirty="0" smtClean="0"/>
              <a:t>Hands on Examples</a:t>
            </a:r>
          </a:p>
          <a:p>
            <a:pPr lvl="1"/>
            <a:endParaRPr lang="en-US" dirty="0"/>
          </a:p>
        </p:txBody>
      </p:sp>
    </p:spTree>
    <p:extLst>
      <p:ext uri="{BB962C8B-B14F-4D97-AF65-F5344CB8AC3E}">
        <p14:creationId xmlns:p14="http://schemas.microsoft.com/office/powerpoint/2010/main" val="3531119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5867400" cy="4953000"/>
          </a:xfrm>
        </p:spPr>
        <p:txBody>
          <a:bodyPr>
            <a:normAutofit fontScale="92500" lnSpcReduction="10000"/>
          </a:bodyPr>
          <a:lstStyle/>
          <a:p>
            <a:r>
              <a:rPr lang="en-US" altLang="en-US" sz="2400" b="1" dirty="0" smtClean="0"/>
              <a:t>The </a:t>
            </a:r>
            <a:r>
              <a:rPr lang="en-US" altLang="en-US" sz="2400" b="1" dirty="0" err="1" smtClean="0">
                <a:latin typeface="Courier New" pitchFamily="49" charset="0"/>
                <a:cs typeface="Courier New" pitchFamily="49" charset="0"/>
              </a:rPr>
              <a:t>RelativeLayout</a:t>
            </a:r>
            <a:r>
              <a:rPr lang="en-US" altLang="en-US" sz="2400" b="1" dirty="0" smtClean="0"/>
              <a:t> view enables you to specify where the child </a:t>
            </a:r>
            <a:r>
              <a:rPr lang="en-US" altLang="en-US" sz="2400" b="1" dirty="0" smtClean="0">
                <a:latin typeface="Courier New" pitchFamily="49" charset="0"/>
                <a:cs typeface="Courier New" pitchFamily="49" charset="0"/>
              </a:rPr>
              <a:t>View</a:t>
            </a:r>
            <a:r>
              <a:rPr lang="en-US" altLang="en-US" sz="2400" b="1" dirty="0" smtClean="0"/>
              <a:t> controls are in relation to each other.</a:t>
            </a:r>
          </a:p>
          <a:p>
            <a:pPr lvl="1"/>
            <a:r>
              <a:rPr lang="en-US" altLang="en-US" sz="2400" b="1" dirty="0" smtClean="0"/>
              <a:t>For instance, you can set a child </a:t>
            </a:r>
            <a:r>
              <a:rPr lang="en-US" altLang="en-US" sz="2400" b="1" dirty="0" smtClean="0">
                <a:latin typeface="Courier New" pitchFamily="49" charset="0"/>
                <a:cs typeface="Courier New" pitchFamily="49" charset="0"/>
              </a:rPr>
              <a:t>View</a:t>
            </a:r>
            <a:r>
              <a:rPr lang="en-US" altLang="en-US" sz="2400" b="1" dirty="0" smtClean="0"/>
              <a:t> to be positioned “above” or “below” or “to the left of” or “to the right of” another </a:t>
            </a:r>
            <a:r>
              <a:rPr lang="en-US" altLang="en-US" sz="2400" b="1" dirty="0" smtClean="0">
                <a:latin typeface="Courier New" pitchFamily="49" charset="0"/>
                <a:cs typeface="Courier New" pitchFamily="49" charset="0"/>
              </a:rPr>
              <a:t>View</a:t>
            </a:r>
            <a:r>
              <a:rPr lang="en-US" altLang="en-US" sz="2400" b="1" dirty="0" smtClean="0"/>
              <a:t>.</a:t>
            </a:r>
            <a:endParaRPr lang="en-US" altLang="en-US" sz="2400" b="1" dirty="0" smtClean="0">
              <a:latin typeface="Courier New" pitchFamily="49" charset="0"/>
              <a:cs typeface="Courier New" pitchFamily="49" charset="0"/>
            </a:endParaRPr>
          </a:p>
          <a:p>
            <a:pPr lvl="1"/>
            <a:r>
              <a:rPr lang="en-US" altLang="en-US" sz="2400" b="1" dirty="0" smtClean="0"/>
              <a:t>You can also align child </a:t>
            </a:r>
            <a:r>
              <a:rPr lang="en-US" altLang="en-US" sz="2400" b="1" dirty="0" smtClean="0">
                <a:latin typeface="Courier New" pitchFamily="49" charset="0"/>
                <a:cs typeface="Courier New" pitchFamily="49" charset="0"/>
              </a:rPr>
              <a:t>View</a:t>
            </a:r>
            <a:r>
              <a:rPr lang="en-US" altLang="en-US" sz="2400" b="1" dirty="0" smtClean="0"/>
              <a:t> controls relative to one another or the parent layout edges.</a:t>
            </a:r>
          </a:p>
          <a:p>
            <a:r>
              <a:rPr lang="en-US" altLang="en-US" sz="2400" b="1" dirty="0" smtClean="0"/>
              <a:t>Combining </a:t>
            </a:r>
            <a:r>
              <a:rPr lang="en-US" altLang="en-US" sz="2400" b="1" dirty="0" err="1" smtClean="0">
                <a:latin typeface="Courier New" pitchFamily="49" charset="0"/>
                <a:cs typeface="Courier New" pitchFamily="49" charset="0"/>
              </a:rPr>
              <a:t>RelativeLayout</a:t>
            </a:r>
            <a:r>
              <a:rPr lang="en-US" altLang="en-US" sz="2400" b="1" dirty="0" smtClean="0"/>
              <a:t> attributes can simplify the creation of interesting user interfaces without resorting to multiple layout groups to achieve a desired effect.</a:t>
            </a:r>
          </a:p>
        </p:txBody>
      </p:sp>
      <p:sp>
        <p:nvSpPr>
          <p:cNvPr id="3" name="TextBox 2"/>
          <p:cNvSpPr txBox="1"/>
          <p:nvPr/>
        </p:nvSpPr>
        <p:spPr>
          <a:xfrm>
            <a:off x="990600" y="304800"/>
            <a:ext cx="7010400" cy="584775"/>
          </a:xfrm>
          <a:prstGeom prst="rect">
            <a:avLst/>
          </a:prstGeom>
          <a:noFill/>
        </p:spPr>
        <p:txBody>
          <a:bodyPr wrap="square" rtlCol="0">
            <a:spAutoFit/>
          </a:bodyPr>
          <a:lstStyle/>
          <a:p>
            <a:pPr algn="ctr"/>
            <a:r>
              <a:rPr lang="en-US" sz="3200" b="1" u="sng" dirty="0" smtClean="0"/>
              <a:t>Relative Layout</a:t>
            </a:r>
            <a:endParaRPr lang="en-US" b="1" u="sng" dirty="0"/>
          </a:p>
        </p:txBody>
      </p:sp>
      <p:pic>
        <p:nvPicPr>
          <p:cNvPr id="1026" name="Picture 2" descr="https://developer.android.com/images/ui/relativelayo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400"/>
            <a:ext cx="2895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93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381000"/>
            <a:ext cx="8534400" cy="6324600"/>
          </a:xfrm>
        </p:spPr>
        <p:txBody>
          <a:bodyPr>
            <a:normAutofit/>
          </a:bodyPr>
          <a:lstStyle/>
          <a:p>
            <a:pPr marL="0" indent="0" eaLnBrk="1" hangingPunct="1">
              <a:buFont typeface="Arial" charset="0"/>
              <a:buNone/>
            </a:pPr>
            <a:r>
              <a:rPr lang="en-US" altLang="en-US" sz="1100" dirty="0" smtClean="0"/>
              <a:t>&lt;?xml version="1.0" encoding="utf-8"?&gt;</a:t>
            </a:r>
          </a:p>
          <a:p>
            <a:pPr marL="0" indent="0" eaLnBrk="1" hangingPunct="1">
              <a:buFont typeface="Arial" charset="0"/>
              <a:buNone/>
            </a:pPr>
            <a:r>
              <a:rPr lang="en-US" altLang="en-US" sz="1100" dirty="0" smtClean="0"/>
              <a:t>&lt;</a:t>
            </a:r>
            <a:r>
              <a:rPr lang="en-US" altLang="en-US" sz="1100" dirty="0" err="1" smtClean="0"/>
              <a:t>RelativeLayout</a:t>
            </a:r>
            <a:r>
              <a:rPr lang="en-US" altLang="en-US" sz="1100" dirty="0" smtClean="0"/>
              <a:t> </a:t>
            </a:r>
            <a:r>
              <a:rPr lang="en-US" altLang="en-US" sz="1100" dirty="0" err="1" smtClean="0"/>
              <a:t>xmlns:android</a:t>
            </a:r>
            <a:r>
              <a:rPr lang="en-US" altLang="en-US" sz="1100" dirty="0" smtClean="0"/>
              <a:t>="http://schemas.android.com/</a:t>
            </a:r>
            <a:r>
              <a:rPr lang="en-US" altLang="en-US" sz="1100" dirty="0" err="1" smtClean="0"/>
              <a:t>apk</a:t>
            </a:r>
            <a:r>
              <a:rPr lang="en-US" altLang="en-US" sz="1100" dirty="0" smtClean="0"/>
              <a:t>/res/android"</a:t>
            </a:r>
          </a:p>
          <a:p>
            <a:pPr marL="0" indent="0" eaLnBrk="1" hangingPunct="1">
              <a:buFont typeface="Arial" charset="0"/>
              <a:buNone/>
            </a:pPr>
            <a:r>
              <a:rPr lang="en-US" altLang="en-US" sz="1100" dirty="0" smtClean="0"/>
              <a:t>    </a:t>
            </a:r>
            <a:r>
              <a:rPr lang="en-US" altLang="en-US" sz="1100" dirty="0" err="1" smtClean="0"/>
              <a:t>android:layout_width</a:t>
            </a:r>
            <a:r>
              <a:rPr lang="en-US" altLang="en-US" sz="1100" dirty="0" smtClean="0"/>
              <a:t>="</a:t>
            </a:r>
            <a:r>
              <a:rPr lang="en-US" altLang="en-US" sz="1100" dirty="0" err="1" smtClean="0"/>
              <a:t>match_parent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android:layout_height</a:t>
            </a:r>
            <a:r>
              <a:rPr lang="en-US" altLang="en-US" sz="1100" dirty="0" smtClean="0"/>
              <a:t>="</a:t>
            </a:r>
            <a:r>
              <a:rPr lang="en-US" altLang="en-US" sz="1100" dirty="0" err="1" smtClean="0"/>
              <a:t>match_parent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android:paddingLeft</a:t>
            </a:r>
            <a:r>
              <a:rPr lang="en-US" altLang="en-US" sz="1100" dirty="0" smtClean="0"/>
              <a:t>="16dp"</a:t>
            </a:r>
          </a:p>
          <a:p>
            <a:pPr marL="0" indent="0" eaLnBrk="1" hangingPunct="1">
              <a:buFont typeface="Arial" charset="0"/>
              <a:buNone/>
            </a:pPr>
            <a:r>
              <a:rPr lang="en-US" altLang="en-US" sz="1100" dirty="0" smtClean="0"/>
              <a:t>    </a:t>
            </a:r>
            <a:r>
              <a:rPr lang="en-US" altLang="en-US" sz="1100" dirty="0" err="1" smtClean="0"/>
              <a:t>android:paddingRight</a:t>
            </a:r>
            <a:r>
              <a:rPr lang="en-US" altLang="en-US" sz="1100" dirty="0" smtClean="0"/>
              <a:t>="16dp" &gt;</a:t>
            </a:r>
          </a:p>
          <a:p>
            <a:pPr marL="0" indent="0" eaLnBrk="1" hangingPunct="1">
              <a:buFont typeface="Arial" charset="0"/>
              <a:buNone/>
            </a:pPr>
            <a:r>
              <a:rPr lang="en-US" altLang="en-US" sz="1100" dirty="0" smtClean="0"/>
              <a:t>    &lt;</a:t>
            </a:r>
            <a:r>
              <a:rPr lang="en-US" altLang="en-US" sz="1100" dirty="0" err="1" smtClean="0"/>
              <a:t>EditText</a:t>
            </a:r>
            <a:endParaRPr lang="en-US" altLang="en-US" sz="1100" dirty="0" smtClean="0"/>
          </a:p>
          <a:p>
            <a:pPr marL="0" indent="0" eaLnBrk="1" hangingPunct="1">
              <a:buFont typeface="Arial" charset="0"/>
              <a:buNone/>
            </a:pPr>
            <a:r>
              <a:rPr lang="en-US" altLang="en-US" sz="1100" dirty="0" smtClean="0"/>
              <a:t>        </a:t>
            </a:r>
            <a:r>
              <a:rPr lang="en-US" altLang="en-US" sz="1100" dirty="0" err="1" smtClean="0"/>
              <a:t>android:id</a:t>
            </a:r>
            <a:r>
              <a:rPr lang="en-US" altLang="en-US" sz="1100" dirty="0" smtClean="0"/>
              <a:t>="@+id/name"</a:t>
            </a:r>
          </a:p>
          <a:p>
            <a:pPr marL="0" indent="0" eaLnBrk="1" hangingPunct="1">
              <a:buFont typeface="Arial" charset="0"/>
              <a:buNone/>
            </a:pPr>
            <a:r>
              <a:rPr lang="en-US" altLang="en-US" sz="1100" dirty="0" smtClean="0"/>
              <a:t>        </a:t>
            </a:r>
            <a:r>
              <a:rPr lang="en-US" altLang="en-US" sz="1100" dirty="0" err="1" smtClean="0"/>
              <a:t>android:layout_width</a:t>
            </a:r>
            <a:r>
              <a:rPr lang="en-US" altLang="en-US" sz="1100" dirty="0" smtClean="0"/>
              <a:t>="</a:t>
            </a:r>
            <a:r>
              <a:rPr lang="en-US" altLang="en-US" sz="1100" dirty="0" err="1" smtClean="0"/>
              <a:t>match_parent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android:layout_height</a:t>
            </a:r>
            <a:r>
              <a:rPr lang="en-US" altLang="en-US" sz="1100" dirty="0" smtClean="0"/>
              <a:t>="</a:t>
            </a:r>
            <a:r>
              <a:rPr lang="en-US" altLang="en-US" sz="1100" dirty="0" err="1" smtClean="0"/>
              <a:t>wrap_content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android:hint</a:t>
            </a:r>
            <a:r>
              <a:rPr lang="en-US" altLang="en-US" sz="1100" dirty="0" smtClean="0"/>
              <a:t>="@string/reminder" /&gt;</a:t>
            </a:r>
          </a:p>
          <a:p>
            <a:pPr marL="0" indent="0" eaLnBrk="1" hangingPunct="1">
              <a:buFont typeface="Arial" charset="0"/>
              <a:buNone/>
            </a:pPr>
            <a:r>
              <a:rPr lang="en-US" altLang="en-US" sz="1100" dirty="0" smtClean="0"/>
              <a:t>    &lt;Spinner</a:t>
            </a:r>
          </a:p>
          <a:p>
            <a:pPr marL="0" indent="0" eaLnBrk="1" hangingPunct="1">
              <a:buFont typeface="Arial" charset="0"/>
              <a:buNone/>
            </a:pPr>
            <a:r>
              <a:rPr lang="en-US" altLang="en-US" sz="1100" dirty="0" smtClean="0"/>
              <a:t>        </a:t>
            </a:r>
            <a:r>
              <a:rPr lang="en-US" altLang="en-US" sz="1100" dirty="0" err="1" smtClean="0"/>
              <a:t>android:id</a:t>
            </a:r>
            <a:r>
              <a:rPr lang="en-US" altLang="en-US" sz="1100" dirty="0" smtClean="0"/>
              <a:t>="@+id/dates"</a:t>
            </a:r>
          </a:p>
          <a:p>
            <a:pPr marL="0" indent="0" eaLnBrk="1" hangingPunct="1">
              <a:buFont typeface="Arial" charset="0"/>
              <a:buNone/>
            </a:pPr>
            <a:r>
              <a:rPr lang="en-US" altLang="en-US" sz="1100" dirty="0" smtClean="0"/>
              <a:t>        </a:t>
            </a:r>
            <a:r>
              <a:rPr lang="en-US" altLang="en-US" sz="1100" dirty="0" err="1" smtClean="0"/>
              <a:t>android:layout_width</a:t>
            </a:r>
            <a:r>
              <a:rPr lang="en-US" altLang="en-US" sz="1100" dirty="0" smtClean="0"/>
              <a:t>="0dp"</a:t>
            </a:r>
          </a:p>
          <a:p>
            <a:pPr marL="0" indent="0" eaLnBrk="1" hangingPunct="1">
              <a:buFont typeface="Arial" charset="0"/>
              <a:buNone/>
            </a:pPr>
            <a:r>
              <a:rPr lang="en-US" altLang="en-US" sz="1100" dirty="0" smtClean="0"/>
              <a:t>        </a:t>
            </a:r>
            <a:r>
              <a:rPr lang="en-US" altLang="en-US" sz="1100" dirty="0" err="1" smtClean="0"/>
              <a:t>android:layout_height</a:t>
            </a:r>
            <a:r>
              <a:rPr lang="en-US" altLang="en-US" sz="1100" dirty="0" smtClean="0"/>
              <a:t>="</a:t>
            </a:r>
            <a:r>
              <a:rPr lang="en-US" altLang="en-US" sz="1100" dirty="0" err="1" smtClean="0"/>
              <a:t>wrap_content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android:layout_below</a:t>
            </a:r>
            <a:r>
              <a:rPr lang="en-US" altLang="en-US" sz="1100" dirty="0" smtClean="0"/>
              <a:t>="@id/name"</a:t>
            </a:r>
          </a:p>
          <a:p>
            <a:pPr marL="0" indent="0" eaLnBrk="1" hangingPunct="1">
              <a:buFont typeface="Arial" charset="0"/>
              <a:buNone/>
            </a:pPr>
            <a:r>
              <a:rPr lang="en-US" altLang="en-US" sz="1100" dirty="0" smtClean="0"/>
              <a:t>        </a:t>
            </a:r>
            <a:r>
              <a:rPr lang="en-US" altLang="en-US" sz="1100" dirty="0" err="1" smtClean="0"/>
              <a:t>android:layout_alignParentLeft</a:t>
            </a:r>
            <a:r>
              <a:rPr lang="en-US" altLang="en-US" sz="1100" dirty="0" smtClean="0"/>
              <a:t>="true"</a:t>
            </a:r>
          </a:p>
          <a:p>
            <a:pPr marL="0" indent="0" eaLnBrk="1" hangingPunct="1">
              <a:buFont typeface="Arial" charset="0"/>
              <a:buNone/>
            </a:pPr>
            <a:r>
              <a:rPr lang="en-US" altLang="en-US" sz="1100" dirty="0" smtClean="0"/>
              <a:t>        </a:t>
            </a:r>
            <a:r>
              <a:rPr lang="en-US" altLang="en-US" sz="1100" dirty="0" err="1" smtClean="0"/>
              <a:t>android:layout_toLeftOf</a:t>
            </a:r>
            <a:r>
              <a:rPr lang="en-US" altLang="en-US" sz="1100" dirty="0" smtClean="0"/>
              <a:t>="@+id/times" /&gt;</a:t>
            </a:r>
          </a:p>
          <a:p>
            <a:pPr marL="0" indent="0" eaLnBrk="1" hangingPunct="1">
              <a:buFont typeface="Arial" charset="0"/>
              <a:buNone/>
            </a:pPr>
            <a:r>
              <a:rPr lang="en-US" altLang="en-US" sz="1100" dirty="0" smtClean="0"/>
              <a:t>    &lt;Spinner</a:t>
            </a:r>
          </a:p>
          <a:p>
            <a:pPr marL="0" indent="0" eaLnBrk="1" hangingPunct="1">
              <a:buFont typeface="Arial" charset="0"/>
              <a:buNone/>
            </a:pPr>
            <a:r>
              <a:rPr lang="en-US" altLang="en-US" sz="1100" dirty="0" smtClean="0"/>
              <a:t>        </a:t>
            </a:r>
            <a:r>
              <a:rPr lang="en-US" altLang="en-US" sz="1100" dirty="0" err="1" smtClean="0"/>
              <a:t>android:id</a:t>
            </a:r>
            <a:r>
              <a:rPr lang="en-US" altLang="en-US" sz="1100" dirty="0" smtClean="0"/>
              <a:t>="@id/times"</a:t>
            </a:r>
          </a:p>
          <a:p>
            <a:pPr marL="0" indent="0" eaLnBrk="1" hangingPunct="1">
              <a:buFont typeface="Arial" charset="0"/>
              <a:buNone/>
            </a:pPr>
            <a:r>
              <a:rPr lang="en-US" altLang="en-US" sz="1100" dirty="0" smtClean="0"/>
              <a:t>        </a:t>
            </a:r>
            <a:r>
              <a:rPr lang="en-US" altLang="en-US" sz="1100" dirty="0" err="1" smtClean="0"/>
              <a:t>android:layout_width</a:t>
            </a:r>
            <a:r>
              <a:rPr lang="en-US" altLang="en-US" sz="1100" dirty="0" smtClean="0"/>
              <a:t>="96dp"</a:t>
            </a:r>
          </a:p>
          <a:p>
            <a:pPr marL="0" indent="0" eaLnBrk="1" hangingPunct="1">
              <a:buFont typeface="Arial" charset="0"/>
              <a:buNone/>
            </a:pPr>
            <a:r>
              <a:rPr lang="en-US" altLang="en-US" sz="1100" dirty="0" smtClean="0"/>
              <a:t>        </a:t>
            </a:r>
            <a:r>
              <a:rPr lang="en-US" altLang="en-US" sz="1100" dirty="0" err="1" smtClean="0"/>
              <a:t>android:layout_height</a:t>
            </a:r>
            <a:r>
              <a:rPr lang="en-US" altLang="en-US" sz="1100" dirty="0" smtClean="0"/>
              <a:t>="</a:t>
            </a:r>
            <a:r>
              <a:rPr lang="en-US" altLang="en-US" sz="1100" dirty="0" err="1" smtClean="0"/>
              <a:t>wrap_content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android:layout_below</a:t>
            </a:r>
            <a:r>
              <a:rPr lang="en-US" altLang="en-US" sz="1100" dirty="0" smtClean="0"/>
              <a:t>="@id/name"</a:t>
            </a:r>
          </a:p>
          <a:p>
            <a:pPr marL="0" indent="0" eaLnBrk="1" hangingPunct="1">
              <a:buFont typeface="Arial" charset="0"/>
              <a:buNone/>
            </a:pPr>
            <a:r>
              <a:rPr lang="en-US" altLang="en-US" sz="1100" dirty="0" smtClean="0"/>
              <a:t>        </a:t>
            </a:r>
            <a:r>
              <a:rPr lang="en-US" altLang="en-US" sz="1100" dirty="0" err="1" smtClean="0"/>
              <a:t>android:layout_alignParentRight</a:t>
            </a:r>
            <a:r>
              <a:rPr lang="en-US" altLang="en-US" sz="1100" dirty="0" smtClean="0"/>
              <a:t>="true" /&gt;</a:t>
            </a:r>
          </a:p>
          <a:p>
            <a:pPr marL="0" indent="0" eaLnBrk="1" hangingPunct="1">
              <a:buFont typeface="Arial" charset="0"/>
              <a:buNone/>
            </a:pPr>
            <a:r>
              <a:rPr lang="en-US" altLang="en-US" sz="1100" dirty="0" smtClean="0"/>
              <a:t>    &lt;Button</a:t>
            </a:r>
          </a:p>
          <a:p>
            <a:pPr marL="0" indent="0" eaLnBrk="1" hangingPunct="1">
              <a:buFont typeface="Arial" charset="0"/>
              <a:buNone/>
            </a:pPr>
            <a:r>
              <a:rPr lang="en-US" altLang="en-US" sz="1100" dirty="0" smtClean="0"/>
              <a:t>        </a:t>
            </a:r>
            <a:r>
              <a:rPr lang="en-US" altLang="en-US" sz="1100" dirty="0" err="1" smtClean="0"/>
              <a:t>android:layout_width</a:t>
            </a:r>
            <a:r>
              <a:rPr lang="en-US" altLang="en-US" sz="1100" dirty="0" smtClean="0"/>
              <a:t>="96dp"</a:t>
            </a:r>
          </a:p>
          <a:p>
            <a:pPr marL="0" indent="0" eaLnBrk="1" hangingPunct="1">
              <a:buFont typeface="Arial" charset="0"/>
              <a:buNone/>
            </a:pPr>
            <a:r>
              <a:rPr lang="en-US" altLang="en-US" sz="1100" dirty="0" smtClean="0"/>
              <a:t>        </a:t>
            </a:r>
            <a:r>
              <a:rPr lang="en-US" altLang="en-US" sz="1100" dirty="0" err="1" smtClean="0"/>
              <a:t>android:layout_height</a:t>
            </a:r>
            <a:r>
              <a:rPr lang="en-US" altLang="en-US" sz="1100" dirty="0" smtClean="0"/>
              <a:t>="</a:t>
            </a:r>
            <a:r>
              <a:rPr lang="en-US" altLang="en-US" sz="1100" dirty="0" err="1" smtClean="0"/>
              <a:t>wrap_content</a:t>
            </a:r>
            <a:r>
              <a:rPr lang="en-US" altLang="en-US" sz="1100" dirty="0" smtClean="0"/>
              <a:t>"</a:t>
            </a:r>
          </a:p>
          <a:p>
            <a:pPr marL="0" indent="0" eaLnBrk="1" hangingPunct="1">
              <a:buFont typeface="Arial" charset="0"/>
              <a:buNone/>
            </a:pPr>
            <a:r>
              <a:rPr lang="en-US" altLang="en-US" sz="1100" dirty="0" smtClean="0"/>
              <a:t>        </a:t>
            </a:r>
            <a:r>
              <a:rPr lang="en-US" altLang="en-US" sz="1100" dirty="0" err="1" smtClean="0"/>
              <a:t>android:layout_below</a:t>
            </a:r>
            <a:r>
              <a:rPr lang="en-US" altLang="en-US" sz="1100" dirty="0" smtClean="0"/>
              <a:t>="@id/times"</a:t>
            </a:r>
          </a:p>
          <a:p>
            <a:pPr marL="0" indent="0" eaLnBrk="1" hangingPunct="1">
              <a:buFont typeface="Arial" charset="0"/>
              <a:buNone/>
            </a:pPr>
            <a:r>
              <a:rPr lang="en-US" altLang="en-US" sz="1100" dirty="0" smtClean="0"/>
              <a:t>        </a:t>
            </a:r>
            <a:r>
              <a:rPr lang="en-US" altLang="en-US" sz="1100" dirty="0" err="1" smtClean="0"/>
              <a:t>android:layout_alignParentRight</a:t>
            </a:r>
            <a:r>
              <a:rPr lang="en-US" altLang="en-US" sz="1100" dirty="0" smtClean="0"/>
              <a:t>="true"</a:t>
            </a:r>
          </a:p>
          <a:p>
            <a:pPr marL="0" indent="0" eaLnBrk="1" hangingPunct="1">
              <a:buFont typeface="Arial" charset="0"/>
              <a:buNone/>
            </a:pPr>
            <a:r>
              <a:rPr lang="en-US" altLang="en-US" sz="1100" dirty="0" smtClean="0"/>
              <a:t>        </a:t>
            </a:r>
            <a:r>
              <a:rPr lang="en-US" altLang="en-US" sz="1100" dirty="0" err="1" smtClean="0"/>
              <a:t>android:text</a:t>
            </a:r>
            <a:r>
              <a:rPr lang="en-US" altLang="en-US" sz="1100" dirty="0" smtClean="0"/>
              <a:t>="@string/done" /&gt;</a:t>
            </a:r>
          </a:p>
          <a:p>
            <a:pPr marL="0" indent="0" eaLnBrk="1" hangingPunct="1">
              <a:buFont typeface="Arial" charset="0"/>
              <a:buNone/>
            </a:pPr>
            <a:r>
              <a:rPr lang="en-US" altLang="en-US" sz="1100" dirty="0" smtClean="0"/>
              <a:t>&lt;/</a:t>
            </a:r>
            <a:r>
              <a:rPr lang="en-US" altLang="en-US" sz="1100" dirty="0" err="1" smtClean="0"/>
              <a:t>RelativeLayout</a:t>
            </a:r>
            <a:r>
              <a:rPr lang="en-US" altLang="en-US" sz="1100" dirty="0" smtClean="0"/>
              <a:t>&gt;</a:t>
            </a:r>
          </a:p>
        </p:txBody>
      </p:sp>
      <p:sp>
        <p:nvSpPr>
          <p:cNvPr id="32772" name="Title 1"/>
          <p:cNvSpPr>
            <a:spLocks noGrp="1"/>
          </p:cNvSpPr>
          <p:nvPr>
            <p:ph type="title"/>
          </p:nvPr>
        </p:nvSpPr>
        <p:spPr>
          <a:xfrm>
            <a:off x="5347230" y="16933"/>
            <a:ext cx="3810000" cy="516467"/>
          </a:xfrm>
        </p:spPr>
        <p:txBody>
          <a:bodyPr>
            <a:normAutofit fontScale="90000"/>
          </a:bodyPr>
          <a:lstStyle/>
          <a:p>
            <a:pPr algn="r" eaLnBrk="1" hangingPunct="1"/>
            <a:r>
              <a:rPr lang="en-US" altLang="en-US" dirty="0" err="1" smtClean="0">
                <a:solidFill>
                  <a:srgbClr val="FFFF00"/>
                </a:solidFill>
              </a:rPr>
              <a:t>RelativeLayout</a:t>
            </a:r>
            <a:endParaRPr lang="en-US" altLang="en-US" dirty="0" smtClean="0">
              <a:solidFill>
                <a:srgbClr val="FFFF00"/>
              </a:solidFill>
            </a:endParaRPr>
          </a:p>
        </p:txBody>
      </p:sp>
      <p:pic>
        <p:nvPicPr>
          <p:cNvPr id="32773" name="Picture 2" descr="http://developer.android.com/images/ui/sample-relativ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1"/>
            <a:ext cx="3276600" cy="5181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15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
          </p:nvPr>
        </p:nvSpPr>
        <p:spPr>
          <a:xfrm>
            <a:off x="612775" y="1600200"/>
            <a:ext cx="8153400" cy="4495800"/>
          </a:xfrm>
        </p:spPr>
        <p:txBody>
          <a:bodyPr/>
          <a:lstStyle/>
          <a:p>
            <a:pPr>
              <a:defRPr/>
            </a:pPr>
            <a:r>
              <a:rPr lang="en-US" altLang="en-US" dirty="0" smtClean="0"/>
              <a:t>Look them up on Android Developer site</a:t>
            </a:r>
          </a:p>
          <a:p>
            <a:pPr>
              <a:defRPr/>
            </a:pPr>
            <a:r>
              <a:rPr lang="en-US" altLang="en-US" dirty="0" smtClean="0"/>
              <a:t>They include: </a:t>
            </a:r>
            <a:r>
              <a:rPr lang="en-US" altLang="en-US" dirty="0" err="1" smtClean="0"/>
              <a:t>TableLayout</a:t>
            </a:r>
            <a:r>
              <a:rPr lang="en-US" altLang="en-US" dirty="0" smtClean="0"/>
              <a:t> (think a table), </a:t>
            </a:r>
            <a:r>
              <a:rPr lang="en-US" altLang="en-US" dirty="0" err="1" smtClean="0"/>
              <a:t>GridLayout</a:t>
            </a:r>
            <a:r>
              <a:rPr lang="en-US" altLang="en-US" dirty="0" smtClean="0"/>
              <a:t>, </a:t>
            </a:r>
            <a:r>
              <a:rPr lang="en-US" altLang="en-US" dirty="0" err="1" smtClean="0"/>
              <a:t>FrameLayout</a:t>
            </a:r>
            <a:r>
              <a:rPr lang="en-US" altLang="en-US" dirty="0" smtClean="0"/>
              <a:t>, and MORE!!</a:t>
            </a:r>
          </a:p>
          <a:p>
            <a:pPr>
              <a:defRPr/>
            </a:pPr>
            <a:endParaRPr lang="en-US" altLang="en-US" dirty="0"/>
          </a:p>
          <a:p>
            <a:pPr>
              <a:defRPr/>
            </a:pPr>
            <a:endParaRPr lang="en-US" altLang="en-US" dirty="0" smtClean="0"/>
          </a:p>
          <a:p>
            <a:pPr marL="0" indent="0">
              <a:buFont typeface="Wingdings" pitchFamily="2" charset="2"/>
              <a:buNone/>
              <a:defRPr/>
            </a:pPr>
            <a:r>
              <a:rPr lang="en-US" altLang="en-US" dirty="0" err="1" smtClean="0"/>
              <a:t>TableLayout</a:t>
            </a:r>
            <a:endParaRPr lang="en-US" altLang="en-US" dirty="0" smtClean="0"/>
          </a:p>
        </p:txBody>
      </p:sp>
      <p:pic>
        <p:nvPicPr>
          <p:cNvPr id="48132" name="Picture 5" descr="https://developer.android.com/images/ui/grid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10000"/>
            <a:ext cx="38100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2895600" y="4495800"/>
            <a:ext cx="990600" cy="71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1676400" y="533400"/>
            <a:ext cx="5562600" cy="584775"/>
          </a:xfrm>
          <a:prstGeom prst="rect">
            <a:avLst/>
          </a:prstGeom>
          <a:noFill/>
        </p:spPr>
        <p:txBody>
          <a:bodyPr wrap="square" rtlCol="0">
            <a:spAutoFit/>
          </a:bodyPr>
          <a:lstStyle/>
          <a:p>
            <a:pPr algn="ctr"/>
            <a:r>
              <a:rPr lang="en-US" sz="3200" b="1" u="sng" dirty="0" smtClean="0"/>
              <a:t>Other Layout</a:t>
            </a:r>
            <a:endParaRPr lang="en-US" b="1" u="sng" dirty="0"/>
          </a:p>
        </p:txBody>
      </p:sp>
    </p:spTree>
    <p:extLst>
      <p:ext uri="{BB962C8B-B14F-4D97-AF65-F5344CB8AC3E}">
        <p14:creationId xmlns:p14="http://schemas.microsoft.com/office/powerpoint/2010/main" val="1447274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311" y="3429000"/>
            <a:ext cx="335030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68642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0" y="381000"/>
            <a:ext cx="2743200" cy="1754326"/>
          </a:xfrm>
          <a:prstGeom prst="rect">
            <a:avLst/>
          </a:prstGeom>
          <a:noFill/>
        </p:spPr>
        <p:txBody>
          <a:bodyPr wrap="square" rtlCol="0">
            <a:spAutoFit/>
          </a:bodyPr>
          <a:lstStyle/>
          <a:p>
            <a:r>
              <a:rPr lang="en-US" sz="3600" b="1" dirty="0" smtClean="0">
                <a:solidFill>
                  <a:srgbClr val="FFFF00"/>
                </a:solidFill>
              </a:rPr>
              <a:t>Table Layout Example</a:t>
            </a:r>
            <a:endParaRPr lang="en-US" sz="3600" b="1" dirty="0">
              <a:solidFill>
                <a:srgbClr val="FFFF00"/>
              </a:solidFill>
            </a:endParaRPr>
          </a:p>
        </p:txBody>
      </p:sp>
    </p:spTree>
    <p:extLst>
      <p:ext uri="{BB962C8B-B14F-4D97-AF65-F5344CB8AC3E}">
        <p14:creationId xmlns:p14="http://schemas.microsoft.com/office/powerpoint/2010/main" val="3979553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5334000" cy="4525963"/>
          </a:xfrm>
        </p:spPr>
        <p:txBody>
          <a:bodyPr>
            <a:normAutofit/>
          </a:bodyPr>
          <a:lstStyle/>
          <a:p>
            <a:r>
              <a:rPr lang="en-US" altLang="en-US" sz="2400" b="1" dirty="0" smtClean="0"/>
              <a:t>Combining different layout methods on a single screen can create complex layouts.</a:t>
            </a:r>
          </a:p>
          <a:p>
            <a:r>
              <a:rPr lang="en-US" altLang="en-US" sz="2400" b="1" dirty="0" smtClean="0"/>
              <a:t>Remember that because a layout contains </a:t>
            </a:r>
            <a:r>
              <a:rPr lang="en-US" altLang="en-US" sz="2400" b="1" dirty="0" smtClean="0">
                <a:latin typeface="Courier New" pitchFamily="49" charset="0"/>
                <a:cs typeface="Courier New" pitchFamily="49" charset="0"/>
              </a:rPr>
              <a:t>View</a:t>
            </a:r>
            <a:r>
              <a:rPr lang="en-US" altLang="en-US" sz="2400" b="1" dirty="0" smtClean="0"/>
              <a:t> controls and is, itself, a </a:t>
            </a:r>
            <a:r>
              <a:rPr lang="en-US" altLang="en-US" sz="2400" b="1" dirty="0" smtClean="0">
                <a:latin typeface="Courier New" pitchFamily="49" charset="0"/>
                <a:cs typeface="Courier New" pitchFamily="49" charset="0"/>
              </a:rPr>
              <a:t>View</a:t>
            </a:r>
            <a:r>
              <a:rPr lang="en-US" altLang="en-US" sz="2400" b="1" dirty="0" smtClean="0"/>
              <a:t> control, it can contain other layouts.</a:t>
            </a:r>
          </a:p>
          <a:p>
            <a:r>
              <a:rPr lang="en-US" sz="2000" b="1" dirty="0" smtClean="0">
                <a:solidFill>
                  <a:srgbClr val="FFFF00"/>
                </a:solidFill>
              </a:rPr>
              <a:t>Refer Demo Code\Lesson3\</a:t>
            </a:r>
            <a:r>
              <a:rPr lang="en-US" sz="2000" b="1" dirty="0" err="1" smtClean="0">
                <a:solidFill>
                  <a:srgbClr val="FFFF00"/>
                </a:solidFill>
              </a:rPr>
              <a:t>MultipleLayouts</a:t>
            </a:r>
            <a:endParaRPr lang="en-US" altLang="en-US" sz="2000" b="1" dirty="0" smtClean="0">
              <a:solidFill>
                <a:srgbClr val="FFFF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19200"/>
            <a:ext cx="32099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57400" y="228600"/>
            <a:ext cx="5638800" cy="584775"/>
          </a:xfrm>
          <a:prstGeom prst="rect">
            <a:avLst/>
          </a:prstGeom>
          <a:noFill/>
        </p:spPr>
        <p:txBody>
          <a:bodyPr wrap="square" rtlCol="0">
            <a:spAutoFit/>
          </a:bodyPr>
          <a:lstStyle/>
          <a:p>
            <a:pPr algn="ctr"/>
            <a:r>
              <a:rPr lang="en-US" sz="3200" b="1" u="sng" dirty="0" smtClean="0"/>
              <a:t>Nested Layouts</a:t>
            </a:r>
            <a:endParaRPr lang="en-US" b="1" u="sng" dirty="0"/>
          </a:p>
        </p:txBody>
      </p:sp>
    </p:spTree>
    <p:extLst>
      <p:ext uri="{BB962C8B-B14F-4D97-AF65-F5344CB8AC3E}">
        <p14:creationId xmlns:p14="http://schemas.microsoft.com/office/powerpoint/2010/main" val="1841944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normAutofit fontScale="55000" lnSpcReduction="20000"/>
          </a:bodyPr>
          <a:lstStyle/>
          <a:p>
            <a:pPr marL="137160" indent="0">
              <a:buNone/>
            </a:pPr>
            <a:r>
              <a:rPr lang="en-US" i="1" dirty="0"/>
              <a:t>&lt;?</a:t>
            </a:r>
            <a:r>
              <a:rPr lang="en-US" b="1" dirty="0"/>
              <a:t>xml version="1.0" encoding="utf-8"</a:t>
            </a:r>
            <a:r>
              <a:rPr lang="en-US" i="1" dirty="0"/>
              <a:t>?&gt;</a:t>
            </a:r>
            <a:br>
              <a:rPr lang="en-US" i="1" dirty="0"/>
            </a:br>
            <a:r>
              <a:rPr lang="en-US" i="1" dirty="0"/>
              <a:t>&lt;!-- Parent linear layout with vertical orientation --&gt;</a:t>
            </a:r>
            <a:br>
              <a:rPr lang="en-US" i="1" dirty="0"/>
            </a:br>
            <a:r>
              <a:rPr lang="en-US" dirty="0"/>
              <a:t>&lt;</a:t>
            </a:r>
            <a:r>
              <a:rPr lang="en-US" b="1" dirty="0" err="1"/>
              <a:t>LinearLayout</a:t>
            </a:r>
            <a:r>
              <a:rPr lang="en-US" b="1" dirty="0"/>
              <a:t/>
            </a:r>
            <a:br>
              <a:rPr lang="en-US" b="1" dirty="0"/>
            </a:br>
            <a:r>
              <a:rPr lang="en-US" b="1" dirty="0"/>
              <a:t>    </a:t>
            </a:r>
            <a:r>
              <a:rPr lang="en-US" b="1" dirty="0" err="1"/>
              <a:t>xmlns:android</a:t>
            </a:r>
            <a:r>
              <a:rPr lang="en-US" b="1" dirty="0"/>
              <a:t>="http://schemas.android.com/</a:t>
            </a:r>
            <a:r>
              <a:rPr lang="en-US" b="1" dirty="0" err="1"/>
              <a:t>apk</a:t>
            </a:r>
            <a:r>
              <a:rPr lang="en-US" b="1" dirty="0"/>
              <a:t>/res/android"</a:t>
            </a:r>
            <a:br>
              <a:rPr lang="en-US" b="1" dirty="0"/>
            </a:br>
            <a:r>
              <a:rPr lang="en-US" b="1" dirty="0"/>
              <a:t>    </a:t>
            </a:r>
            <a:r>
              <a:rPr lang="en-US" b="1" dirty="0" err="1"/>
              <a:t>android:orientation</a:t>
            </a:r>
            <a:r>
              <a:rPr lang="en-US" b="1" dirty="0"/>
              <a:t>="vertical"</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match_parent</a:t>
            </a:r>
            <a:r>
              <a:rPr lang="en-US" b="1" dirty="0"/>
              <a:t>"</a:t>
            </a:r>
            <a:r>
              <a:rPr lang="en-US" dirty="0"/>
              <a:t>&gt;</a:t>
            </a:r>
            <a:br>
              <a:rPr lang="en-US" dirty="0"/>
            </a:br>
            <a:r>
              <a:rPr lang="en-US" dirty="0"/>
              <a:t/>
            </a:r>
            <a:br>
              <a:rPr lang="en-US" dirty="0"/>
            </a:br>
            <a:r>
              <a:rPr lang="en-US" dirty="0"/>
              <a:t>    &lt;</a:t>
            </a:r>
            <a:r>
              <a:rPr lang="en-US" b="1" dirty="0" err="1"/>
              <a:t>TextView</a:t>
            </a:r>
            <a:r>
              <a:rPr lang="en-US" b="1" dirty="0"/>
              <a:t> </a:t>
            </a:r>
            <a:r>
              <a:rPr lang="en-US" b="1" dirty="0" err="1"/>
              <a:t>android:layout_width</a:t>
            </a:r>
            <a:r>
              <a:rPr lang="en-US" b="1" dirty="0" smtClean="0"/>
              <a:t>="</a:t>
            </a:r>
            <a:r>
              <a:rPr lang="en-US" b="1" dirty="0" err="1" smtClean="0"/>
              <a:t>match_parent</a:t>
            </a:r>
            <a:r>
              <a:rPr lang="en-US" b="1" dirty="0" smtClean="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="Email:" </a:t>
            </a:r>
            <a:r>
              <a:rPr lang="en-US" b="1" dirty="0" err="1"/>
              <a:t>android:padding</a:t>
            </a:r>
            <a:r>
              <a:rPr lang="en-US" b="1" dirty="0"/>
              <a:t>="5dip"</a:t>
            </a:r>
            <a:r>
              <a:rPr lang="en-US" dirty="0"/>
              <a:t>/&gt;</a:t>
            </a:r>
            <a:br>
              <a:rPr lang="en-US" dirty="0"/>
            </a:br>
            <a:r>
              <a:rPr lang="en-US" dirty="0"/>
              <a:t/>
            </a:r>
            <a:br>
              <a:rPr lang="en-US" dirty="0"/>
            </a:br>
            <a:r>
              <a:rPr lang="en-US" dirty="0"/>
              <a:t>    &lt;</a:t>
            </a:r>
            <a:r>
              <a:rPr lang="en-US" b="1" dirty="0" err="1"/>
              <a:t>EditText</a:t>
            </a:r>
            <a:r>
              <a:rPr lang="en-US" b="1" dirty="0"/>
              <a:t> </a:t>
            </a:r>
            <a:r>
              <a:rPr lang="en-US" b="1" dirty="0" err="1"/>
              <a:t>android:layout_width</a:t>
            </a:r>
            <a:r>
              <a:rPr lang="en-US" b="1" dirty="0" smtClean="0"/>
              <a:t>="</a:t>
            </a:r>
            <a:r>
              <a:rPr lang="en-US" b="1" dirty="0" err="1" smtClean="0"/>
              <a:t>match_parent</a:t>
            </a:r>
            <a:r>
              <a:rPr lang="en-US" b="1" dirty="0" smtClean="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android:layout_marginBottom</a:t>
            </a:r>
            <a:r>
              <a:rPr lang="en-US" b="1" dirty="0"/>
              <a:t>="10dip"</a:t>
            </a:r>
            <a:r>
              <a:rPr lang="en-US" dirty="0"/>
              <a:t>/&gt;</a:t>
            </a:r>
            <a:br>
              <a:rPr lang="en-US" dirty="0"/>
            </a:br>
            <a:r>
              <a:rPr lang="en-US" dirty="0"/>
              <a:t/>
            </a:r>
            <a:br>
              <a:rPr lang="en-US" dirty="0"/>
            </a:br>
            <a:r>
              <a:rPr lang="en-US" dirty="0"/>
              <a:t>    &lt;</a:t>
            </a:r>
            <a:r>
              <a:rPr lang="en-US" b="1" dirty="0"/>
              <a:t>Button </a:t>
            </a:r>
            <a:r>
              <a:rPr lang="en-US" b="1" dirty="0" err="1"/>
              <a:t>android:layout_width</a:t>
            </a:r>
            <a:r>
              <a:rPr lang="en-US" b="1" dirty="0" smtClean="0"/>
              <a:t>="</a:t>
            </a:r>
            <a:r>
              <a:rPr lang="en-US" b="1" dirty="0" err="1" smtClean="0"/>
              <a:t>match_parent</a:t>
            </a:r>
            <a:r>
              <a:rPr lang="en-US" b="1" dirty="0" smtClean="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="Login"</a:t>
            </a:r>
            <a:r>
              <a:rPr lang="en-US" dirty="0"/>
              <a:t>/&gt;</a:t>
            </a:r>
            <a:br>
              <a:rPr lang="en-US" dirty="0"/>
            </a:br>
            <a:r>
              <a:rPr lang="en-US" dirty="0"/>
              <a:t/>
            </a:r>
            <a:br>
              <a:rPr lang="en-US" dirty="0"/>
            </a:br>
            <a:r>
              <a:rPr lang="en-US" dirty="0"/>
              <a:t>    </a:t>
            </a:r>
            <a:r>
              <a:rPr lang="en-US" i="1" dirty="0"/>
              <a:t>&lt;!-- Child linear layout with horizontal orientation --&gt;</a:t>
            </a:r>
            <a:br>
              <a:rPr lang="en-US" i="1" dirty="0"/>
            </a:br>
            <a:r>
              <a:rPr lang="en-US" i="1" dirty="0"/>
              <a:t>    </a:t>
            </a:r>
            <a:r>
              <a:rPr lang="en-US" dirty="0"/>
              <a:t>&lt;</a:t>
            </a:r>
            <a:r>
              <a:rPr lang="en-US" b="1" dirty="0" err="1"/>
              <a:t>LinearLayout</a:t>
            </a:r>
            <a:r>
              <a:rPr lang="en-US" b="1" dirty="0"/>
              <a:t> </a:t>
            </a:r>
            <a:r>
              <a:rPr lang="en-US" b="1" dirty="0" err="1"/>
              <a:t>android:layout_width</a:t>
            </a:r>
            <a:r>
              <a:rPr lang="en-US" b="1" dirty="0" smtClean="0"/>
              <a:t>="</a:t>
            </a:r>
            <a:r>
              <a:rPr lang="en-US" b="1" dirty="0" err="1" smtClean="0"/>
              <a:t>match_parent</a:t>
            </a:r>
            <a:r>
              <a:rPr lang="en-US" b="1" dirty="0" smtClean="0"/>
              <a:t>"</a:t>
            </a:r>
            <a:r>
              <a:rPr lang="en-US" b="1" dirty="0"/>
              <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android:orientation</a:t>
            </a:r>
            <a:r>
              <a:rPr lang="en-US" b="1" dirty="0"/>
              <a:t>="horizontal" </a:t>
            </a:r>
            <a:r>
              <a:rPr lang="en-US" b="1" dirty="0" err="1"/>
              <a:t>android:background</a:t>
            </a:r>
            <a:r>
              <a:rPr lang="en-US" b="1" dirty="0"/>
              <a:t>="#1111"</a:t>
            </a:r>
            <a:br>
              <a:rPr lang="en-US" b="1" dirty="0"/>
            </a:br>
            <a:r>
              <a:rPr lang="en-US" b="1" dirty="0"/>
              <a:t>        </a:t>
            </a:r>
            <a:r>
              <a:rPr lang="en-US" b="1" dirty="0" err="1"/>
              <a:t>android:layout_marginTop</a:t>
            </a:r>
            <a:r>
              <a:rPr lang="en-US" b="1" dirty="0"/>
              <a:t>="25dip"</a:t>
            </a:r>
            <a:r>
              <a:rPr lang="en-US" dirty="0"/>
              <a:t>&gt;</a:t>
            </a:r>
            <a:br>
              <a:rPr lang="en-US" dirty="0"/>
            </a:br>
            <a:r>
              <a:rPr lang="en-US" dirty="0"/>
              <a:t/>
            </a:r>
            <a:br>
              <a:rPr lang="en-US" dirty="0"/>
            </a:br>
            <a:r>
              <a:rPr lang="en-US" dirty="0"/>
              <a:t>        &lt;</a:t>
            </a:r>
            <a:r>
              <a:rPr lang="en-US" b="1" dirty="0" err="1"/>
              <a:t>TextView</a:t>
            </a:r>
            <a:r>
              <a:rPr lang="en-US" b="1" dirty="0"/>
              <a:t> </a:t>
            </a:r>
            <a:r>
              <a:rPr lang="en-US" b="1" dirty="0" err="1"/>
              <a:t>android:layout_width</a:t>
            </a:r>
            <a:r>
              <a:rPr lang="en-US" b="1" dirty="0" smtClean="0"/>
              <a:t>="</a:t>
            </a:r>
            <a:r>
              <a:rPr lang="en-US" b="1" dirty="0" err="1" smtClean="0"/>
              <a:t>match_parent</a:t>
            </a:r>
            <a:r>
              <a:rPr lang="en-US" b="1" dirty="0" smtClean="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="Home" </a:t>
            </a:r>
            <a:r>
              <a:rPr lang="en-US" b="1" dirty="0" err="1"/>
              <a:t>android:padding</a:t>
            </a:r>
            <a:r>
              <a:rPr lang="en-US" b="1" dirty="0"/>
              <a:t>="15dip" </a:t>
            </a:r>
            <a:r>
              <a:rPr lang="en-US" b="1" dirty="0" err="1"/>
              <a:t>android:layout_weight</a:t>
            </a:r>
            <a:r>
              <a:rPr lang="en-US" b="1" dirty="0"/>
              <a:t>="1"</a:t>
            </a:r>
            <a:br>
              <a:rPr lang="en-US" b="1" dirty="0"/>
            </a:br>
            <a:r>
              <a:rPr lang="en-US" b="1" dirty="0"/>
              <a:t>            </a:t>
            </a:r>
            <a:r>
              <a:rPr lang="en-US" b="1" dirty="0" err="1"/>
              <a:t>android:gravity</a:t>
            </a:r>
            <a:r>
              <a:rPr lang="en-US" b="1" dirty="0"/>
              <a:t>="center"</a:t>
            </a:r>
            <a:r>
              <a:rPr lang="en-US" dirty="0"/>
              <a:t>/&gt;</a:t>
            </a:r>
            <a:br>
              <a:rPr lang="en-US" dirty="0"/>
            </a:br>
            <a:r>
              <a:rPr lang="en-US" dirty="0"/>
              <a:t/>
            </a:r>
            <a:br>
              <a:rPr lang="en-US" dirty="0"/>
            </a:br>
            <a:r>
              <a:rPr lang="en-US" dirty="0"/>
              <a:t>        &lt;</a:t>
            </a:r>
            <a:r>
              <a:rPr lang="en-US" b="1" dirty="0" err="1"/>
              <a:t>TextView</a:t>
            </a:r>
            <a:r>
              <a:rPr lang="en-US" b="1" dirty="0"/>
              <a:t> </a:t>
            </a:r>
            <a:r>
              <a:rPr lang="en-US" b="1" dirty="0" err="1"/>
              <a:t>android:layout_width</a:t>
            </a:r>
            <a:r>
              <a:rPr lang="en-US" b="1" dirty="0" smtClean="0"/>
              <a:t>="</a:t>
            </a:r>
            <a:r>
              <a:rPr lang="en-US" b="1" dirty="0" err="1" smtClean="0"/>
              <a:t>match_parent</a:t>
            </a:r>
            <a:r>
              <a:rPr lang="en-US" b="1" dirty="0" smtClean="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="About" </a:t>
            </a:r>
            <a:r>
              <a:rPr lang="en-US" b="1" dirty="0" err="1"/>
              <a:t>android:padding</a:t>
            </a:r>
            <a:r>
              <a:rPr lang="en-US" b="1" dirty="0"/>
              <a:t>="15dip" </a:t>
            </a:r>
            <a:r>
              <a:rPr lang="en-US" b="1" dirty="0" err="1"/>
              <a:t>android:layout_weight</a:t>
            </a:r>
            <a:r>
              <a:rPr lang="en-US" b="1" dirty="0"/>
              <a:t>="1"</a:t>
            </a:r>
            <a:br>
              <a:rPr lang="en-US" b="1" dirty="0"/>
            </a:br>
            <a:r>
              <a:rPr lang="en-US" b="1" dirty="0"/>
              <a:t>            </a:t>
            </a:r>
            <a:r>
              <a:rPr lang="en-US" b="1" dirty="0" err="1"/>
              <a:t>android:gravity</a:t>
            </a:r>
            <a:r>
              <a:rPr lang="en-US" b="1" dirty="0"/>
              <a:t>="center"</a:t>
            </a:r>
            <a:r>
              <a:rPr lang="en-US" dirty="0"/>
              <a:t>/&gt;</a:t>
            </a:r>
            <a:br>
              <a:rPr lang="en-US" dirty="0"/>
            </a:br>
            <a:r>
              <a:rPr lang="en-US" dirty="0"/>
              <a:t/>
            </a:r>
            <a:br>
              <a:rPr lang="en-US" dirty="0"/>
            </a:br>
            <a:r>
              <a:rPr lang="en-US" dirty="0"/>
              <a:t>    &lt;/</a:t>
            </a:r>
            <a:r>
              <a:rPr lang="en-US" b="1" dirty="0" err="1"/>
              <a:t>LinearLayout</a:t>
            </a:r>
            <a:r>
              <a:rPr lang="en-US" dirty="0"/>
              <a:t>&gt;</a:t>
            </a:r>
            <a:br>
              <a:rPr lang="en-US" dirty="0"/>
            </a:br>
            <a:r>
              <a:rPr lang="en-US" dirty="0"/>
              <a:t/>
            </a:r>
            <a:br>
              <a:rPr lang="en-US" dirty="0"/>
            </a:br>
            <a:r>
              <a:rPr lang="en-US" dirty="0"/>
              <a:t>&lt;/</a:t>
            </a:r>
            <a:r>
              <a:rPr lang="en-US" b="1" dirty="0" err="1"/>
              <a:t>LinearLayout</a:t>
            </a:r>
            <a:r>
              <a:rPr lang="en-US" dirty="0"/>
              <a:t>&gt;</a:t>
            </a:r>
          </a:p>
        </p:txBody>
      </p:sp>
    </p:spTree>
    <p:extLst>
      <p:ext uri="{BB962C8B-B14F-4D97-AF65-F5344CB8AC3E}">
        <p14:creationId xmlns:p14="http://schemas.microsoft.com/office/powerpoint/2010/main" val="4157871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 y="1066800"/>
            <a:ext cx="8915400" cy="5318760"/>
          </a:xfrm>
        </p:spPr>
        <p:txBody>
          <a:bodyPr>
            <a:normAutofit/>
          </a:bodyPr>
          <a:lstStyle/>
          <a:p>
            <a:r>
              <a:rPr lang="en-US" sz="2400" dirty="0" smtClean="0"/>
              <a:t>Handle the Click event in two ways</a:t>
            </a:r>
          </a:p>
          <a:p>
            <a:pPr lvl="1"/>
            <a:r>
              <a:rPr lang="en-US" sz="2000" dirty="0" smtClean="0"/>
              <a:t>In XML</a:t>
            </a:r>
          </a:p>
          <a:p>
            <a:pPr lvl="1"/>
            <a:r>
              <a:rPr lang="en-US" sz="2000" dirty="0" smtClean="0"/>
              <a:t>In Java Code</a:t>
            </a:r>
          </a:p>
          <a:p>
            <a:r>
              <a:rPr lang="en-US" sz="2400" dirty="0" smtClean="0"/>
              <a:t>XML Way</a:t>
            </a:r>
          </a:p>
          <a:p>
            <a:pPr lvl="1"/>
            <a:r>
              <a:rPr lang="en-US" sz="2000" dirty="0" smtClean="0"/>
              <a:t>Configure the following attribute to the UI component</a:t>
            </a:r>
          </a:p>
          <a:p>
            <a:pPr marL="585216" lvl="1" indent="0">
              <a:buNone/>
            </a:pPr>
            <a:r>
              <a:rPr lang="en-US" sz="2000" b="1" dirty="0" err="1">
                <a:solidFill>
                  <a:srgbClr val="FFFF00"/>
                </a:solidFill>
              </a:rPr>
              <a:t>a</a:t>
            </a:r>
            <a:r>
              <a:rPr lang="en-US" sz="2000" b="1" dirty="0" err="1" smtClean="0">
                <a:solidFill>
                  <a:srgbClr val="FFFF00"/>
                </a:solidFill>
              </a:rPr>
              <a:t>ndroid:onClick</a:t>
            </a:r>
            <a:r>
              <a:rPr lang="en-US" sz="2000" b="1" dirty="0" smtClean="0">
                <a:solidFill>
                  <a:srgbClr val="FFFF00"/>
                </a:solidFill>
              </a:rPr>
              <a:t>=“method name”</a:t>
            </a:r>
          </a:p>
          <a:p>
            <a:pPr marL="585216" lvl="1" indent="0">
              <a:buNone/>
            </a:pPr>
            <a:r>
              <a:rPr lang="en-US" altLang="en-US" sz="2000" b="1" dirty="0" err="1">
                <a:solidFill>
                  <a:srgbClr val="FFFF00"/>
                </a:solidFill>
                <a:latin typeface="Courier New" pitchFamily="49" charset="0"/>
                <a:cs typeface="Courier New" pitchFamily="49" charset="0"/>
              </a:rPr>
              <a:t>android:id</a:t>
            </a:r>
            <a:r>
              <a:rPr lang="en-US" altLang="en-US" sz="2000" b="1" dirty="0">
                <a:solidFill>
                  <a:srgbClr val="FFFF00"/>
                </a:solidFill>
                <a:latin typeface="Courier New" pitchFamily="49" charset="0"/>
                <a:cs typeface="Courier New" pitchFamily="49" charset="0"/>
              </a:rPr>
              <a:t>="@+</a:t>
            </a:r>
            <a:r>
              <a:rPr lang="en-US" altLang="en-US" sz="2000" b="1" dirty="0" smtClean="0">
                <a:solidFill>
                  <a:srgbClr val="FFFF00"/>
                </a:solidFill>
                <a:latin typeface="Courier New" pitchFamily="49" charset="0"/>
                <a:cs typeface="Courier New" pitchFamily="49" charset="0"/>
              </a:rPr>
              <a:t>id/</a:t>
            </a:r>
            <a:r>
              <a:rPr lang="en-US" altLang="en-US" sz="2000" b="1" dirty="0" err="1" smtClean="0">
                <a:solidFill>
                  <a:srgbClr val="FFFF00"/>
                </a:solidFill>
                <a:latin typeface="Courier New" pitchFamily="49" charset="0"/>
                <a:cs typeface="Courier New" pitchFamily="49" charset="0"/>
              </a:rPr>
              <a:t>idname</a:t>
            </a:r>
            <a:r>
              <a:rPr lang="en-US" altLang="en-US" sz="2000" b="1" dirty="0" smtClean="0">
                <a:solidFill>
                  <a:srgbClr val="FFFF00"/>
                </a:solidFill>
                <a:latin typeface="Courier New" pitchFamily="49" charset="0"/>
                <a:cs typeface="Courier New" pitchFamily="49" charset="0"/>
              </a:rPr>
              <a:t>"</a:t>
            </a:r>
            <a:endParaRPr lang="en-US" altLang="en-US" sz="2000" b="1" dirty="0">
              <a:solidFill>
                <a:srgbClr val="FFFF00"/>
              </a:solidFill>
              <a:latin typeface="Courier New" pitchFamily="49" charset="0"/>
              <a:cs typeface="Courier New" pitchFamily="49" charset="0"/>
            </a:endParaRPr>
          </a:p>
          <a:p>
            <a:pPr lvl="1"/>
            <a:r>
              <a:rPr lang="en-US" sz="2000" dirty="0" smtClean="0"/>
              <a:t>If you click the button, it will invoke the specified method from java code. You have to specify your action in java code by creating </a:t>
            </a:r>
          </a:p>
          <a:p>
            <a:pPr marL="585216" lvl="1" indent="0">
              <a:buNone/>
            </a:pPr>
            <a:r>
              <a:rPr lang="en-US" sz="2000" dirty="0">
                <a:solidFill>
                  <a:srgbClr val="FFFF00"/>
                </a:solidFill>
              </a:rPr>
              <a:t> </a:t>
            </a:r>
            <a:r>
              <a:rPr lang="en-US" sz="2000" dirty="0" smtClean="0">
                <a:solidFill>
                  <a:srgbClr val="FFFF00"/>
                </a:solidFill>
              </a:rPr>
              <a:t>public void </a:t>
            </a:r>
            <a:r>
              <a:rPr lang="en-US" sz="2000" dirty="0" err="1" smtClean="0">
                <a:solidFill>
                  <a:srgbClr val="FFFF00"/>
                </a:solidFill>
              </a:rPr>
              <a:t>methodname</a:t>
            </a:r>
            <a:r>
              <a:rPr lang="en-US" sz="2000" dirty="0" smtClean="0">
                <a:solidFill>
                  <a:srgbClr val="FFFF00"/>
                </a:solidFill>
              </a:rPr>
              <a:t>(View v) {  //Implementation}</a:t>
            </a:r>
          </a:p>
          <a:p>
            <a:pPr lvl="1"/>
            <a:r>
              <a:rPr lang="en-US" sz="2000" dirty="0" smtClean="0"/>
              <a:t>If the method is not available it will throw </a:t>
            </a:r>
            <a:r>
              <a:rPr lang="en-US" sz="2000" dirty="0" err="1" smtClean="0"/>
              <a:t>MethodNotFoundException</a:t>
            </a:r>
            <a:endParaRPr lang="en-US" sz="2000" dirty="0" smtClean="0"/>
          </a:p>
          <a:p>
            <a:pPr lvl="1"/>
            <a:r>
              <a:rPr lang="en-US" sz="2000" dirty="0" smtClean="0">
                <a:solidFill>
                  <a:srgbClr val="FFFF00"/>
                </a:solidFill>
              </a:rPr>
              <a:t>View </a:t>
            </a:r>
            <a:r>
              <a:rPr lang="en-US" sz="2000" dirty="0" smtClean="0"/>
              <a:t>is the parent class for all UI Group and components, by using this object you can call objects from xml.</a:t>
            </a:r>
            <a:endParaRPr lang="en-US" sz="2000" dirty="0"/>
          </a:p>
          <a:p>
            <a:pPr marL="585216" lvl="1" indent="0">
              <a:buNone/>
            </a:pPr>
            <a:endParaRPr lang="en-US" sz="2000" dirty="0"/>
          </a:p>
        </p:txBody>
      </p:sp>
      <p:sp>
        <p:nvSpPr>
          <p:cNvPr id="6" name="TextBox 5"/>
          <p:cNvSpPr txBox="1"/>
          <p:nvPr/>
        </p:nvSpPr>
        <p:spPr>
          <a:xfrm>
            <a:off x="943429" y="150037"/>
            <a:ext cx="6324600" cy="707886"/>
          </a:xfrm>
          <a:prstGeom prst="rect">
            <a:avLst/>
          </a:prstGeom>
          <a:noFill/>
        </p:spPr>
        <p:txBody>
          <a:bodyPr wrap="square" rtlCol="0">
            <a:spAutoFit/>
          </a:bodyPr>
          <a:lstStyle/>
          <a:p>
            <a:pPr algn="ctr"/>
            <a:r>
              <a:rPr lang="en-US" sz="4000" dirty="0" smtClean="0"/>
              <a:t>Click Event</a:t>
            </a:r>
            <a:endParaRPr lang="en-US" sz="4000" dirty="0"/>
          </a:p>
        </p:txBody>
      </p:sp>
    </p:spTree>
    <p:extLst>
      <p:ext uri="{BB962C8B-B14F-4D97-AF65-F5344CB8AC3E}">
        <p14:creationId xmlns:p14="http://schemas.microsoft.com/office/powerpoint/2010/main" val="913146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3967"/>
            <a:ext cx="7239000" cy="461665"/>
          </a:xfrm>
          <a:prstGeom prst="rect">
            <a:avLst/>
          </a:prstGeom>
          <a:noFill/>
        </p:spPr>
        <p:txBody>
          <a:bodyPr wrap="square" rtlCol="0">
            <a:spAutoFit/>
          </a:bodyPr>
          <a:lstStyle/>
          <a:p>
            <a:r>
              <a:rPr lang="en-US" sz="2400" b="1" dirty="0" smtClean="0"/>
              <a:t>Hands on Example 1 – Birthday Wish – xml way</a:t>
            </a:r>
            <a:endParaRPr 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8" y="1609725"/>
            <a:ext cx="9115425"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77800" y="569125"/>
            <a:ext cx="8839200" cy="923330"/>
          </a:xfrm>
          <a:prstGeom prst="rect">
            <a:avLst/>
          </a:prstGeom>
          <a:noFill/>
        </p:spPr>
        <p:txBody>
          <a:bodyPr wrap="square" rtlCol="0">
            <a:spAutoFit/>
          </a:bodyPr>
          <a:lstStyle/>
          <a:p>
            <a:r>
              <a:rPr lang="en-US" b="1" dirty="0" smtClean="0"/>
              <a:t>Problem Requirement :</a:t>
            </a:r>
            <a:r>
              <a:rPr lang="en-US" dirty="0" smtClean="0"/>
              <a:t> Click the Button to give a Birthday Wish by configuring click event in XML. Once you click the button Hello will be replaced as Happy Birthday</a:t>
            </a:r>
          </a:p>
          <a:p>
            <a:r>
              <a:rPr lang="en-US" dirty="0" smtClean="0"/>
              <a:t>The Screen shot shows the activity_main.xml and Emulator screen</a:t>
            </a:r>
            <a:endParaRPr lang="en-US" dirty="0"/>
          </a:p>
        </p:txBody>
      </p:sp>
    </p:spTree>
    <p:extLst>
      <p:ext uri="{BB962C8B-B14F-4D97-AF65-F5344CB8AC3E}">
        <p14:creationId xmlns:p14="http://schemas.microsoft.com/office/powerpoint/2010/main" val="3478416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73967"/>
            <a:ext cx="5943600" cy="461665"/>
          </a:xfrm>
          <a:prstGeom prst="rect">
            <a:avLst/>
          </a:prstGeom>
          <a:noFill/>
        </p:spPr>
        <p:txBody>
          <a:bodyPr wrap="square" rtlCol="0">
            <a:spAutoFit/>
          </a:bodyPr>
          <a:lstStyle/>
          <a:p>
            <a:r>
              <a:rPr lang="en-US" sz="2400" b="1" dirty="0" smtClean="0"/>
              <a:t>Hands on Example 1 – Birthday Wish</a:t>
            </a:r>
            <a:endParaRPr lang="en-US"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2455"/>
            <a:ext cx="9144000" cy="536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7800" y="569125"/>
            <a:ext cx="8839200" cy="923330"/>
          </a:xfrm>
          <a:prstGeom prst="rect">
            <a:avLst/>
          </a:prstGeom>
          <a:noFill/>
        </p:spPr>
        <p:txBody>
          <a:bodyPr wrap="square" rtlCol="0">
            <a:spAutoFit/>
          </a:bodyPr>
          <a:lstStyle/>
          <a:p>
            <a:r>
              <a:rPr lang="en-US" b="1" dirty="0" smtClean="0"/>
              <a:t>Result Screen:</a:t>
            </a:r>
            <a:r>
              <a:rPr lang="en-US" dirty="0" smtClean="0"/>
              <a:t> After clicking the CLICK HERE button, you will get the Happy Birthday Message. </a:t>
            </a:r>
          </a:p>
          <a:p>
            <a:r>
              <a:rPr lang="en-US" dirty="0" smtClean="0"/>
              <a:t>The Screen shot shows the MainActivity.java and Emulator output screen</a:t>
            </a:r>
            <a:endParaRPr lang="en-US" dirty="0"/>
          </a:p>
        </p:txBody>
      </p:sp>
    </p:spTree>
    <p:extLst>
      <p:ext uri="{BB962C8B-B14F-4D97-AF65-F5344CB8AC3E}">
        <p14:creationId xmlns:p14="http://schemas.microsoft.com/office/powerpoint/2010/main" val="757988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7923"/>
            <a:ext cx="9067800" cy="5847677"/>
          </a:xfrm>
        </p:spPr>
        <p:txBody>
          <a:bodyPr>
            <a:normAutofit lnSpcReduction="10000"/>
          </a:bodyPr>
          <a:lstStyle/>
          <a:p>
            <a:r>
              <a:rPr lang="en-US" sz="2400" dirty="0" smtClean="0"/>
              <a:t>Java Way using Event Listeners</a:t>
            </a:r>
          </a:p>
          <a:p>
            <a:r>
              <a:rPr lang="en-US" sz="2400" dirty="0"/>
              <a:t>An event listener is an interface in the </a:t>
            </a:r>
            <a:r>
              <a:rPr lang="en-US" sz="2400" b="1" dirty="0">
                <a:solidFill>
                  <a:srgbClr val="FFFF00"/>
                </a:solidFill>
              </a:rPr>
              <a:t>View</a:t>
            </a:r>
            <a:r>
              <a:rPr lang="en-US" sz="2400" dirty="0"/>
              <a:t> class that contains a single callback method. These methods will be called by the Android framework when the View to which the listener has been registered is triggered by user interaction with the item in the UI</a:t>
            </a:r>
            <a:r>
              <a:rPr lang="en-US" sz="2400" dirty="0" smtClean="0"/>
              <a:t>.</a:t>
            </a:r>
          </a:p>
          <a:p>
            <a:r>
              <a:rPr lang="en-US" sz="2400" dirty="0" err="1"/>
              <a:t>onClick</a:t>
            </a:r>
            <a:r>
              <a:rPr lang="en-US" sz="2400" dirty="0"/>
              <a:t>()From </a:t>
            </a:r>
            <a:r>
              <a:rPr lang="en-US" sz="2400" b="1" dirty="0">
                <a:solidFill>
                  <a:srgbClr val="FFFF00"/>
                </a:solidFill>
              </a:rPr>
              <a:t>View.OnClickListener</a:t>
            </a:r>
            <a:r>
              <a:rPr lang="en-US" sz="2400" dirty="0"/>
              <a:t>. This is called when the user either touches the item (when in touch mode), or focuses upon the item with the navigation-keys or trackball and presses the suitable "enter" key or presses down on the trackball</a:t>
            </a:r>
            <a:r>
              <a:rPr lang="en-US" sz="2400" dirty="0" smtClean="0"/>
              <a:t>.</a:t>
            </a:r>
          </a:p>
          <a:p>
            <a:pPr marL="137160" indent="0">
              <a:buNone/>
            </a:pPr>
            <a:r>
              <a:rPr lang="en-US" sz="2400" dirty="0" smtClean="0">
                <a:solidFill>
                  <a:srgbClr val="FFFF00"/>
                </a:solidFill>
              </a:rPr>
              <a:t>Component.</a:t>
            </a:r>
            <a:r>
              <a:rPr lang="en-US" sz="2400" dirty="0">
                <a:solidFill>
                  <a:srgbClr val="FFFF00"/>
                </a:solidFill>
              </a:rPr>
              <a:t> </a:t>
            </a:r>
            <a:r>
              <a:rPr lang="en-US" sz="2400" dirty="0" err="1">
                <a:solidFill>
                  <a:srgbClr val="FFFF00"/>
                </a:solidFill>
              </a:rPr>
              <a:t>setOnClickListener</a:t>
            </a:r>
            <a:r>
              <a:rPr lang="en-US" sz="2400" dirty="0">
                <a:solidFill>
                  <a:srgbClr val="FFFF00"/>
                </a:solidFill>
              </a:rPr>
              <a:t>(new View.OnClickListener() { @Override public void </a:t>
            </a:r>
            <a:r>
              <a:rPr lang="en-US" sz="2400" dirty="0" err="1">
                <a:solidFill>
                  <a:srgbClr val="FFFF00"/>
                </a:solidFill>
              </a:rPr>
              <a:t>onClick</a:t>
            </a:r>
            <a:r>
              <a:rPr lang="en-US" sz="2400" dirty="0">
                <a:solidFill>
                  <a:srgbClr val="FFFF00"/>
                </a:solidFill>
              </a:rPr>
              <a:t>(View v) </a:t>
            </a:r>
            <a:r>
              <a:rPr lang="en-US" sz="2400" dirty="0" smtClean="0">
                <a:solidFill>
                  <a:srgbClr val="FFFF00"/>
                </a:solidFill>
              </a:rPr>
              <a:t>{</a:t>
            </a:r>
          </a:p>
          <a:p>
            <a:pPr marL="137160" indent="0">
              <a:buNone/>
            </a:pPr>
            <a:r>
              <a:rPr lang="en-US" sz="2400" dirty="0" smtClean="0">
                <a:solidFill>
                  <a:srgbClr val="FFFF00"/>
                </a:solidFill>
              </a:rPr>
              <a:t>// Your implementation</a:t>
            </a:r>
          </a:p>
          <a:p>
            <a:pPr marL="137160" indent="0">
              <a:buNone/>
            </a:pPr>
            <a:r>
              <a:rPr lang="en-US" sz="2400" dirty="0" smtClean="0">
                <a:solidFill>
                  <a:srgbClr val="FFFF00"/>
                </a:solidFill>
              </a:rPr>
              <a:t>} </a:t>
            </a:r>
          </a:p>
          <a:p>
            <a:pPr marL="137160" indent="0">
              <a:buNone/>
            </a:pPr>
            <a:r>
              <a:rPr lang="en-US" sz="2400" dirty="0" smtClean="0">
                <a:solidFill>
                  <a:srgbClr val="FFFF00"/>
                </a:solidFill>
              </a:rPr>
              <a:t>});</a:t>
            </a:r>
          </a:p>
          <a:p>
            <a:pPr marL="585216" lvl="1" indent="0">
              <a:buNone/>
            </a:pPr>
            <a:endParaRPr lang="en-US" sz="2000" dirty="0"/>
          </a:p>
        </p:txBody>
      </p:sp>
      <p:sp>
        <p:nvSpPr>
          <p:cNvPr id="6" name="TextBox 5"/>
          <p:cNvSpPr txBox="1"/>
          <p:nvPr/>
        </p:nvSpPr>
        <p:spPr>
          <a:xfrm>
            <a:off x="943429" y="150037"/>
            <a:ext cx="6324600" cy="707886"/>
          </a:xfrm>
          <a:prstGeom prst="rect">
            <a:avLst/>
          </a:prstGeom>
          <a:noFill/>
        </p:spPr>
        <p:txBody>
          <a:bodyPr wrap="square" rtlCol="0">
            <a:spAutoFit/>
          </a:bodyPr>
          <a:lstStyle/>
          <a:p>
            <a:pPr algn="ctr"/>
            <a:r>
              <a:rPr lang="en-US" sz="4000" dirty="0" smtClean="0"/>
              <a:t>Click Event – In Java way </a:t>
            </a:r>
            <a:endParaRPr lang="en-US" sz="4000" dirty="0"/>
          </a:p>
        </p:txBody>
      </p:sp>
    </p:spTree>
    <p:extLst>
      <p:ext uri="{BB962C8B-B14F-4D97-AF65-F5344CB8AC3E}">
        <p14:creationId xmlns:p14="http://schemas.microsoft.com/office/powerpoint/2010/main" val="198094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FF00"/>
                </a:solidFill>
              </a:rPr>
              <a:t>Activity Life Cycle</a:t>
            </a:r>
            <a:endParaRPr lang="en-US" dirty="0">
              <a:solidFill>
                <a:srgbClr val="FFFF00"/>
              </a:solidFill>
            </a:endParaRPr>
          </a:p>
        </p:txBody>
      </p:sp>
      <p:sp>
        <p:nvSpPr>
          <p:cNvPr id="3" name="Content Placeholder 2"/>
          <p:cNvSpPr>
            <a:spLocks noGrp="1"/>
          </p:cNvSpPr>
          <p:nvPr>
            <p:ph idx="1"/>
          </p:nvPr>
        </p:nvSpPr>
        <p:spPr>
          <a:xfrm>
            <a:off x="152400" y="990600"/>
            <a:ext cx="8610600" cy="863221"/>
          </a:xfrm>
        </p:spPr>
        <p:txBody>
          <a:bodyPr>
            <a:normAutofit lnSpcReduction="10000"/>
          </a:bodyPr>
          <a:lstStyle/>
          <a:p>
            <a:r>
              <a:rPr lang="en-US" dirty="0" smtClean="0"/>
              <a:t>The activity base class defines a series of events that govern the life cycle of an activity.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067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087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3967"/>
            <a:ext cx="8559800" cy="461665"/>
          </a:xfrm>
          <a:prstGeom prst="rect">
            <a:avLst/>
          </a:prstGeom>
          <a:noFill/>
        </p:spPr>
        <p:txBody>
          <a:bodyPr wrap="square" rtlCol="0">
            <a:spAutoFit/>
          </a:bodyPr>
          <a:lstStyle/>
          <a:p>
            <a:r>
              <a:rPr lang="en-US" sz="2400" b="1" dirty="0" smtClean="0"/>
              <a:t>Hands on Example 1 – Birthday Wish  using Listener </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4" y="1215456"/>
            <a:ext cx="9048750" cy="5642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7800" y="569125"/>
            <a:ext cx="8839200" cy="646331"/>
          </a:xfrm>
          <a:prstGeom prst="rect">
            <a:avLst/>
          </a:prstGeom>
          <a:noFill/>
        </p:spPr>
        <p:txBody>
          <a:bodyPr wrap="square" rtlCol="0">
            <a:spAutoFit/>
          </a:bodyPr>
          <a:lstStyle/>
          <a:p>
            <a:r>
              <a:rPr lang="en-US" dirty="0" smtClean="0"/>
              <a:t>Remove the line </a:t>
            </a:r>
            <a:r>
              <a:rPr lang="en-US" i="1" dirty="0" err="1" smtClean="0">
                <a:solidFill>
                  <a:srgbClr val="FFFF00"/>
                </a:solidFill>
              </a:rPr>
              <a:t>android:onClick</a:t>
            </a:r>
            <a:r>
              <a:rPr lang="en-US" i="1" dirty="0">
                <a:solidFill>
                  <a:srgbClr val="FFFF00"/>
                </a:solidFill>
              </a:rPr>
              <a:t>="</a:t>
            </a:r>
            <a:r>
              <a:rPr lang="en-US" i="1" dirty="0" smtClean="0">
                <a:solidFill>
                  <a:srgbClr val="FFFF00"/>
                </a:solidFill>
              </a:rPr>
              <a:t>click“</a:t>
            </a:r>
            <a:r>
              <a:rPr lang="en-US" i="1" dirty="0" smtClean="0"/>
              <a:t> </a:t>
            </a:r>
            <a:r>
              <a:rPr lang="en-US" dirty="0" smtClean="0"/>
              <a:t>from activity_main.xml</a:t>
            </a:r>
          </a:p>
          <a:p>
            <a:r>
              <a:rPr lang="en-US" dirty="0" smtClean="0"/>
              <a:t>The Screen shot shows the activity_main.xml and Emulator screen</a:t>
            </a:r>
            <a:endParaRPr lang="en-US" dirty="0"/>
          </a:p>
        </p:txBody>
      </p:sp>
    </p:spTree>
    <p:extLst>
      <p:ext uri="{BB962C8B-B14F-4D97-AF65-F5344CB8AC3E}">
        <p14:creationId xmlns:p14="http://schemas.microsoft.com/office/powerpoint/2010/main" val="3256658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800" y="73967"/>
            <a:ext cx="8280400" cy="461665"/>
          </a:xfrm>
          <a:prstGeom prst="rect">
            <a:avLst/>
          </a:prstGeom>
          <a:noFill/>
        </p:spPr>
        <p:txBody>
          <a:bodyPr wrap="square" rtlCol="0">
            <a:spAutoFit/>
          </a:bodyPr>
          <a:lstStyle/>
          <a:p>
            <a:pPr algn="ctr"/>
            <a:r>
              <a:rPr lang="en-US" sz="2400" b="1" dirty="0" smtClean="0"/>
              <a:t>Hands on Example 1 – Birthday Wish using Listener</a:t>
            </a:r>
            <a:endParaRPr lang="en-US"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9712"/>
            <a:ext cx="9017000" cy="535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7800" y="569125"/>
            <a:ext cx="8839200" cy="923330"/>
          </a:xfrm>
          <a:prstGeom prst="rect">
            <a:avLst/>
          </a:prstGeom>
          <a:noFill/>
        </p:spPr>
        <p:txBody>
          <a:bodyPr wrap="square" rtlCol="0">
            <a:spAutoFit/>
          </a:bodyPr>
          <a:lstStyle/>
          <a:p>
            <a:r>
              <a:rPr lang="en-US" b="1" dirty="0" smtClean="0"/>
              <a:t>Result Screen:</a:t>
            </a:r>
            <a:r>
              <a:rPr lang="en-US" dirty="0" smtClean="0"/>
              <a:t> After clicking the CLICK HERE button, you will get the Happy Birthday Message.  </a:t>
            </a:r>
            <a:r>
              <a:rPr lang="en-US" b="1" dirty="0" smtClean="0">
                <a:solidFill>
                  <a:srgbClr val="FFFF00"/>
                </a:solidFill>
              </a:rPr>
              <a:t>Refer Demo : Lesson3\</a:t>
            </a:r>
            <a:r>
              <a:rPr lang="en-US" b="1" dirty="0" err="1" smtClean="0">
                <a:solidFill>
                  <a:srgbClr val="FFFF00"/>
                </a:solidFill>
              </a:rPr>
              <a:t>BirthDayWishApp</a:t>
            </a:r>
            <a:endParaRPr lang="en-US" b="1" dirty="0" smtClean="0">
              <a:solidFill>
                <a:srgbClr val="FFFF00"/>
              </a:solidFill>
            </a:endParaRPr>
          </a:p>
          <a:p>
            <a:r>
              <a:rPr lang="en-US" dirty="0" smtClean="0"/>
              <a:t>The Screen shot shows the MainActivity.java and Emulator output screen</a:t>
            </a:r>
            <a:endParaRPr lang="en-US" dirty="0"/>
          </a:p>
        </p:txBody>
      </p:sp>
    </p:spTree>
    <p:extLst>
      <p:ext uri="{BB962C8B-B14F-4D97-AF65-F5344CB8AC3E}">
        <p14:creationId xmlns:p14="http://schemas.microsoft.com/office/powerpoint/2010/main" val="1368651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458200" cy="715962"/>
          </a:xfrm>
        </p:spPr>
        <p:txBody>
          <a:bodyPr>
            <a:normAutofit fontScale="90000"/>
          </a:bodyPr>
          <a:lstStyle/>
          <a:p>
            <a:r>
              <a:rPr lang="en-US" dirty="0" smtClean="0">
                <a:solidFill>
                  <a:srgbClr val="FFFF00"/>
                </a:solidFill>
              </a:rPr>
              <a:t>Hands on Example 2 –                        Simple Calculator</a:t>
            </a:r>
            <a:endParaRPr lang="en-US" dirty="0">
              <a:solidFill>
                <a:srgbClr val="FFFF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35314"/>
            <a:ext cx="3200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219200"/>
            <a:ext cx="5181600" cy="5383782"/>
          </a:xfrm>
          <a:prstGeom prst="rect">
            <a:avLst/>
          </a:prstGeom>
          <a:noFill/>
        </p:spPr>
        <p:txBody>
          <a:bodyPr wrap="square" rtlCol="0">
            <a:spAutoFit/>
          </a:bodyPr>
          <a:lstStyle/>
          <a:p>
            <a:pPr>
              <a:lnSpc>
                <a:spcPct val="120000"/>
              </a:lnSpc>
            </a:pPr>
            <a:r>
              <a:rPr lang="en-US" sz="2400" dirty="0" smtClean="0"/>
              <a:t>The requirement of this problem is to design a screen as per the  screen shot, using nested layouts and performing click action on the operator buttons to display the Result. This screen uses 4 </a:t>
            </a:r>
            <a:r>
              <a:rPr lang="en-US" sz="2400" dirty="0" err="1" smtClean="0"/>
              <a:t>TextView</a:t>
            </a:r>
            <a:r>
              <a:rPr lang="en-US" sz="2400" dirty="0" smtClean="0"/>
              <a:t>, 2 </a:t>
            </a:r>
            <a:r>
              <a:rPr lang="en-US" sz="2400" dirty="0" err="1" smtClean="0"/>
              <a:t>EditText</a:t>
            </a:r>
            <a:r>
              <a:rPr lang="en-US" sz="2400" dirty="0" smtClean="0"/>
              <a:t> and 4 Buttons. The toper layout is Relative Layout and all buttons are combined using Linear Layout. </a:t>
            </a:r>
          </a:p>
          <a:p>
            <a:pPr>
              <a:lnSpc>
                <a:spcPct val="120000"/>
              </a:lnSpc>
            </a:pPr>
            <a:r>
              <a:rPr lang="en-US" sz="2400" dirty="0" smtClean="0"/>
              <a:t>Refer Demo Code: Lesson3\</a:t>
            </a:r>
            <a:r>
              <a:rPr lang="en-US" sz="2400" dirty="0" err="1" smtClean="0"/>
              <a:t>MyCalculatorApp</a:t>
            </a:r>
            <a:endParaRPr lang="en-US" sz="2400" dirty="0"/>
          </a:p>
        </p:txBody>
      </p:sp>
    </p:spTree>
    <p:extLst>
      <p:ext uri="{BB962C8B-B14F-4D97-AF65-F5344CB8AC3E}">
        <p14:creationId xmlns:p14="http://schemas.microsoft.com/office/powerpoint/2010/main" val="78139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886"/>
            <a:ext cx="5181600" cy="972403"/>
          </a:xfrm>
        </p:spPr>
        <p:txBody>
          <a:bodyPr>
            <a:normAutofit fontScale="90000"/>
          </a:bodyPr>
          <a:lstStyle/>
          <a:p>
            <a:pPr algn="l"/>
            <a:r>
              <a:rPr lang="en-US" dirty="0" smtClean="0">
                <a:solidFill>
                  <a:srgbClr val="FFFF00"/>
                </a:solidFill>
              </a:rPr>
              <a:t>XML Design</a:t>
            </a:r>
            <a:r>
              <a:rPr lang="en-US" sz="1700" dirty="0" smtClean="0">
                <a:solidFill>
                  <a:srgbClr val="FFFF00"/>
                </a:solidFill>
              </a:rPr>
              <a:t>(activity_main.xml</a:t>
            </a:r>
            <a:endParaRPr lang="en-US" dirty="0">
              <a:solidFill>
                <a:srgbClr val="FFFF00"/>
              </a:solidFill>
            </a:endParaRPr>
          </a:p>
        </p:txBody>
      </p:sp>
      <p:sp>
        <p:nvSpPr>
          <p:cNvPr id="4" name="Content Placeholder 3"/>
          <p:cNvSpPr>
            <a:spLocks noGrp="1"/>
          </p:cNvSpPr>
          <p:nvPr>
            <p:ph sz="half" idx="1"/>
          </p:nvPr>
        </p:nvSpPr>
        <p:spPr>
          <a:xfrm>
            <a:off x="76200" y="914400"/>
            <a:ext cx="5410200" cy="5715000"/>
          </a:xfrm>
        </p:spPr>
        <p:txBody>
          <a:bodyPr>
            <a:noAutofit/>
          </a:bodyPr>
          <a:lstStyle/>
          <a:p>
            <a:pPr marL="137160" indent="0">
              <a:buNone/>
            </a:pPr>
            <a:r>
              <a:rPr lang="en-US" sz="1200" dirty="0"/>
              <a:t>&lt;</a:t>
            </a:r>
            <a:r>
              <a:rPr lang="en-US" sz="1200" b="1" dirty="0" err="1"/>
              <a:t>RelativeLayout</a:t>
            </a:r>
            <a:r>
              <a:rPr lang="en-US" sz="1200" b="1" dirty="0"/>
              <a:t> </a:t>
            </a:r>
            <a:r>
              <a:rPr lang="en-US" sz="1200" b="1" dirty="0" err="1"/>
              <a:t>xmlns:android</a:t>
            </a:r>
            <a:r>
              <a:rPr lang="en-US" sz="1200" b="1" dirty="0"/>
              <a:t>="http://schemas.android.com/</a:t>
            </a:r>
            <a:r>
              <a:rPr lang="en-US" sz="1200" b="1" dirty="0" err="1"/>
              <a:t>apk</a:t>
            </a:r>
            <a:r>
              <a:rPr lang="en-US" sz="1200" b="1" dirty="0"/>
              <a:t>/res/android"</a:t>
            </a:r>
            <a:br>
              <a:rPr lang="en-US" sz="1200" b="1" dirty="0"/>
            </a:br>
            <a:r>
              <a:rPr lang="en-US" sz="1200" b="1" dirty="0"/>
              <a:t>    </a:t>
            </a:r>
            <a:r>
              <a:rPr lang="en-US" sz="1200" b="1" dirty="0" err="1"/>
              <a:t>android:id</a:t>
            </a:r>
            <a:r>
              <a:rPr lang="en-US" sz="1200" b="1" dirty="0"/>
              <a:t>="@+id/</a:t>
            </a:r>
            <a:r>
              <a:rPr lang="en-US" sz="1200" b="1" dirty="0" err="1"/>
              <a:t>activity_main</a:t>
            </a:r>
            <a:r>
              <a:rPr lang="en-US" sz="1200" b="1" dirty="0"/>
              <a:t>"</a:t>
            </a:r>
            <a:br>
              <a:rPr lang="en-US" sz="1200" b="1" dirty="0"/>
            </a:br>
            <a:r>
              <a:rPr lang="en-US" sz="1200" b="1" dirty="0"/>
              <a:t>    </a:t>
            </a:r>
            <a:r>
              <a:rPr lang="en-US" sz="1200" b="1" dirty="0" err="1"/>
              <a:t>android:layout_width</a:t>
            </a:r>
            <a:r>
              <a:rPr lang="en-US" sz="1200" b="1" dirty="0"/>
              <a:t>="</a:t>
            </a:r>
            <a:r>
              <a:rPr lang="en-US" sz="1200" b="1" dirty="0" err="1"/>
              <a:t>match_parent</a:t>
            </a:r>
            <a:r>
              <a:rPr lang="en-US" sz="1200" b="1" dirty="0"/>
              <a:t>"</a:t>
            </a:r>
            <a:br>
              <a:rPr lang="en-US" sz="1200" b="1" dirty="0"/>
            </a:br>
            <a:r>
              <a:rPr lang="en-US" sz="1200" b="1" dirty="0"/>
              <a:t>    </a:t>
            </a:r>
            <a:r>
              <a:rPr lang="en-US" sz="1200" b="1" dirty="0" err="1"/>
              <a:t>android:layout_height</a:t>
            </a:r>
            <a:r>
              <a:rPr lang="en-US" sz="1200" b="1" dirty="0"/>
              <a:t>="</a:t>
            </a:r>
            <a:r>
              <a:rPr lang="en-US" sz="1200" b="1" dirty="0" err="1"/>
              <a:t>match_parent</a:t>
            </a:r>
            <a:r>
              <a:rPr lang="en-US" sz="1200" b="1" dirty="0"/>
              <a:t>"</a:t>
            </a:r>
            <a:br>
              <a:rPr lang="en-US" sz="1200" b="1" dirty="0"/>
            </a:br>
            <a:r>
              <a:rPr lang="en-US" sz="1200" b="1" dirty="0"/>
              <a:t>    </a:t>
            </a:r>
            <a:r>
              <a:rPr lang="en-US" sz="1200" b="1" dirty="0" err="1"/>
              <a:t>android:paddingBottom</a:t>
            </a:r>
            <a:r>
              <a:rPr lang="en-US" sz="1200" b="1" dirty="0"/>
              <a:t>="@</a:t>
            </a:r>
            <a:r>
              <a:rPr lang="en-US" sz="1200" b="1" dirty="0" err="1"/>
              <a:t>dimen</a:t>
            </a:r>
            <a:r>
              <a:rPr lang="en-US" sz="1200" b="1" dirty="0"/>
              <a:t>/</a:t>
            </a:r>
            <a:r>
              <a:rPr lang="en-US" sz="1200" b="1" dirty="0" err="1"/>
              <a:t>activity_vertical_margin</a:t>
            </a:r>
            <a:r>
              <a:rPr lang="en-US" sz="1200" b="1" dirty="0"/>
              <a:t>"</a:t>
            </a:r>
            <a:br>
              <a:rPr lang="en-US" sz="1200" b="1" dirty="0"/>
            </a:br>
            <a:r>
              <a:rPr lang="en-US" sz="1200" b="1" dirty="0"/>
              <a:t>    </a:t>
            </a:r>
            <a:r>
              <a:rPr lang="en-US" sz="1200" b="1" dirty="0" err="1"/>
              <a:t>android:paddingLeft</a:t>
            </a:r>
            <a:r>
              <a:rPr lang="en-US" sz="1200" b="1" dirty="0"/>
              <a:t>="@</a:t>
            </a:r>
            <a:r>
              <a:rPr lang="en-US" sz="1200" b="1" dirty="0" err="1"/>
              <a:t>dimen</a:t>
            </a:r>
            <a:r>
              <a:rPr lang="en-US" sz="1200" b="1" dirty="0"/>
              <a:t>/</a:t>
            </a:r>
            <a:r>
              <a:rPr lang="en-US" sz="1200" b="1" dirty="0" err="1"/>
              <a:t>activity_horizontal_margin</a:t>
            </a:r>
            <a:r>
              <a:rPr lang="en-US" sz="1200" b="1" dirty="0"/>
              <a:t>"</a:t>
            </a:r>
            <a:br>
              <a:rPr lang="en-US" sz="1200" b="1" dirty="0"/>
            </a:br>
            <a:r>
              <a:rPr lang="en-US" sz="1200" b="1" dirty="0"/>
              <a:t>    </a:t>
            </a:r>
            <a:r>
              <a:rPr lang="en-US" sz="1200" b="1" dirty="0" err="1"/>
              <a:t>android:paddingRight</a:t>
            </a:r>
            <a:r>
              <a:rPr lang="en-US" sz="1200" b="1" dirty="0"/>
              <a:t>="@</a:t>
            </a:r>
            <a:r>
              <a:rPr lang="en-US" sz="1200" b="1" dirty="0" err="1"/>
              <a:t>dimen</a:t>
            </a:r>
            <a:r>
              <a:rPr lang="en-US" sz="1200" b="1" dirty="0"/>
              <a:t>/</a:t>
            </a:r>
            <a:r>
              <a:rPr lang="en-US" sz="1200" b="1" dirty="0" err="1"/>
              <a:t>activity_horizontal_margin</a:t>
            </a:r>
            <a:r>
              <a:rPr lang="en-US" sz="1200" b="1" dirty="0"/>
              <a:t>"</a:t>
            </a:r>
            <a:br>
              <a:rPr lang="en-US" sz="1200" b="1" dirty="0"/>
            </a:br>
            <a:r>
              <a:rPr lang="en-US" sz="1200" b="1" dirty="0"/>
              <a:t>    </a:t>
            </a:r>
            <a:r>
              <a:rPr lang="en-US" sz="1200" b="1" dirty="0" err="1"/>
              <a:t>android:paddingTop</a:t>
            </a:r>
            <a:r>
              <a:rPr lang="en-US" sz="1200" b="1" dirty="0"/>
              <a:t>="@</a:t>
            </a:r>
            <a:r>
              <a:rPr lang="en-US" sz="1200" b="1" dirty="0" err="1"/>
              <a:t>dimen</a:t>
            </a:r>
            <a:r>
              <a:rPr lang="en-US" sz="1200" b="1" dirty="0"/>
              <a:t>/</a:t>
            </a:r>
            <a:r>
              <a:rPr lang="en-US" sz="1200" b="1" dirty="0" err="1"/>
              <a:t>activity_vertical_margin</a:t>
            </a:r>
            <a:r>
              <a:rPr lang="en-US" sz="1200" b="1" dirty="0"/>
              <a:t>"</a:t>
            </a:r>
            <a:r>
              <a:rPr lang="en-US" sz="1200" dirty="0"/>
              <a:t>&gt;</a:t>
            </a:r>
            <a:br>
              <a:rPr lang="en-US" sz="1200" dirty="0"/>
            </a:br>
            <a:r>
              <a:rPr lang="en-US" sz="1200" dirty="0"/>
              <a:t/>
            </a:r>
            <a:br>
              <a:rPr lang="en-US" sz="1200" dirty="0"/>
            </a:br>
            <a:r>
              <a:rPr lang="en-US" sz="1200" dirty="0"/>
              <a:t>    &lt;</a:t>
            </a:r>
            <a:r>
              <a:rPr lang="en-US" sz="1200" b="1" dirty="0" err="1"/>
              <a:t>TextView</a:t>
            </a:r>
            <a:r>
              <a:rPr lang="en-US" sz="1200" b="1" dirty="0"/>
              <a:t/>
            </a:r>
            <a:br>
              <a:rPr lang="en-US" sz="1200" b="1" dirty="0"/>
            </a:br>
            <a:r>
              <a:rPr lang="en-US" sz="1200" b="1" dirty="0"/>
              <a:t>        </a:t>
            </a:r>
            <a:r>
              <a:rPr lang="en-US" sz="1200" b="1" dirty="0" err="1"/>
              <a:t>android:text</a:t>
            </a:r>
            <a:r>
              <a:rPr lang="en-US" sz="1200" b="1" dirty="0"/>
              <a:t>="First Number"</a:t>
            </a:r>
            <a:br>
              <a:rPr lang="en-US" sz="1200" b="1" dirty="0"/>
            </a:br>
            <a:r>
              <a:rPr lang="en-US" sz="1200" b="1" dirty="0"/>
              <a:t>        </a:t>
            </a:r>
            <a:r>
              <a:rPr lang="en-US" sz="1200" b="1" dirty="0" err="1"/>
              <a:t>android:layout_width</a:t>
            </a:r>
            <a:r>
              <a:rPr lang="en-US" sz="1200" b="1" dirty="0"/>
              <a:t>="</a:t>
            </a:r>
            <a:r>
              <a:rPr lang="en-US" sz="1200" b="1" dirty="0" err="1"/>
              <a:t>wrap_content</a:t>
            </a:r>
            <a:r>
              <a:rPr lang="en-US" sz="1200" b="1" dirty="0"/>
              <a:t>"</a:t>
            </a:r>
            <a:br>
              <a:rPr lang="en-US" sz="1200" b="1" dirty="0"/>
            </a:br>
            <a:r>
              <a:rPr lang="en-US" sz="1200" b="1" dirty="0"/>
              <a:t>        </a:t>
            </a:r>
            <a:r>
              <a:rPr lang="en-US" sz="1200" b="1" dirty="0" err="1"/>
              <a:t>android:layout_height</a:t>
            </a:r>
            <a:r>
              <a:rPr lang="en-US" sz="1200" b="1" dirty="0"/>
              <a:t>="</a:t>
            </a:r>
            <a:r>
              <a:rPr lang="en-US" sz="1200" b="1" dirty="0" err="1"/>
              <a:t>wrap_content</a:t>
            </a:r>
            <a:r>
              <a:rPr lang="en-US" sz="1200" b="1" dirty="0"/>
              <a:t>"</a:t>
            </a:r>
            <a:br>
              <a:rPr lang="en-US" sz="1200" b="1" dirty="0"/>
            </a:br>
            <a:r>
              <a:rPr lang="en-US" sz="1200" b="1" dirty="0"/>
              <a:t>        </a:t>
            </a:r>
            <a:r>
              <a:rPr lang="en-US" sz="1200" b="1" dirty="0" err="1"/>
              <a:t>android:id</a:t>
            </a:r>
            <a:r>
              <a:rPr lang="en-US" sz="1200" b="1" dirty="0"/>
              <a:t>="@+id/tv1"</a:t>
            </a:r>
            <a:br>
              <a:rPr lang="en-US" sz="1200" b="1" dirty="0"/>
            </a:br>
            <a:r>
              <a:rPr lang="en-US" sz="1200" b="1" dirty="0"/>
              <a:t>        </a:t>
            </a:r>
            <a:r>
              <a:rPr lang="en-US" sz="1200" b="1" dirty="0" err="1"/>
              <a:t>android:layout_alignLeft</a:t>
            </a:r>
            <a:r>
              <a:rPr lang="en-US" sz="1200" b="1" dirty="0"/>
              <a:t>="@+id/et1"</a:t>
            </a:r>
            <a:br>
              <a:rPr lang="en-US" sz="1200" b="1" dirty="0"/>
            </a:br>
            <a:r>
              <a:rPr lang="en-US" sz="1200" b="1" dirty="0"/>
              <a:t>        </a:t>
            </a:r>
            <a:r>
              <a:rPr lang="en-US" sz="1200" b="1" dirty="0" err="1"/>
              <a:t>android:layout_alignStart</a:t>
            </a:r>
            <a:r>
              <a:rPr lang="en-US" sz="1200" b="1" dirty="0"/>
              <a:t>="@+id/et1"</a:t>
            </a:r>
            <a:br>
              <a:rPr lang="en-US" sz="1200" b="1" dirty="0"/>
            </a:br>
            <a:r>
              <a:rPr lang="en-US" sz="1200" b="1" dirty="0"/>
              <a:t>        </a:t>
            </a:r>
            <a:r>
              <a:rPr lang="en-US" sz="1200" b="1" dirty="0" err="1"/>
              <a:t>android:layout_alignParentTop</a:t>
            </a:r>
            <a:r>
              <a:rPr lang="en-US" sz="1200" b="1" dirty="0"/>
              <a:t>="true" </a:t>
            </a:r>
            <a:r>
              <a:rPr lang="en-US" sz="1200" dirty="0"/>
              <a:t>/&gt;</a:t>
            </a:r>
            <a:br>
              <a:rPr lang="en-US" sz="1200" dirty="0"/>
            </a:br>
            <a:r>
              <a:rPr lang="en-US" sz="1200" dirty="0"/>
              <a:t/>
            </a:r>
            <a:br>
              <a:rPr lang="en-US" sz="1200" dirty="0"/>
            </a:br>
            <a:r>
              <a:rPr lang="en-US" sz="1200" dirty="0"/>
              <a:t>    &lt;</a:t>
            </a:r>
            <a:r>
              <a:rPr lang="en-US" sz="1200" b="1" dirty="0" err="1"/>
              <a:t>EditText</a:t>
            </a:r>
            <a:r>
              <a:rPr lang="en-US" sz="1200" b="1" dirty="0"/>
              <a:t/>
            </a:r>
            <a:br>
              <a:rPr lang="en-US" sz="1200" b="1" dirty="0"/>
            </a:br>
            <a:r>
              <a:rPr lang="en-US" sz="1200" b="1" dirty="0"/>
              <a:t>        </a:t>
            </a:r>
            <a:r>
              <a:rPr lang="en-US" sz="1200" b="1" dirty="0" err="1"/>
              <a:t>android:layout_width</a:t>
            </a:r>
            <a:r>
              <a:rPr lang="en-US" sz="1200" b="1" dirty="0"/>
              <a:t>="</a:t>
            </a:r>
            <a:r>
              <a:rPr lang="en-US" sz="1200" b="1" dirty="0" err="1"/>
              <a:t>wrap_content</a:t>
            </a:r>
            <a:r>
              <a:rPr lang="en-US" sz="1200" b="1" dirty="0"/>
              <a:t>"</a:t>
            </a:r>
            <a:br>
              <a:rPr lang="en-US" sz="1200" b="1" dirty="0"/>
            </a:br>
            <a:r>
              <a:rPr lang="en-US" sz="1200" b="1" dirty="0"/>
              <a:t>        </a:t>
            </a:r>
            <a:r>
              <a:rPr lang="en-US" sz="1200" b="1" dirty="0" err="1"/>
              <a:t>android:layout_height</a:t>
            </a:r>
            <a:r>
              <a:rPr lang="en-US" sz="1200" b="1" dirty="0"/>
              <a:t>="</a:t>
            </a:r>
            <a:r>
              <a:rPr lang="en-US" sz="1200" b="1" dirty="0" err="1"/>
              <a:t>wrap_content</a:t>
            </a:r>
            <a:r>
              <a:rPr lang="en-US" sz="1200" b="1" dirty="0"/>
              <a:t>"</a:t>
            </a:r>
            <a:br>
              <a:rPr lang="en-US" sz="1200" b="1" dirty="0"/>
            </a:br>
            <a:r>
              <a:rPr lang="en-US" sz="1200" b="1" dirty="0"/>
              <a:t>        </a:t>
            </a:r>
            <a:r>
              <a:rPr lang="en-US" sz="1200" b="1" dirty="0" err="1"/>
              <a:t>android:inputType</a:t>
            </a:r>
            <a:r>
              <a:rPr lang="en-US" sz="1200" b="1" dirty="0"/>
              <a:t>="number"</a:t>
            </a:r>
            <a:br>
              <a:rPr lang="en-US" sz="1200" b="1" dirty="0"/>
            </a:br>
            <a:r>
              <a:rPr lang="en-US" sz="1200" b="1" dirty="0"/>
              <a:t>        </a:t>
            </a:r>
            <a:r>
              <a:rPr lang="en-US" sz="1200" b="1" dirty="0" err="1"/>
              <a:t>android:ems</a:t>
            </a:r>
            <a:r>
              <a:rPr lang="en-US" sz="1200" b="1" dirty="0"/>
              <a:t>="10"</a:t>
            </a:r>
            <a:br>
              <a:rPr lang="en-US" sz="1200" b="1" dirty="0"/>
            </a:br>
            <a:r>
              <a:rPr lang="en-US" sz="1200" b="1" dirty="0"/>
              <a:t>        </a:t>
            </a:r>
            <a:r>
              <a:rPr lang="en-US" sz="1200" b="1" dirty="0" err="1"/>
              <a:t>android:layout_marginTop</a:t>
            </a:r>
            <a:r>
              <a:rPr lang="en-US" sz="1200" b="1" dirty="0"/>
              <a:t>="17dp"</a:t>
            </a:r>
            <a:br>
              <a:rPr lang="en-US" sz="1200" b="1" dirty="0"/>
            </a:br>
            <a:r>
              <a:rPr lang="en-US" sz="1200" b="1" dirty="0"/>
              <a:t>        </a:t>
            </a:r>
            <a:r>
              <a:rPr lang="en-US" sz="1200" b="1" dirty="0" err="1"/>
              <a:t>android:id</a:t>
            </a:r>
            <a:r>
              <a:rPr lang="en-US" sz="1200" b="1" dirty="0"/>
              <a:t>="@+id/et1"</a:t>
            </a:r>
            <a:br>
              <a:rPr lang="en-US" sz="1200" b="1" dirty="0"/>
            </a:br>
            <a:r>
              <a:rPr lang="en-US" sz="1200" b="1" dirty="0"/>
              <a:t>        </a:t>
            </a:r>
            <a:r>
              <a:rPr lang="en-US" sz="1200" b="1" dirty="0" err="1"/>
              <a:t>android:layout_below</a:t>
            </a:r>
            <a:r>
              <a:rPr lang="en-US" sz="1200" b="1" dirty="0"/>
              <a:t>="@+id/tv1"</a:t>
            </a:r>
            <a:br>
              <a:rPr lang="en-US" sz="1200" b="1" dirty="0"/>
            </a:br>
            <a:r>
              <a:rPr lang="en-US" sz="1200" b="1" dirty="0"/>
              <a:t>        </a:t>
            </a:r>
            <a:r>
              <a:rPr lang="en-US" sz="1200" b="1" dirty="0" err="1"/>
              <a:t>android:layout_alignLeft</a:t>
            </a:r>
            <a:r>
              <a:rPr lang="en-US" sz="1200" b="1" dirty="0"/>
              <a:t>="@+id/et2"</a:t>
            </a:r>
            <a:br>
              <a:rPr lang="en-US" sz="1200" b="1" dirty="0"/>
            </a:br>
            <a:r>
              <a:rPr lang="en-US" sz="1200" b="1" dirty="0"/>
              <a:t>        </a:t>
            </a:r>
            <a:r>
              <a:rPr lang="en-US" sz="1200" b="1" dirty="0" err="1"/>
              <a:t>android:layout_alignStart</a:t>
            </a:r>
            <a:r>
              <a:rPr lang="en-US" sz="1200" b="1" dirty="0"/>
              <a:t>="@+id/et2" </a:t>
            </a:r>
            <a:r>
              <a:rPr lang="en-US" sz="1200" dirty="0"/>
              <a:t>/&gt;</a:t>
            </a:r>
            <a:r>
              <a:rPr lang="en-US" sz="1100" dirty="0"/>
              <a:t/>
            </a:r>
            <a:br>
              <a:rPr lang="en-US" sz="1100" dirty="0"/>
            </a:br>
            <a:endParaRPr lang="en-US" sz="1100" dirty="0"/>
          </a:p>
        </p:txBody>
      </p:sp>
      <p:sp>
        <p:nvSpPr>
          <p:cNvPr id="5" name="Content Placeholder 4"/>
          <p:cNvSpPr>
            <a:spLocks noGrp="1"/>
          </p:cNvSpPr>
          <p:nvPr>
            <p:ph sz="half" idx="2"/>
          </p:nvPr>
        </p:nvSpPr>
        <p:spPr>
          <a:xfrm>
            <a:off x="5562600" y="0"/>
            <a:ext cx="3505200" cy="6858000"/>
          </a:xfrm>
        </p:spPr>
        <p:txBody>
          <a:bodyPr>
            <a:noAutofit/>
          </a:bodyPr>
          <a:lstStyle/>
          <a:p>
            <a:pPr marL="137160" indent="0">
              <a:buNone/>
            </a:pPr>
            <a:r>
              <a:rPr lang="en-US" sz="1050" dirty="0"/>
              <a:t>&lt;</a:t>
            </a:r>
            <a:r>
              <a:rPr lang="en-US" sz="1050" b="1" dirty="0" err="1"/>
              <a:t>TextView</a:t>
            </a:r>
            <a:r>
              <a:rPr lang="en-US" sz="1050" b="1" dirty="0"/>
              <a:t/>
            </a:r>
            <a:br>
              <a:rPr lang="en-US" sz="1050" b="1" dirty="0"/>
            </a:br>
            <a:r>
              <a:rPr lang="en-US" sz="1050" b="1" dirty="0"/>
              <a:t>    </a:t>
            </a:r>
            <a:r>
              <a:rPr lang="en-US" sz="1050" b="1" dirty="0" err="1"/>
              <a:t>android:text</a:t>
            </a:r>
            <a:r>
              <a:rPr lang="en-US" sz="1050" b="1" dirty="0"/>
              <a:t>="Second </a:t>
            </a:r>
            <a:r>
              <a:rPr lang="en-US" sz="1050" b="1" dirty="0" err="1"/>
              <a:t>Numner</a:t>
            </a:r>
            <a:r>
              <a:rPr lang="en-US" sz="1050" b="1" dirty="0"/>
              <a:t>"</a:t>
            </a:r>
            <a:br>
              <a:rPr lang="en-US" sz="1050" b="1" dirty="0"/>
            </a:br>
            <a:r>
              <a:rPr lang="en-US" sz="1050" b="1" dirty="0"/>
              <a:t>    </a:t>
            </a:r>
            <a:r>
              <a:rPr lang="en-US" sz="1050" b="1" dirty="0" err="1"/>
              <a:t>android:layout_width</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android:layout_height</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android:layout_marginTop</a:t>
            </a:r>
            <a:r>
              <a:rPr lang="en-US" sz="1050" b="1" dirty="0"/>
              <a:t>="15dp"</a:t>
            </a:r>
            <a:br>
              <a:rPr lang="en-US" sz="1050" b="1" dirty="0"/>
            </a:br>
            <a:r>
              <a:rPr lang="en-US" sz="1050" b="1" dirty="0"/>
              <a:t>    </a:t>
            </a:r>
            <a:r>
              <a:rPr lang="en-US" sz="1050" b="1" dirty="0" err="1"/>
              <a:t>android:id</a:t>
            </a:r>
            <a:r>
              <a:rPr lang="en-US" sz="1050" b="1" dirty="0"/>
              <a:t>="@+id/tv2"</a:t>
            </a:r>
            <a:br>
              <a:rPr lang="en-US" sz="1050" b="1" dirty="0"/>
            </a:br>
            <a:r>
              <a:rPr lang="en-US" sz="1050" b="1" dirty="0"/>
              <a:t>    </a:t>
            </a:r>
            <a:r>
              <a:rPr lang="en-US" sz="1050" b="1" dirty="0" err="1"/>
              <a:t>android:layout_below</a:t>
            </a:r>
            <a:r>
              <a:rPr lang="en-US" sz="1050" b="1" dirty="0"/>
              <a:t>="@+id/et1"</a:t>
            </a:r>
            <a:br>
              <a:rPr lang="en-US" sz="1050" b="1" dirty="0"/>
            </a:br>
            <a:r>
              <a:rPr lang="en-US" sz="1050" b="1" dirty="0"/>
              <a:t>    </a:t>
            </a:r>
            <a:r>
              <a:rPr lang="en-US" sz="1050" b="1" dirty="0" err="1"/>
              <a:t>android:layout_alignLeft</a:t>
            </a:r>
            <a:r>
              <a:rPr lang="en-US" sz="1050" b="1" dirty="0"/>
              <a:t>="@+id/et1"</a:t>
            </a:r>
            <a:br>
              <a:rPr lang="en-US" sz="1050" b="1" dirty="0"/>
            </a:br>
            <a:r>
              <a:rPr lang="en-US" sz="1050" b="1" dirty="0"/>
              <a:t>    </a:t>
            </a:r>
            <a:r>
              <a:rPr lang="en-US" sz="1050" b="1" dirty="0" err="1"/>
              <a:t>android:layout_alignStart</a:t>
            </a:r>
            <a:r>
              <a:rPr lang="en-US" sz="1050" b="1" dirty="0"/>
              <a:t>="@+id/et1" </a:t>
            </a:r>
            <a:r>
              <a:rPr lang="en-US" sz="1050" dirty="0"/>
              <a:t>/&gt;</a:t>
            </a:r>
            <a:br>
              <a:rPr lang="en-US" sz="1050" dirty="0"/>
            </a:br>
            <a:r>
              <a:rPr lang="en-US" sz="1050" dirty="0"/>
              <a:t/>
            </a:r>
            <a:br>
              <a:rPr lang="en-US" sz="1050" dirty="0"/>
            </a:br>
            <a:r>
              <a:rPr lang="en-US" sz="1050" dirty="0"/>
              <a:t>&lt;</a:t>
            </a:r>
            <a:r>
              <a:rPr lang="en-US" sz="1050" b="1" dirty="0" err="1"/>
              <a:t>EditText</a:t>
            </a:r>
            <a:r>
              <a:rPr lang="en-US" sz="1050" b="1" dirty="0"/>
              <a:t/>
            </a:r>
            <a:br>
              <a:rPr lang="en-US" sz="1050" b="1" dirty="0"/>
            </a:br>
            <a:r>
              <a:rPr lang="en-US" sz="1050" b="1" dirty="0"/>
              <a:t>    </a:t>
            </a:r>
            <a:r>
              <a:rPr lang="en-US" sz="1050" b="1" dirty="0" err="1"/>
              <a:t>android:layout_width</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android:layout_height</a:t>
            </a:r>
            <a:r>
              <a:rPr lang="en-US" sz="1050" b="1" dirty="0"/>
              <a:t>="</a:t>
            </a:r>
            <a:r>
              <a:rPr lang="en-US" sz="1050" b="1" dirty="0" err="1"/>
              <a:t>wrap_content</a:t>
            </a:r>
            <a:r>
              <a:rPr lang="en-US" sz="1050" b="1" dirty="0"/>
              <a:t>"</a:t>
            </a:r>
            <a:br>
              <a:rPr lang="en-US" sz="1050" b="1" dirty="0"/>
            </a:br>
            <a:r>
              <a:rPr lang="en-US" sz="1050" b="1" dirty="0"/>
              <a:t>    </a:t>
            </a:r>
            <a:r>
              <a:rPr lang="en-US" sz="1050" b="1" dirty="0" err="1"/>
              <a:t>android:inputType</a:t>
            </a:r>
            <a:r>
              <a:rPr lang="en-US" sz="1050" b="1" dirty="0"/>
              <a:t>="number"</a:t>
            </a:r>
            <a:br>
              <a:rPr lang="en-US" sz="1050" b="1" dirty="0"/>
            </a:br>
            <a:r>
              <a:rPr lang="en-US" sz="1050" b="1" dirty="0"/>
              <a:t>    </a:t>
            </a:r>
            <a:r>
              <a:rPr lang="en-US" sz="1050" b="1" dirty="0" err="1"/>
              <a:t>android:ems</a:t>
            </a:r>
            <a:r>
              <a:rPr lang="en-US" sz="1050" b="1" dirty="0"/>
              <a:t>="10"</a:t>
            </a:r>
            <a:br>
              <a:rPr lang="en-US" sz="1050" b="1" dirty="0"/>
            </a:br>
            <a:r>
              <a:rPr lang="en-US" sz="1050" b="1" dirty="0"/>
              <a:t>    </a:t>
            </a:r>
            <a:r>
              <a:rPr lang="en-US" sz="1050" b="1" dirty="0" err="1"/>
              <a:t>android:layout_marginTop</a:t>
            </a:r>
            <a:r>
              <a:rPr lang="en-US" sz="1050" b="1" dirty="0"/>
              <a:t>="16dp"</a:t>
            </a:r>
            <a:br>
              <a:rPr lang="en-US" sz="1050" b="1" dirty="0"/>
            </a:br>
            <a:r>
              <a:rPr lang="en-US" sz="1050" b="1" dirty="0"/>
              <a:t>    </a:t>
            </a:r>
            <a:r>
              <a:rPr lang="en-US" sz="1050" b="1" dirty="0" err="1"/>
              <a:t>android:id</a:t>
            </a:r>
            <a:r>
              <a:rPr lang="en-US" sz="1050" b="1" dirty="0"/>
              <a:t>="@+id/et2"</a:t>
            </a:r>
            <a:br>
              <a:rPr lang="en-US" sz="1050" b="1" dirty="0"/>
            </a:br>
            <a:r>
              <a:rPr lang="en-US" sz="1050" b="1" dirty="0"/>
              <a:t>    </a:t>
            </a:r>
            <a:r>
              <a:rPr lang="en-US" sz="1050" b="1" dirty="0" err="1"/>
              <a:t>android:layout_below</a:t>
            </a:r>
            <a:r>
              <a:rPr lang="en-US" sz="1050" b="1" dirty="0"/>
              <a:t>="@+id/tv2"</a:t>
            </a:r>
            <a:br>
              <a:rPr lang="en-US" sz="1050" b="1" dirty="0"/>
            </a:br>
            <a:r>
              <a:rPr lang="en-US" sz="1050" b="1" dirty="0"/>
              <a:t>    </a:t>
            </a:r>
            <a:r>
              <a:rPr lang="en-US" sz="1050" b="1" dirty="0" err="1"/>
              <a:t>android:layout_alignParentLeft</a:t>
            </a:r>
            <a:r>
              <a:rPr lang="en-US" sz="1050" b="1" dirty="0"/>
              <a:t>="true"</a:t>
            </a:r>
            <a:br>
              <a:rPr lang="en-US" sz="1050" b="1" dirty="0"/>
            </a:br>
            <a:r>
              <a:rPr lang="en-US" sz="1050" b="1" dirty="0"/>
              <a:t>    </a:t>
            </a:r>
            <a:r>
              <a:rPr lang="en-US" sz="1050" b="1" dirty="0" err="1"/>
              <a:t>android:layout_alignParentStart</a:t>
            </a:r>
            <a:r>
              <a:rPr lang="en-US" sz="1050" b="1" dirty="0"/>
              <a:t>="true" </a:t>
            </a:r>
            <a:r>
              <a:rPr lang="en-US" sz="1050" dirty="0"/>
              <a:t>/&gt;</a:t>
            </a:r>
            <a:br>
              <a:rPr lang="en-US" sz="1050" dirty="0"/>
            </a:br>
            <a:r>
              <a:rPr lang="en-US" sz="1050" dirty="0"/>
              <a:t/>
            </a:r>
            <a:br>
              <a:rPr lang="en-US" sz="1050" dirty="0"/>
            </a:br>
            <a:r>
              <a:rPr lang="en-US" sz="1050" dirty="0"/>
              <a:t>&lt;</a:t>
            </a:r>
            <a:r>
              <a:rPr lang="en-US" sz="1050" b="1" dirty="0" err="1"/>
              <a:t>TextView</a:t>
            </a:r>
            <a:r>
              <a:rPr lang="en-US" sz="1050" b="1" dirty="0"/>
              <a:t/>
            </a:r>
            <a:br>
              <a:rPr lang="en-US" sz="1050" b="1" dirty="0"/>
            </a:br>
            <a:r>
              <a:rPr lang="en-US" sz="1050" b="1" dirty="0"/>
              <a:t>    </a:t>
            </a:r>
            <a:r>
              <a:rPr lang="en-US" sz="1050" b="1" dirty="0" err="1"/>
              <a:t>android:text</a:t>
            </a:r>
            <a:r>
              <a:rPr lang="en-US" sz="1050" b="1" dirty="0"/>
              <a:t>="Result"</a:t>
            </a:r>
            <a:br>
              <a:rPr lang="en-US" sz="1050" b="1" dirty="0"/>
            </a:br>
            <a:r>
              <a:rPr lang="en-US" sz="1050" b="1" dirty="0"/>
              <a:t>    </a:t>
            </a:r>
            <a:r>
              <a:rPr lang="en-US" sz="1050" b="1" dirty="0" err="1"/>
              <a:t>android:layout_width</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android:layout_height</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android:layout_marginTop</a:t>
            </a:r>
            <a:r>
              <a:rPr lang="en-US" sz="1050" b="1" dirty="0"/>
              <a:t>="32dp"</a:t>
            </a:r>
            <a:br>
              <a:rPr lang="en-US" sz="1050" b="1" dirty="0"/>
            </a:br>
            <a:r>
              <a:rPr lang="en-US" sz="1050" b="1" dirty="0"/>
              <a:t>    </a:t>
            </a:r>
            <a:r>
              <a:rPr lang="en-US" sz="1050" b="1" dirty="0" err="1"/>
              <a:t>android:id</a:t>
            </a:r>
            <a:r>
              <a:rPr lang="en-US" sz="1050" b="1" dirty="0"/>
              <a:t>="@+id/tv3"</a:t>
            </a:r>
            <a:br>
              <a:rPr lang="en-US" sz="1050" b="1" dirty="0"/>
            </a:br>
            <a:r>
              <a:rPr lang="en-US" sz="1050" b="1" dirty="0"/>
              <a:t>    </a:t>
            </a:r>
            <a:r>
              <a:rPr lang="en-US" sz="1050" b="1" dirty="0" err="1"/>
              <a:t>android:layout_below</a:t>
            </a:r>
            <a:r>
              <a:rPr lang="en-US" sz="1050" b="1" dirty="0"/>
              <a:t>="@+id/et2"</a:t>
            </a:r>
            <a:br>
              <a:rPr lang="en-US" sz="1050" b="1" dirty="0"/>
            </a:br>
            <a:r>
              <a:rPr lang="en-US" sz="1050" b="1" dirty="0"/>
              <a:t>    </a:t>
            </a:r>
            <a:r>
              <a:rPr lang="en-US" sz="1050" b="1" dirty="0" err="1"/>
              <a:t>android:layout_alignParentLeft</a:t>
            </a:r>
            <a:r>
              <a:rPr lang="en-US" sz="1050" b="1" dirty="0"/>
              <a:t>="true"</a:t>
            </a:r>
            <a:br>
              <a:rPr lang="en-US" sz="1050" b="1" dirty="0"/>
            </a:br>
            <a:r>
              <a:rPr lang="en-US" sz="1050" b="1" dirty="0"/>
              <a:t>    </a:t>
            </a:r>
            <a:r>
              <a:rPr lang="en-US" sz="1050" b="1" dirty="0" err="1"/>
              <a:t>android:layout_alignParentStart</a:t>
            </a:r>
            <a:r>
              <a:rPr lang="en-US" sz="1050" b="1" dirty="0"/>
              <a:t>="true" </a:t>
            </a:r>
            <a:r>
              <a:rPr lang="en-US" sz="1050" dirty="0"/>
              <a:t>/&gt;</a:t>
            </a:r>
            <a:br>
              <a:rPr lang="en-US" sz="1050" dirty="0"/>
            </a:br>
            <a:r>
              <a:rPr lang="en-US" sz="1050" dirty="0"/>
              <a:t/>
            </a:r>
            <a:br>
              <a:rPr lang="en-US" sz="1050" dirty="0"/>
            </a:br>
            <a:r>
              <a:rPr lang="en-US" sz="1050" dirty="0"/>
              <a:t>&lt;</a:t>
            </a:r>
            <a:r>
              <a:rPr lang="en-US" sz="1050" b="1" dirty="0" err="1"/>
              <a:t>TextView</a:t>
            </a:r>
            <a:r>
              <a:rPr lang="en-US" sz="1050" b="1" dirty="0"/>
              <a:t/>
            </a:r>
            <a:br>
              <a:rPr lang="en-US" sz="1050" b="1" dirty="0"/>
            </a:br>
            <a:r>
              <a:rPr lang="en-US" sz="1050" b="1" dirty="0"/>
              <a:t>    </a:t>
            </a:r>
            <a:r>
              <a:rPr lang="en-US" sz="1050" b="1" dirty="0" err="1"/>
              <a:t>android:text</a:t>
            </a:r>
            <a:r>
              <a:rPr lang="en-US" sz="1050" b="1" dirty="0"/>
              <a:t>="</a:t>
            </a:r>
            <a:r>
              <a:rPr lang="en-US" sz="1050" b="1" dirty="0" err="1"/>
              <a:t>TextView</a:t>
            </a:r>
            <a:r>
              <a:rPr lang="en-US" sz="1050" b="1" dirty="0"/>
              <a:t>"</a:t>
            </a:r>
            <a:br>
              <a:rPr lang="en-US" sz="1050" b="1" dirty="0"/>
            </a:br>
            <a:r>
              <a:rPr lang="en-US" sz="1050" b="1" dirty="0"/>
              <a:t>    </a:t>
            </a:r>
            <a:r>
              <a:rPr lang="en-US" sz="1050" b="1" dirty="0" err="1"/>
              <a:t>android:layout_width</a:t>
            </a:r>
            <a:r>
              <a:rPr lang="en-US" sz="1050" b="1" dirty="0"/>
              <a:t>="</a:t>
            </a:r>
            <a:r>
              <a:rPr lang="en-US" sz="1050" b="1" dirty="0" err="1"/>
              <a:t>wrap_content</a:t>
            </a:r>
            <a:r>
              <a:rPr lang="en-US" sz="1050" b="1" dirty="0"/>
              <a:t>"</a:t>
            </a:r>
            <a:br>
              <a:rPr lang="en-US" sz="1050" b="1" dirty="0"/>
            </a:br>
            <a:r>
              <a:rPr lang="en-US" sz="1050" b="1" dirty="0"/>
              <a:t>    </a:t>
            </a:r>
            <a:r>
              <a:rPr lang="en-US" sz="1050" b="1" dirty="0" err="1"/>
              <a:t>android:layout_height</a:t>
            </a:r>
            <a:r>
              <a:rPr lang="en-US" sz="1050" b="1" dirty="0"/>
              <a:t>="</a:t>
            </a:r>
            <a:r>
              <a:rPr lang="en-US" sz="1050" b="1" dirty="0" err="1"/>
              <a:t>wrap_content</a:t>
            </a:r>
            <a:r>
              <a:rPr lang="en-US" sz="1050" b="1" dirty="0"/>
              <a:t>"</a:t>
            </a:r>
            <a:br>
              <a:rPr lang="en-US" sz="1050" b="1" dirty="0"/>
            </a:br>
            <a:r>
              <a:rPr lang="en-US" sz="1050" b="1" dirty="0"/>
              <a:t>    </a:t>
            </a:r>
            <a:r>
              <a:rPr lang="en-US" sz="1050" b="1" dirty="0" err="1"/>
              <a:t>android:id</a:t>
            </a:r>
            <a:r>
              <a:rPr lang="en-US" sz="1050" b="1" dirty="0"/>
              <a:t>="@+id/tv4"</a:t>
            </a:r>
            <a:br>
              <a:rPr lang="en-US" sz="1050" b="1" dirty="0"/>
            </a:br>
            <a:r>
              <a:rPr lang="en-US" sz="1050" b="1" dirty="0"/>
              <a:t>    </a:t>
            </a:r>
            <a:r>
              <a:rPr lang="en-US" sz="1050" b="1" dirty="0" err="1"/>
              <a:t>android:layout_alignBaseline</a:t>
            </a:r>
            <a:r>
              <a:rPr lang="en-US" sz="1050" b="1" dirty="0"/>
              <a:t>="@+id/tv3"</a:t>
            </a:r>
            <a:br>
              <a:rPr lang="en-US" sz="1050" b="1" dirty="0"/>
            </a:br>
            <a:r>
              <a:rPr lang="en-US" sz="1050" b="1" dirty="0"/>
              <a:t>    </a:t>
            </a:r>
            <a:r>
              <a:rPr lang="en-US" sz="1050" b="1" dirty="0" err="1"/>
              <a:t>android:layout_alignBottom</a:t>
            </a:r>
            <a:r>
              <a:rPr lang="en-US" sz="1050" b="1" dirty="0"/>
              <a:t>="@+id/tv3"</a:t>
            </a:r>
            <a:br>
              <a:rPr lang="en-US" sz="1050" b="1" dirty="0"/>
            </a:br>
            <a:r>
              <a:rPr lang="en-US" sz="1050" b="1" dirty="0"/>
              <a:t>    </a:t>
            </a:r>
            <a:r>
              <a:rPr lang="en-US" sz="1050" b="1" dirty="0" err="1"/>
              <a:t>android:layout_toRightOf</a:t>
            </a:r>
            <a:r>
              <a:rPr lang="en-US" sz="1050" b="1" dirty="0"/>
              <a:t>="@+id/et2"</a:t>
            </a:r>
            <a:br>
              <a:rPr lang="en-US" sz="1050" b="1" dirty="0"/>
            </a:br>
            <a:r>
              <a:rPr lang="en-US" sz="1050" b="1" dirty="0"/>
              <a:t>    </a:t>
            </a:r>
            <a:r>
              <a:rPr lang="en-US" sz="1050" b="1" dirty="0" err="1"/>
              <a:t>android:layout_toEndOf</a:t>
            </a:r>
            <a:r>
              <a:rPr lang="en-US" sz="1050" b="1" dirty="0"/>
              <a:t>="@+id/et2" </a:t>
            </a:r>
            <a:r>
              <a:rPr lang="en-US" sz="1050" dirty="0"/>
              <a:t>/&gt;</a:t>
            </a:r>
          </a:p>
        </p:txBody>
      </p:sp>
    </p:spTree>
    <p:extLst>
      <p:ext uri="{BB962C8B-B14F-4D97-AF65-F5344CB8AC3E}">
        <p14:creationId xmlns:p14="http://schemas.microsoft.com/office/powerpoint/2010/main" val="66272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0"/>
            <a:ext cx="4800600" cy="5943600"/>
          </a:xfrm>
        </p:spPr>
        <p:txBody>
          <a:bodyPr>
            <a:noAutofit/>
          </a:bodyPr>
          <a:lstStyle/>
          <a:p>
            <a:pPr marL="137160" indent="0">
              <a:buNone/>
            </a:pPr>
            <a:r>
              <a:rPr lang="en-US" sz="1600" dirty="0"/>
              <a:t>&lt;</a:t>
            </a:r>
            <a:r>
              <a:rPr lang="en-US" sz="1600" b="1" dirty="0" err="1"/>
              <a:t>LinearLayout</a:t>
            </a:r>
            <a:r>
              <a:rPr lang="en-US" sz="1600" b="1" dirty="0"/>
              <a:t/>
            </a:r>
            <a:br>
              <a:rPr lang="en-US" sz="1600" b="1" dirty="0"/>
            </a:br>
            <a:r>
              <a:rPr lang="en-US" sz="1600" b="1" dirty="0"/>
              <a:t>        </a:t>
            </a:r>
            <a:r>
              <a:rPr lang="en-US" sz="1600" b="1" dirty="0" err="1"/>
              <a:t>android:orientation</a:t>
            </a:r>
            <a:r>
              <a:rPr lang="en-US" sz="1600" b="1" dirty="0"/>
              <a:t>="horizontal"</a:t>
            </a:r>
            <a:br>
              <a:rPr lang="en-US" sz="1600" b="1" dirty="0"/>
            </a:br>
            <a:r>
              <a:rPr lang="en-US" sz="1600" b="1" dirty="0"/>
              <a:t>        </a:t>
            </a:r>
            <a:r>
              <a:rPr lang="en-US" sz="1600" b="1" dirty="0" err="1"/>
              <a:t>android:layout_width</a:t>
            </a:r>
            <a:r>
              <a:rPr lang="en-US" sz="1600" b="1" dirty="0"/>
              <a:t>="</a:t>
            </a:r>
            <a:r>
              <a:rPr lang="en-US" sz="1600" b="1" dirty="0" err="1"/>
              <a:t>match_parent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="38dp"</a:t>
            </a:r>
            <a:br>
              <a:rPr lang="en-US" sz="1600" b="1" dirty="0"/>
            </a:br>
            <a:r>
              <a:rPr lang="en-US" sz="1600" b="1" dirty="0"/>
              <a:t>        </a:t>
            </a:r>
            <a:r>
              <a:rPr lang="en-US" sz="1600" b="1" dirty="0" err="1"/>
              <a:t>android:layout_below</a:t>
            </a:r>
            <a:r>
              <a:rPr lang="en-US" sz="1600" b="1" dirty="0"/>
              <a:t>="@+id/tv3"</a:t>
            </a:r>
            <a:br>
              <a:rPr lang="en-US" sz="1600" b="1" dirty="0"/>
            </a:br>
            <a:r>
              <a:rPr lang="en-US" sz="1600" b="1" dirty="0"/>
              <a:t>        </a:t>
            </a:r>
            <a:r>
              <a:rPr lang="en-US" sz="1600" b="1" dirty="0" err="1"/>
              <a:t>android:layout_alignParentLeft</a:t>
            </a:r>
            <a:r>
              <a:rPr lang="en-US" sz="1600" b="1" dirty="0"/>
              <a:t>="true"</a:t>
            </a:r>
            <a:br>
              <a:rPr lang="en-US" sz="1600" b="1" dirty="0"/>
            </a:br>
            <a:r>
              <a:rPr lang="en-US" sz="1600" b="1" dirty="0"/>
              <a:t>        </a:t>
            </a:r>
            <a:r>
              <a:rPr lang="en-US" sz="1600" b="1" dirty="0" err="1"/>
              <a:t>android:layout_alignParentStart</a:t>
            </a:r>
            <a:r>
              <a:rPr lang="en-US" sz="1600" b="1" dirty="0"/>
              <a:t>="true"</a:t>
            </a:r>
            <a:r>
              <a:rPr lang="en-US" sz="1600" dirty="0"/>
              <a:t>&gt;</a:t>
            </a:r>
            <a:br>
              <a:rPr lang="en-US" sz="1600" dirty="0"/>
            </a:br>
            <a:r>
              <a:rPr lang="en-US" sz="1600" dirty="0"/>
              <a:t/>
            </a:r>
            <a:br>
              <a:rPr lang="en-US" sz="1600" dirty="0"/>
            </a:br>
            <a:r>
              <a:rPr lang="en-US" sz="1600" dirty="0"/>
              <a:t>        &lt;</a:t>
            </a:r>
            <a:r>
              <a:rPr lang="en-US" sz="1600" b="1" dirty="0"/>
              <a:t>Button</a:t>
            </a:r>
            <a:br>
              <a:rPr lang="en-US" sz="1600" b="1" dirty="0"/>
            </a:br>
            <a:r>
              <a:rPr lang="en-US" sz="1600" b="1" dirty="0"/>
              <a:t>            </a:t>
            </a:r>
            <a:r>
              <a:rPr lang="en-US" sz="1600" b="1" dirty="0" err="1"/>
              <a:t>android:text</a:t>
            </a:r>
            <a:r>
              <a:rPr lang="en-US" sz="1600" b="1" dirty="0" smtClean="0"/>
              <a:t>="+“</a:t>
            </a:r>
          </a:p>
          <a:p>
            <a:pPr marL="137160" indent="0">
              <a:buNone/>
            </a:pPr>
            <a:r>
              <a:rPr lang="en-US" sz="1600" b="1" dirty="0" smtClean="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android:id</a:t>
            </a:r>
            <a:r>
              <a:rPr lang="en-US" sz="1600" b="1" dirty="0"/>
              <a:t>="@+</a:t>
            </a:r>
            <a:r>
              <a:rPr lang="en-US" sz="1600" b="1" dirty="0" smtClean="0"/>
              <a:t>id/add“</a:t>
            </a:r>
          </a:p>
          <a:p>
            <a:pPr marL="137160" indent="0">
              <a:buNone/>
            </a:pPr>
            <a:r>
              <a:rPr lang="en-US" sz="1600" b="1" dirty="0" smtClean="0"/>
              <a:t>            </a:t>
            </a:r>
            <a:r>
              <a:rPr lang="en-US" sz="1600" b="1" dirty="0" err="1" smtClean="0"/>
              <a:t>android:onClick</a:t>
            </a:r>
            <a:r>
              <a:rPr lang="en-US" sz="1600" b="1" dirty="0"/>
              <a:t>="click"</a:t>
            </a:r>
            <a:r>
              <a:rPr lang="en-US" sz="1600" dirty="0" smtClean="0"/>
              <a:t>/&gt;</a:t>
            </a:r>
            <a:r>
              <a:rPr lang="en-US" sz="1600" dirty="0"/>
              <a:t/>
            </a:r>
            <a:br>
              <a:rPr lang="en-US" sz="1600" dirty="0"/>
            </a:br>
            <a:r>
              <a:rPr lang="en-US" sz="1600" dirty="0"/>
              <a:t/>
            </a:r>
            <a:br>
              <a:rPr lang="en-US" sz="1600" dirty="0"/>
            </a:br>
            <a:r>
              <a:rPr lang="en-US" sz="1600" dirty="0"/>
              <a:t>        &lt;</a:t>
            </a:r>
            <a:r>
              <a:rPr lang="en-US" sz="1600" b="1" dirty="0"/>
              <a:t>Button</a:t>
            </a:r>
            <a:br>
              <a:rPr lang="en-US" sz="1600" b="1" dirty="0"/>
            </a:br>
            <a:r>
              <a:rPr lang="en-US" sz="1600" b="1" dirty="0"/>
              <a:t>            </a:t>
            </a:r>
            <a:r>
              <a:rPr lang="en-US" sz="1600" b="1" dirty="0" err="1"/>
              <a:t>android:text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android:id</a:t>
            </a:r>
            <a:r>
              <a:rPr lang="en-US" sz="1600" b="1" dirty="0"/>
              <a:t>="@+id/sub</a:t>
            </a:r>
            <a:r>
              <a:rPr lang="en-US" sz="1600" b="1" dirty="0" smtClean="0"/>
              <a:t>" </a:t>
            </a:r>
          </a:p>
          <a:p>
            <a:pPr marL="137160" indent="0">
              <a:buNone/>
            </a:pPr>
            <a:r>
              <a:rPr lang="en-US" sz="1600" b="1" dirty="0" smtClean="0"/>
              <a:t>            </a:t>
            </a:r>
            <a:r>
              <a:rPr lang="en-US" sz="1600" b="1" dirty="0" err="1" smtClean="0"/>
              <a:t>android:onClick</a:t>
            </a:r>
            <a:r>
              <a:rPr lang="en-US" sz="1600" b="1" dirty="0"/>
              <a:t>="click"</a:t>
            </a:r>
            <a:r>
              <a:rPr lang="en-US" sz="1600" dirty="0" smtClean="0"/>
              <a:t>/&gt;</a:t>
            </a:r>
            <a:r>
              <a:rPr lang="en-US" sz="1600" dirty="0"/>
              <a:t/>
            </a:r>
            <a:br>
              <a:rPr lang="en-US" sz="1600" dirty="0"/>
            </a:br>
            <a:r>
              <a:rPr lang="en-US" sz="1600" dirty="0"/>
              <a:t/>
            </a:r>
            <a:br>
              <a:rPr lang="en-US" sz="1600" dirty="0"/>
            </a:br>
            <a:endParaRPr lang="en-US" sz="1600" dirty="0"/>
          </a:p>
        </p:txBody>
      </p:sp>
      <p:sp>
        <p:nvSpPr>
          <p:cNvPr id="4" name="Content Placeholder 3"/>
          <p:cNvSpPr>
            <a:spLocks noGrp="1"/>
          </p:cNvSpPr>
          <p:nvPr>
            <p:ph sz="half" idx="2"/>
          </p:nvPr>
        </p:nvSpPr>
        <p:spPr>
          <a:xfrm>
            <a:off x="4495800" y="152401"/>
            <a:ext cx="4724400" cy="4724400"/>
          </a:xfrm>
        </p:spPr>
        <p:txBody>
          <a:bodyPr>
            <a:normAutofit fontScale="70000" lnSpcReduction="20000"/>
          </a:bodyPr>
          <a:lstStyle/>
          <a:p>
            <a:pPr marL="137160" indent="0">
              <a:buNone/>
            </a:pPr>
            <a:r>
              <a:rPr lang="en-US" dirty="0" smtClean="0"/>
              <a:t>&lt;</a:t>
            </a:r>
            <a:r>
              <a:rPr lang="en-US" b="1" dirty="0" smtClean="0"/>
              <a:t>Button</a:t>
            </a:r>
          </a:p>
          <a:p>
            <a:pPr marL="137160" indent="0">
              <a:buNone/>
            </a:pPr>
            <a:r>
              <a:rPr lang="en-US" b="1" dirty="0" smtClean="0"/>
              <a:t>  </a:t>
            </a:r>
            <a:r>
              <a:rPr lang="en-US" b="1" dirty="0" err="1"/>
              <a:t>android:text</a:t>
            </a:r>
            <a:r>
              <a:rPr lang="en-US" b="1" dirty="0"/>
              <a:t>="*"</a:t>
            </a:r>
            <a:br>
              <a:rPr lang="en-US" b="1" dirty="0"/>
            </a:br>
            <a:r>
              <a:rPr lang="en-US" b="1" dirty="0"/>
              <a:t>  </a:t>
            </a:r>
            <a:r>
              <a:rPr lang="en-US" b="1" dirty="0" err="1" smtClean="0"/>
              <a:t>android:layout_width</a:t>
            </a:r>
            <a:r>
              <a:rPr lang="en-US" b="1" dirty="0"/>
              <a:t>="</a:t>
            </a:r>
            <a:r>
              <a:rPr lang="en-US" b="1" dirty="0" err="1"/>
              <a:t>wrap_content</a:t>
            </a:r>
            <a:r>
              <a:rPr lang="en-US" b="1" dirty="0"/>
              <a:t>"</a:t>
            </a:r>
            <a:br>
              <a:rPr lang="en-US" b="1" dirty="0"/>
            </a:br>
            <a:r>
              <a:rPr lang="en-US" b="1" dirty="0" smtClean="0"/>
              <a:t>  </a:t>
            </a:r>
            <a:r>
              <a:rPr lang="en-US" b="1" dirty="0" err="1" smtClean="0"/>
              <a:t>android:layout_height</a:t>
            </a:r>
            <a:r>
              <a:rPr lang="en-US" b="1" dirty="0"/>
              <a:t>="</a:t>
            </a:r>
            <a:r>
              <a:rPr lang="en-US" b="1" dirty="0" err="1"/>
              <a:t>wrap_content</a:t>
            </a:r>
            <a:r>
              <a:rPr lang="en-US" b="1" dirty="0"/>
              <a:t>"</a:t>
            </a:r>
            <a:br>
              <a:rPr lang="en-US" b="1" dirty="0"/>
            </a:br>
            <a:r>
              <a:rPr lang="en-US" b="1" dirty="0"/>
              <a:t>  </a:t>
            </a:r>
            <a:r>
              <a:rPr lang="en-US" b="1" dirty="0" err="1" smtClean="0"/>
              <a:t>android:id</a:t>
            </a:r>
            <a:r>
              <a:rPr lang="en-US" b="1" dirty="0"/>
              <a:t>="@+</a:t>
            </a:r>
            <a:r>
              <a:rPr lang="en-US" b="1" dirty="0" smtClean="0"/>
              <a:t>id/</a:t>
            </a:r>
            <a:r>
              <a:rPr lang="en-US" b="1" dirty="0" err="1" smtClean="0"/>
              <a:t>mul</a:t>
            </a:r>
            <a:r>
              <a:rPr lang="en-US" b="1" dirty="0" smtClean="0"/>
              <a:t>“</a:t>
            </a:r>
          </a:p>
          <a:p>
            <a:pPr marL="137160" indent="0">
              <a:buNone/>
            </a:pPr>
            <a:r>
              <a:rPr lang="en-US" b="1" dirty="0" smtClean="0"/>
              <a:t>  </a:t>
            </a:r>
            <a:r>
              <a:rPr lang="en-US" b="1" dirty="0" err="1" smtClean="0"/>
              <a:t>android:onClick</a:t>
            </a:r>
            <a:r>
              <a:rPr lang="en-US" b="1" dirty="0"/>
              <a:t>="click"</a:t>
            </a:r>
            <a:r>
              <a:rPr lang="en-US" dirty="0" smtClean="0"/>
              <a:t>/&gt;</a:t>
            </a:r>
            <a:r>
              <a:rPr lang="en-US" dirty="0"/>
              <a:t/>
            </a:r>
            <a:br>
              <a:rPr lang="en-US" dirty="0"/>
            </a:br>
            <a:endParaRPr lang="en-US" dirty="0" smtClean="0"/>
          </a:p>
          <a:p>
            <a:pPr marL="137160" indent="0">
              <a:buNone/>
            </a:pPr>
            <a:r>
              <a:rPr lang="en-US" dirty="0" smtClean="0"/>
              <a:t>&lt;</a:t>
            </a:r>
            <a:r>
              <a:rPr lang="en-US" b="1" dirty="0"/>
              <a:t>Button</a:t>
            </a:r>
            <a:br>
              <a:rPr lang="en-US" b="1" dirty="0"/>
            </a:br>
            <a:r>
              <a:rPr lang="en-US" b="1" dirty="0"/>
              <a:t>     </a:t>
            </a:r>
            <a:r>
              <a:rPr lang="en-US" b="1" dirty="0" err="1" smtClean="0"/>
              <a:t>android:text</a:t>
            </a:r>
            <a:r>
              <a:rPr lang="en-US" b="1" dirty="0"/>
              <a:t>="/"</a:t>
            </a:r>
            <a:br>
              <a:rPr lang="en-US" b="1" dirty="0"/>
            </a:br>
            <a:r>
              <a:rPr lang="en-US" b="1" dirty="0"/>
              <a:t>     </a:t>
            </a:r>
            <a:r>
              <a:rPr lang="en-US" b="1" dirty="0" err="1" smtClean="0"/>
              <a:t>android:layout_width</a:t>
            </a:r>
            <a:r>
              <a:rPr lang="en-US" b="1" dirty="0"/>
              <a:t>="</a:t>
            </a:r>
            <a:r>
              <a:rPr lang="en-US" b="1" dirty="0" err="1"/>
              <a:t>wrap_content</a:t>
            </a:r>
            <a:r>
              <a:rPr lang="en-US" b="1" dirty="0"/>
              <a:t>"</a:t>
            </a:r>
            <a:br>
              <a:rPr lang="en-US" b="1" dirty="0"/>
            </a:br>
            <a:r>
              <a:rPr lang="en-US" b="1" dirty="0"/>
              <a:t>     </a:t>
            </a:r>
            <a:r>
              <a:rPr lang="en-US" b="1" dirty="0" err="1" smtClean="0"/>
              <a:t>android:layout_height</a:t>
            </a:r>
            <a:r>
              <a:rPr lang="en-US" b="1" dirty="0"/>
              <a:t>="</a:t>
            </a:r>
            <a:r>
              <a:rPr lang="en-US" b="1" dirty="0" err="1" smtClean="0"/>
              <a:t>wrap_content</a:t>
            </a:r>
            <a:r>
              <a:rPr lang="en-US" b="1" dirty="0" smtClean="0"/>
              <a:t>“           </a:t>
            </a:r>
          </a:p>
          <a:p>
            <a:pPr marL="137160" indent="0">
              <a:buNone/>
            </a:pPr>
            <a:r>
              <a:rPr lang="en-US" b="1" dirty="0"/>
              <a:t> </a:t>
            </a:r>
            <a:r>
              <a:rPr lang="en-US" b="1" dirty="0" smtClean="0"/>
              <a:t>    </a:t>
            </a:r>
            <a:r>
              <a:rPr lang="en-US" b="1" dirty="0" err="1" smtClean="0"/>
              <a:t>android:id</a:t>
            </a:r>
            <a:r>
              <a:rPr lang="en-US" b="1" dirty="0"/>
              <a:t>="@+</a:t>
            </a:r>
            <a:r>
              <a:rPr lang="en-US" b="1" dirty="0" smtClean="0"/>
              <a:t>id/div“</a:t>
            </a:r>
          </a:p>
          <a:p>
            <a:pPr marL="137160" indent="0">
              <a:buNone/>
            </a:pPr>
            <a:r>
              <a:rPr lang="en-US" b="1" dirty="0" smtClean="0"/>
              <a:t>     </a:t>
            </a:r>
            <a:r>
              <a:rPr lang="en-US" b="1" dirty="0" err="1" smtClean="0"/>
              <a:t>android:onClick</a:t>
            </a:r>
            <a:r>
              <a:rPr lang="en-US" b="1" dirty="0"/>
              <a:t>="click"</a:t>
            </a:r>
            <a:r>
              <a:rPr lang="en-US" dirty="0" smtClean="0"/>
              <a:t>/&gt;</a:t>
            </a:r>
            <a:r>
              <a:rPr lang="en-US" dirty="0"/>
              <a:t/>
            </a:r>
            <a:br>
              <a:rPr lang="en-US" dirty="0"/>
            </a:br>
            <a:r>
              <a:rPr lang="en-US" dirty="0" smtClean="0"/>
              <a:t> </a:t>
            </a:r>
          </a:p>
          <a:p>
            <a:pPr marL="137160" indent="0">
              <a:buNone/>
            </a:pPr>
            <a:r>
              <a:rPr lang="en-US" dirty="0" smtClean="0"/>
              <a:t>&lt;/</a:t>
            </a:r>
            <a:r>
              <a:rPr lang="en-US" b="1" dirty="0" err="1"/>
              <a:t>LinearLayout</a:t>
            </a:r>
            <a:r>
              <a:rPr lang="en-US" dirty="0"/>
              <a:t>&gt;</a:t>
            </a:r>
            <a:br>
              <a:rPr lang="en-US" dirty="0"/>
            </a:br>
            <a:r>
              <a:rPr lang="en-US" dirty="0"/>
              <a:t/>
            </a:r>
            <a:br>
              <a:rPr lang="en-US" dirty="0"/>
            </a:br>
            <a:r>
              <a:rPr lang="en-US" dirty="0"/>
              <a:t>&lt;/</a:t>
            </a:r>
            <a:r>
              <a:rPr lang="en-US" b="1" dirty="0" err="1"/>
              <a:t>RelativeLayout</a:t>
            </a:r>
            <a:r>
              <a:rPr lang="en-US" dirty="0"/>
              <a:t>&gt;</a:t>
            </a:r>
          </a:p>
        </p:txBody>
      </p:sp>
    </p:spTree>
    <p:extLst>
      <p:ext uri="{BB962C8B-B14F-4D97-AF65-F5344CB8AC3E}">
        <p14:creationId xmlns:p14="http://schemas.microsoft.com/office/powerpoint/2010/main" val="1130866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884"/>
            <a:ext cx="8229600" cy="814316"/>
          </a:xfrm>
        </p:spPr>
        <p:txBody>
          <a:bodyPr/>
          <a:lstStyle/>
          <a:p>
            <a:r>
              <a:rPr lang="en-US" dirty="0" smtClean="0">
                <a:solidFill>
                  <a:srgbClr val="FFFF00"/>
                </a:solidFill>
              </a:rPr>
              <a:t>Main Activity.java</a:t>
            </a:r>
            <a:endParaRPr lang="en-US" dirty="0">
              <a:solidFill>
                <a:srgbClr val="FFFF00"/>
              </a:solidFill>
            </a:endParaRPr>
          </a:p>
        </p:txBody>
      </p:sp>
      <p:sp>
        <p:nvSpPr>
          <p:cNvPr id="3" name="Content Placeholder 2"/>
          <p:cNvSpPr>
            <a:spLocks noGrp="1"/>
          </p:cNvSpPr>
          <p:nvPr>
            <p:ph sz="half" idx="1"/>
          </p:nvPr>
        </p:nvSpPr>
        <p:spPr>
          <a:xfrm>
            <a:off x="0" y="838200"/>
            <a:ext cx="8915400" cy="6019800"/>
          </a:xfrm>
        </p:spPr>
        <p:txBody>
          <a:bodyPr>
            <a:normAutofit fontScale="85000" lnSpcReduction="20000"/>
          </a:bodyPr>
          <a:lstStyle/>
          <a:p>
            <a:pPr marL="137160" indent="0">
              <a:buNone/>
            </a:pPr>
            <a:r>
              <a:rPr lang="en-US" sz="2000" b="1" dirty="0"/>
              <a:t>import </a:t>
            </a:r>
            <a:r>
              <a:rPr lang="en-US" sz="2000" dirty="0" err="1"/>
              <a:t>android.os.Bundle</a:t>
            </a:r>
            <a:r>
              <a:rPr lang="en-US" sz="2000" dirty="0"/>
              <a:t>;</a:t>
            </a:r>
            <a:br>
              <a:rPr lang="en-US" sz="2000" dirty="0"/>
            </a:br>
            <a:r>
              <a:rPr lang="en-US" sz="2000" b="1" dirty="0"/>
              <a:t>import </a:t>
            </a:r>
            <a:r>
              <a:rPr lang="en-US" sz="2000" dirty="0" err="1"/>
              <a:t>android.view.View</a:t>
            </a:r>
            <a:r>
              <a:rPr lang="en-US" sz="2000" dirty="0"/>
              <a:t>;</a:t>
            </a:r>
            <a:br>
              <a:rPr lang="en-US" sz="2000" dirty="0"/>
            </a:br>
            <a:r>
              <a:rPr lang="en-US" sz="2000" b="1" dirty="0"/>
              <a:t>import </a:t>
            </a:r>
            <a:r>
              <a:rPr lang="en-US" sz="2000" dirty="0" err="1"/>
              <a:t>android.widget.Button</a:t>
            </a:r>
            <a:r>
              <a:rPr lang="en-US" sz="2000" dirty="0"/>
              <a:t>;</a:t>
            </a:r>
            <a:br>
              <a:rPr lang="en-US" sz="2000" dirty="0"/>
            </a:br>
            <a:r>
              <a:rPr lang="en-US" sz="2000" b="1" dirty="0"/>
              <a:t>import </a:t>
            </a:r>
            <a:r>
              <a:rPr lang="en-US" sz="2000" dirty="0" err="1"/>
              <a:t>android.widget.EditText</a:t>
            </a:r>
            <a:r>
              <a:rPr lang="en-US" sz="2000" dirty="0"/>
              <a:t>;</a:t>
            </a:r>
            <a:br>
              <a:rPr lang="en-US" sz="2000" dirty="0"/>
            </a:br>
            <a:r>
              <a:rPr lang="en-US" sz="2000" b="1" dirty="0"/>
              <a:t>import </a:t>
            </a:r>
            <a:r>
              <a:rPr lang="en-US" sz="2000" dirty="0" err="1"/>
              <a:t>android.widget.TextView</a:t>
            </a:r>
            <a:r>
              <a:rPr lang="en-US" sz="2000" dirty="0"/>
              <a:t>;</a:t>
            </a:r>
            <a:br>
              <a:rPr lang="en-US" sz="2000" dirty="0"/>
            </a:br>
            <a:r>
              <a:rPr lang="en-US" sz="2000" b="1" dirty="0"/>
              <a:t>import </a:t>
            </a:r>
            <a:r>
              <a:rPr lang="en-US" sz="2000" dirty="0" err="1"/>
              <a:t>android.app.Activity</a:t>
            </a:r>
            <a:r>
              <a:rPr lang="en-US" sz="2000" dirty="0"/>
              <a:t>;</a:t>
            </a:r>
            <a:br>
              <a:rPr lang="en-US" sz="2000" dirty="0"/>
            </a:br>
            <a:r>
              <a:rPr lang="en-US" dirty="0"/>
              <a:t/>
            </a:r>
            <a:br>
              <a:rPr lang="en-US" dirty="0"/>
            </a:br>
            <a:r>
              <a:rPr lang="en-US" sz="1900" b="1" dirty="0"/>
              <a:t>public class </a:t>
            </a:r>
            <a:r>
              <a:rPr lang="en-US" sz="1900" dirty="0" err="1"/>
              <a:t>MainActivity</a:t>
            </a:r>
            <a:r>
              <a:rPr lang="en-US" sz="1900" dirty="0"/>
              <a:t> </a:t>
            </a:r>
            <a:r>
              <a:rPr lang="en-US" sz="1900" b="1" dirty="0"/>
              <a:t>extends </a:t>
            </a:r>
            <a:r>
              <a:rPr lang="en-US" sz="1900" dirty="0"/>
              <a:t>Activity </a:t>
            </a:r>
            <a:r>
              <a:rPr lang="en-US" sz="1900" b="1" dirty="0"/>
              <a:t>implements </a:t>
            </a:r>
            <a:r>
              <a:rPr lang="en-US" sz="1900" dirty="0"/>
              <a:t>View.OnClickListener{</a:t>
            </a:r>
            <a:br>
              <a:rPr lang="en-US" sz="1900" dirty="0"/>
            </a:br>
            <a:r>
              <a:rPr lang="en-US" sz="1900" dirty="0"/>
              <a:t>    </a:t>
            </a:r>
            <a:r>
              <a:rPr lang="en-US" sz="1900" b="1" dirty="0"/>
              <a:t>private </a:t>
            </a:r>
            <a:r>
              <a:rPr lang="en-US" sz="1900" dirty="0"/>
              <a:t>Button </a:t>
            </a:r>
            <a:r>
              <a:rPr lang="en-US" sz="1900" b="1" dirty="0"/>
              <a:t>b1</a:t>
            </a:r>
            <a:r>
              <a:rPr lang="en-US" sz="1900" dirty="0"/>
              <a:t>,</a:t>
            </a:r>
            <a:r>
              <a:rPr lang="en-US" sz="1900" b="1" dirty="0"/>
              <a:t>b2</a:t>
            </a:r>
            <a:r>
              <a:rPr lang="en-US" sz="1900" dirty="0"/>
              <a:t>,</a:t>
            </a:r>
            <a:r>
              <a:rPr lang="en-US" sz="1900" b="1" dirty="0"/>
              <a:t>b3</a:t>
            </a:r>
            <a:r>
              <a:rPr lang="en-US" sz="1900" dirty="0"/>
              <a:t>,</a:t>
            </a:r>
            <a:r>
              <a:rPr lang="en-US" sz="1900" b="1" dirty="0"/>
              <a:t>b4</a:t>
            </a:r>
            <a:r>
              <a:rPr lang="en-US" sz="1900" dirty="0"/>
              <a:t>;</a:t>
            </a:r>
            <a:br>
              <a:rPr lang="en-US" sz="1900" dirty="0"/>
            </a:br>
            <a:r>
              <a:rPr lang="en-US" sz="1900" dirty="0"/>
              <a:t>    </a:t>
            </a:r>
            <a:r>
              <a:rPr lang="en-US" sz="1900" b="1" dirty="0"/>
              <a:t>private </a:t>
            </a:r>
            <a:r>
              <a:rPr lang="en-US" sz="1900" dirty="0" err="1"/>
              <a:t>TextView</a:t>
            </a:r>
            <a:r>
              <a:rPr lang="en-US" sz="1900" dirty="0"/>
              <a:t> </a:t>
            </a:r>
            <a:r>
              <a:rPr lang="en-US" sz="1900" b="1" dirty="0" err="1"/>
              <a:t>tv</a:t>
            </a:r>
            <a:r>
              <a:rPr lang="en-US" sz="1900" dirty="0"/>
              <a:t>;</a:t>
            </a:r>
            <a:br>
              <a:rPr lang="en-US" sz="1900" dirty="0"/>
            </a:br>
            <a:r>
              <a:rPr lang="en-US" sz="1900" dirty="0"/>
              <a:t>    </a:t>
            </a:r>
            <a:r>
              <a:rPr lang="en-US" sz="1900" b="1" dirty="0"/>
              <a:t>private </a:t>
            </a:r>
            <a:r>
              <a:rPr lang="en-US" sz="1900" dirty="0" err="1"/>
              <a:t>EditText</a:t>
            </a:r>
            <a:r>
              <a:rPr lang="en-US" sz="1900" dirty="0"/>
              <a:t> </a:t>
            </a:r>
            <a:r>
              <a:rPr lang="en-US" sz="1900" b="1" dirty="0"/>
              <a:t>e1</a:t>
            </a:r>
            <a:r>
              <a:rPr lang="en-US" sz="1900" dirty="0"/>
              <a:t>,</a:t>
            </a:r>
            <a:r>
              <a:rPr lang="en-US" sz="1900" b="1" dirty="0"/>
              <a:t>e2</a:t>
            </a:r>
            <a:r>
              <a:rPr lang="en-US" sz="1900" dirty="0"/>
              <a:t>;</a:t>
            </a:r>
            <a:br>
              <a:rPr lang="en-US" sz="1900" dirty="0"/>
            </a:br>
            <a:r>
              <a:rPr lang="en-US" sz="1900" dirty="0"/>
              <a:t>    @Override</a:t>
            </a:r>
            <a:br>
              <a:rPr lang="en-US" sz="1900" dirty="0"/>
            </a:br>
            <a:r>
              <a:rPr lang="en-US" sz="1900" dirty="0"/>
              <a:t>    </a:t>
            </a:r>
            <a:r>
              <a:rPr lang="en-US" sz="1900" b="1"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b="1" dirty="0" err="1"/>
              <a:t>super</a:t>
            </a:r>
            <a:r>
              <a:rPr lang="en-US" sz="1900" dirty="0" err="1"/>
              <a:t>.onCreate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a:t>
            </a:r>
            <a:r>
              <a:rPr lang="en-US" sz="1900" dirty="0" err="1"/>
              <a:t>R.layout.</a:t>
            </a:r>
            <a:r>
              <a:rPr lang="en-US" sz="1900" b="1" i="1" dirty="0" err="1"/>
              <a:t>activity_main</a:t>
            </a:r>
            <a:r>
              <a:rPr lang="en-US" sz="1900" dirty="0"/>
              <a:t>);</a:t>
            </a:r>
            <a:br>
              <a:rPr lang="en-US" sz="1900" dirty="0"/>
            </a:br>
            <a:r>
              <a:rPr lang="en-US" sz="1900" dirty="0"/>
              <a:t>        </a:t>
            </a:r>
            <a:r>
              <a:rPr lang="en-US" sz="1900" dirty="0" err="1"/>
              <a:t>init</a:t>
            </a:r>
            <a:r>
              <a:rPr lang="en-US" sz="1900" dirty="0"/>
              <a:t>();</a:t>
            </a:r>
            <a:br>
              <a:rPr lang="en-US" sz="1900" dirty="0"/>
            </a:br>
            <a:r>
              <a:rPr lang="en-US" sz="1900" dirty="0"/>
              <a:t>    </a:t>
            </a:r>
            <a:r>
              <a:rPr lang="en-US" sz="1900" dirty="0" smtClean="0"/>
              <a:t>}</a:t>
            </a:r>
          </a:p>
          <a:p>
            <a:pPr marL="137160" indent="0">
              <a:buNone/>
            </a:pPr>
            <a:r>
              <a:rPr lang="en-US" sz="1800" b="1" dirty="0"/>
              <a:t>private void </a:t>
            </a:r>
            <a:r>
              <a:rPr lang="en-US" sz="1800" dirty="0" err="1"/>
              <a:t>init</a:t>
            </a:r>
            <a:r>
              <a:rPr lang="en-US" sz="1800" dirty="0"/>
              <a:t>(){</a:t>
            </a:r>
            <a:br>
              <a:rPr lang="en-US" sz="1800" dirty="0"/>
            </a:br>
            <a:r>
              <a:rPr lang="en-US" sz="1800" dirty="0"/>
              <a:t>   </a:t>
            </a:r>
            <a:r>
              <a:rPr lang="en-US" sz="1800" b="1" dirty="0"/>
              <a:t>b1 </a:t>
            </a:r>
            <a:r>
              <a:rPr lang="en-US" sz="1800" dirty="0"/>
              <a:t>= (Button)</a:t>
            </a:r>
            <a:r>
              <a:rPr lang="en-US" sz="1800" dirty="0" err="1"/>
              <a:t>findViewById</a:t>
            </a:r>
            <a:r>
              <a:rPr lang="en-US" sz="1800" dirty="0"/>
              <a:t>(</a:t>
            </a:r>
            <a:r>
              <a:rPr lang="en-US" sz="1800" dirty="0" err="1"/>
              <a:t>R.id.</a:t>
            </a:r>
            <a:r>
              <a:rPr lang="en-US" sz="1800" b="1" i="1" dirty="0" err="1"/>
              <a:t>add</a:t>
            </a:r>
            <a:r>
              <a:rPr lang="en-US" sz="1800" dirty="0"/>
              <a:t>);</a:t>
            </a:r>
            <a:br>
              <a:rPr lang="en-US" sz="1800" dirty="0"/>
            </a:br>
            <a:r>
              <a:rPr lang="en-US" sz="1800" dirty="0"/>
              <a:t>    </a:t>
            </a:r>
            <a:r>
              <a:rPr lang="en-US" sz="1800" b="1" dirty="0"/>
              <a:t>b2 </a:t>
            </a:r>
            <a:r>
              <a:rPr lang="en-US" sz="1800" dirty="0"/>
              <a:t>= (Button)</a:t>
            </a:r>
            <a:r>
              <a:rPr lang="en-US" sz="1800" dirty="0" err="1"/>
              <a:t>findViewById</a:t>
            </a:r>
            <a:r>
              <a:rPr lang="en-US" sz="1800" dirty="0"/>
              <a:t>(</a:t>
            </a:r>
            <a:r>
              <a:rPr lang="en-US" sz="1800" dirty="0" err="1"/>
              <a:t>R.id.</a:t>
            </a:r>
            <a:r>
              <a:rPr lang="en-US" sz="1800" b="1" i="1" dirty="0" err="1"/>
              <a:t>sub</a:t>
            </a:r>
            <a:r>
              <a:rPr lang="en-US" sz="1800" dirty="0"/>
              <a:t>);</a:t>
            </a:r>
            <a:br>
              <a:rPr lang="en-US" sz="1800" dirty="0"/>
            </a:br>
            <a:r>
              <a:rPr lang="en-US" sz="1800" dirty="0"/>
              <a:t>    </a:t>
            </a:r>
            <a:r>
              <a:rPr lang="en-US" sz="1800" b="1" dirty="0"/>
              <a:t>b3 </a:t>
            </a:r>
            <a:r>
              <a:rPr lang="en-US" sz="1800" dirty="0"/>
              <a:t>= (Button)</a:t>
            </a:r>
            <a:r>
              <a:rPr lang="en-US" sz="1800" dirty="0" err="1"/>
              <a:t>findViewById</a:t>
            </a:r>
            <a:r>
              <a:rPr lang="en-US" sz="1800" dirty="0"/>
              <a:t>(</a:t>
            </a:r>
            <a:r>
              <a:rPr lang="en-US" sz="1800" dirty="0" err="1"/>
              <a:t>R.id.</a:t>
            </a:r>
            <a:r>
              <a:rPr lang="en-US" sz="1800" b="1" i="1" dirty="0" err="1"/>
              <a:t>mul</a:t>
            </a:r>
            <a:r>
              <a:rPr lang="en-US" sz="1800" dirty="0"/>
              <a:t>);</a:t>
            </a:r>
            <a:br>
              <a:rPr lang="en-US" sz="1800" dirty="0"/>
            </a:br>
            <a:r>
              <a:rPr lang="en-US" sz="1800" dirty="0"/>
              <a:t>    </a:t>
            </a:r>
            <a:r>
              <a:rPr lang="en-US" sz="1800" b="1" dirty="0"/>
              <a:t>b4 </a:t>
            </a:r>
            <a:r>
              <a:rPr lang="en-US" sz="1800" dirty="0"/>
              <a:t>= (Button)</a:t>
            </a:r>
            <a:r>
              <a:rPr lang="en-US" sz="1800" dirty="0" err="1"/>
              <a:t>findViewById</a:t>
            </a:r>
            <a:r>
              <a:rPr lang="en-US" sz="1800" dirty="0"/>
              <a:t>(</a:t>
            </a:r>
            <a:r>
              <a:rPr lang="en-US" sz="1800" dirty="0" err="1"/>
              <a:t>R.id.</a:t>
            </a:r>
            <a:r>
              <a:rPr lang="en-US" sz="1800" b="1" i="1" dirty="0" err="1"/>
              <a:t>div</a:t>
            </a:r>
            <a:r>
              <a:rPr lang="en-US" sz="1800" dirty="0"/>
              <a:t>);</a:t>
            </a:r>
            <a:br>
              <a:rPr lang="en-US" sz="1800" dirty="0"/>
            </a:br>
            <a:r>
              <a:rPr lang="en-US" sz="1800" dirty="0"/>
              <a:t>    </a:t>
            </a:r>
            <a:r>
              <a:rPr lang="en-US" sz="1800" b="1" dirty="0" err="1"/>
              <a:t>tv</a:t>
            </a:r>
            <a:r>
              <a:rPr lang="en-US" sz="1800" b="1" dirty="0"/>
              <a:t> </a:t>
            </a:r>
            <a:r>
              <a:rPr lang="en-US" sz="1800" dirty="0"/>
              <a:t>= (</a:t>
            </a:r>
            <a:r>
              <a:rPr lang="en-US" sz="1800" dirty="0" err="1"/>
              <a:t>TextView</a:t>
            </a:r>
            <a:r>
              <a:rPr lang="en-US" sz="1800" dirty="0"/>
              <a:t>)</a:t>
            </a:r>
            <a:r>
              <a:rPr lang="en-US" sz="1800" dirty="0" err="1"/>
              <a:t>findViewById</a:t>
            </a:r>
            <a:r>
              <a:rPr lang="en-US" sz="1800" dirty="0"/>
              <a:t>(R.id.</a:t>
            </a:r>
            <a:r>
              <a:rPr lang="en-US" sz="1800" b="1" i="1" dirty="0"/>
              <a:t>tv4</a:t>
            </a:r>
            <a:r>
              <a:rPr lang="en-US" sz="1800" dirty="0"/>
              <a:t>);</a:t>
            </a:r>
            <a:br>
              <a:rPr lang="en-US" sz="1800" dirty="0"/>
            </a:br>
            <a:r>
              <a:rPr lang="en-US" sz="1800" dirty="0"/>
              <a:t>    </a:t>
            </a:r>
            <a:r>
              <a:rPr lang="en-US" sz="1800" b="1" dirty="0"/>
              <a:t>e1 </a:t>
            </a:r>
            <a:r>
              <a:rPr lang="en-US" sz="1800" dirty="0"/>
              <a:t>= (</a:t>
            </a:r>
            <a:r>
              <a:rPr lang="en-US" sz="1800" dirty="0" err="1"/>
              <a:t>EditText</a:t>
            </a:r>
            <a:r>
              <a:rPr lang="en-US" sz="1800" dirty="0"/>
              <a:t>) </a:t>
            </a:r>
            <a:r>
              <a:rPr lang="en-US" sz="1800" dirty="0" err="1"/>
              <a:t>findViewById</a:t>
            </a:r>
            <a:r>
              <a:rPr lang="en-US" sz="1800" dirty="0"/>
              <a:t>(R.id.</a:t>
            </a:r>
            <a:r>
              <a:rPr lang="en-US" sz="1800" b="1" i="1" dirty="0"/>
              <a:t>et1</a:t>
            </a:r>
            <a:r>
              <a:rPr lang="en-US" sz="1800" dirty="0"/>
              <a:t>);</a:t>
            </a:r>
            <a:br>
              <a:rPr lang="en-US" sz="1800" dirty="0"/>
            </a:br>
            <a:r>
              <a:rPr lang="en-US" sz="1800" dirty="0"/>
              <a:t>    </a:t>
            </a:r>
            <a:r>
              <a:rPr lang="en-US" sz="1800" b="1" dirty="0"/>
              <a:t>e2 </a:t>
            </a:r>
            <a:r>
              <a:rPr lang="en-US" sz="1800" dirty="0"/>
              <a:t>= (</a:t>
            </a:r>
            <a:r>
              <a:rPr lang="en-US" sz="1800" dirty="0" err="1"/>
              <a:t>EditText</a:t>
            </a:r>
            <a:r>
              <a:rPr lang="en-US" sz="1800" dirty="0"/>
              <a:t>) </a:t>
            </a:r>
            <a:r>
              <a:rPr lang="en-US" sz="1800" dirty="0" err="1"/>
              <a:t>findViewById</a:t>
            </a:r>
            <a:r>
              <a:rPr lang="en-US" sz="1800" dirty="0"/>
              <a:t>(R.id.</a:t>
            </a:r>
            <a:r>
              <a:rPr lang="en-US" sz="1800" b="1" i="1" dirty="0"/>
              <a:t>et2</a:t>
            </a:r>
            <a:r>
              <a:rPr lang="en-US" sz="1800" dirty="0"/>
              <a:t>);</a:t>
            </a:r>
            <a:br>
              <a:rPr lang="en-US" sz="1800" dirty="0"/>
            </a:br>
            <a:r>
              <a:rPr lang="en-US" sz="1800" dirty="0"/>
              <a:t>    </a:t>
            </a:r>
            <a:r>
              <a:rPr lang="en-US" sz="1800" b="1" dirty="0"/>
              <a:t>b1</a:t>
            </a:r>
            <a:r>
              <a:rPr lang="en-US" sz="1800" dirty="0"/>
              <a:t>.setOnClickListener(</a:t>
            </a:r>
            <a:r>
              <a:rPr lang="en-US" sz="1800" b="1" dirty="0"/>
              <a:t>this</a:t>
            </a:r>
            <a:r>
              <a:rPr lang="en-US" sz="1800" dirty="0"/>
              <a:t>);</a:t>
            </a:r>
            <a:br>
              <a:rPr lang="en-US" sz="1800" dirty="0"/>
            </a:br>
            <a:r>
              <a:rPr lang="en-US" sz="1800" dirty="0"/>
              <a:t>    </a:t>
            </a:r>
            <a:r>
              <a:rPr lang="en-US" sz="1800" b="1" dirty="0"/>
              <a:t>b2</a:t>
            </a:r>
            <a:r>
              <a:rPr lang="en-US" sz="1800" dirty="0"/>
              <a:t>.setOnClickListener(</a:t>
            </a:r>
            <a:r>
              <a:rPr lang="en-US" sz="1800" b="1" dirty="0"/>
              <a:t>this</a:t>
            </a:r>
            <a:r>
              <a:rPr lang="en-US" sz="1800" dirty="0"/>
              <a:t>);</a:t>
            </a:r>
            <a:br>
              <a:rPr lang="en-US" sz="1800" dirty="0"/>
            </a:br>
            <a:r>
              <a:rPr lang="en-US" sz="1800" dirty="0"/>
              <a:t>    </a:t>
            </a:r>
            <a:r>
              <a:rPr lang="en-US" sz="1800" b="1" dirty="0"/>
              <a:t>b3</a:t>
            </a:r>
            <a:r>
              <a:rPr lang="en-US" sz="1800" dirty="0"/>
              <a:t>.setOnClickListener(</a:t>
            </a:r>
            <a:r>
              <a:rPr lang="en-US" sz="1800" b="1" dirty="0"/>
              <a:t>this</a:t>
            </a:r>
            <a:r>
              <a:rPr lang="en-US" sz="1800" dirty="0"/>
              <a:t>);</a:t>
            </a:r>
            <a:br>
              <a:rPr lang="en-US" sz="1800" dirty="0"/>
            </a:br>
            <a:r>
              <a:rPr lang="en-US" sz="1800" dirty="0"/>
              <a:t>    </a:t>
            </a:r>
            <a:r>
              <a:rPr lang="en-US" sz="1800" b="1" dirty="0"/>
              <a:t>b4</a:t>
            </a:r>
            <a:r>
              <a:rPr lang="en-US" sz="1800" dirty="0"/>
              <a:t>.setOnClickListener(</a:t>
            </a:r>
            <a:r>
              <a:rPr lang="en-US" sz="1800" b="1" dirty="0"/>
              <a:t>this</a:t>
            </a:r>
            <a:r>
              <a:rPr lang="en-US" sz="1800" dirty="0"/>
              <a:t>);</a:t>
            </a:r>
            <a:br>
              <a:rPr lang="en-US" sz="1800" dirty="0"/>
            </a:br>
            <a:r>
              <a:rPr lang="en-US" sz="1800" dirty="0"/>
              <a:t>}</a:t>
            </a:r>
            <a:endParaRPr lang="en-US" sz="2300" dirty="0"/>
          </a:p>
        </p:txBody>
      </p:sp>
    </p:spTree>
    <p:extLst>
      <p:ext uri="{BB962C8B-B14F-4D97-AF65-F5344CB8AC3E}">
        <p14:creationId xmlns:p14="http://schemas.microsoft.com/office/powerpoint/2010/main" val="86361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686800" cy="6400800"/>
          </a:xfrm>
        </p:spPr>
        <p:txBody>
          <a:bodyPr>
            <a:normAutofit fontScale="55000" lnSpcReduction="20000"/>
          </a:bodyPr>
          <a:lstStyle/>
          <a:p>
            <a:pPr marL="137160" indent="0">
              <a:buNone/>
            </a:pPr>
            <a:endParaRPr lang="en-US" dirty="0" smtClean="0"/>
          </a:p>
          <a:p>
            <a:pPr marL="137160" indent="0">
              <a:buNone/>
            </a:pPr>
            <a:r>
              <a:rPr lang="en-US" b="1" dirty="0" smtClean="0"/>
              <a:t>// Implement using Listener in . java file</a:t>
            </a:r>
            <a:endParaRPr lang="en-US" b="1" dirty="0"/>
          </a:p>
          <a:p>
            <a:pPr marL="137160" indent="0">
              <a:buNone/>
            </a:pPr>
            <a:endParaRPr lang="en-US" dirty="0" smtClean="0"/>
          </a:p>
          <a:p>
            <a:pPr marL="137160" indent="0">
              <a:buNone/>
            </a:pPr>
            <a:r>
              <a:rPr lang="en-US" dirty="0" smtClean="0"/>
              <a:t>@</a:t>
            </a:r>
            <a:r>
              <a:rPr lang="en-US" dirty="0"/>
              <a:t>Override</a:t>
            </a:r>
            <a:br>
              <a:rPr lang="en-US" dirty="0"/>
            </a:br>
            <a:r>
              <a:rPr lang="en-US" dirty="0"/>
              <a:t>    </a:t>
            </a:r>
            <a:r>
              <a:rPr lang="en-US" b="1" dirty="0"/>
              <a:t>public void </a:t>
            </a:r>
            <a:r>
              <a:rPr lang="en-US" dirty="0" err="1"/>
              <a:t>onClick</a:t>
            </a:r>
            <a:r>
              <a:rPr lang="en-US" dirty="0"/>
              <a:t>(View view) {</a:t>
            </a:r>
            <a:br>
              <a:rPr lang="en-US" dirty="0"/>
            </a:br>
            <a:r>
              <a:rPr lang="en-US" dirty="0"/>
              <a:t>        String num1 = </a:t>
            </a:r>
            <a:r>
              <a:rPr lang="en-US" b="1" dirty="0"/>
              <a:t>e1</a:t>
            </a:r>
            <a:r>
              <a:rPr lang="en-US" dirty="0"/>
              <a:t>.getText().</a:t>
            </a:r>
            <a:r>
              <a:rPr lang="en-US" dirty="0" err="1"/>
              <a:t>toString</a:t>
            </a:r>
            <a:r>
              <a:rPr lang="en-US" dirty="0"/>
              <a:t>();</a:t>
            </a:r>
            <a:br>
              <a:rPr lang="en-US" dirty="0"/>
            </a:br>
            <a:r>
              <a:rPr lang="en-US" dirty="0"/>
              <a:t>        String num2 = </a:t>
            </a:r>
            <a:r>
              <a:rPr lang="en-US" b="1" dirty="0"/>
              <a:t>e1</a:t>
            </a:r>
            <a:r>
              <a:rPr lang="en-US" dirty="0"/>
              <a:t>.getText().</a:t>
            </a:r>
            <a:r>
              <a:rPr lang="en-US" dirty="0" err="1"/>
              <a:t>toString</a:t>
            </a:r>
            <a:r>
              <a:rPr lang="en-US" dirty="0"/>
              <a:t>();</a:t>
            </a:r>
            <a:br>
              <a:rPr lang="en-US" dirty="0"/>
            </a:br>
            <a:r>
              <a:rPr lang="en-US" dirty="0"/>
              <a:t>        </a:t>
            </a:r>
            <a:r>
              <a:rPr lang="en-US" b="1" dirty="0"/>
              <a:t>switch</a:t>
            </a:r>
            <a:r>
              <a:rPr lang="en-US" dirty="0"/>
              <a:t>(</a:t>
            </a:r>
            <a:r>
              <a:rPr lang="en-US" b="1" dirty="0" err="1">
                <a:solidFill>
                  <a:srgbClr val="FFFF00"/>
                </a:solidFill>
              </a:rPr>
              <a:t>view.getId</a:t>
            </a:r>
            <a:r>
              <a:rPr lang="en-US" b="1" dirty="0">
                <a:solidFill>
                  <a:srgbClr val="FFFF00"/>
                </a:solidFill>
              </a:rPr>
              <a:t>()</a:t>
            </a:r>
            <a:r>
              <a:rPr lang="en-US" dirty="0"/>
              <a:t>){</a:t>
            </a:r>
            <a:br>
              <a:rPr lang="en-US" dirty="0"/>
            </a:br>
            <a:r>
              <a:rPr lang="en-US" dirty="0"/>
              <a:t>            </a:t>
            </a:r>
            <a:r>
              <a:rPr lang="en-US" b="1" dirty="0"/>
              <a:t>case </a:t>
            </a:r>
            <a:r>
              <a:rPr lang="en-US" dirty="0" err="1">
                <a:solidFill>
                  <a:srgbClr val="FFFF00"/>
                </a:solidFill>
              </a:rPr>
              <a:t>R.id.</a:t>
            </a:r>
            <a:r>
              <a:rPr lang="en-US" b="1" i="1" dirty="0" err="1">
                <a:solidFill>
                  <a:srgbClr val="FFFF00"/>
                </a:solidFill>
              </a:rPr>
              <a:t>add</a:t>
            </a:r>
            <a:r>
              <a:rPr lang="en-US" b="1" i="1" dirty="0"/>
              <a:t> </a:t>
            </a:r>
            <a:r>
              <a:rPr lang="en-US" dirty="0"/>
              <a:t>:</a:t>
            </a:r>
            <a:br>
              <a:rPr lang="en-US" dirty="0"/>
            </a:br>
            <a:r>
              <a:rPr lang="en-US" dirty="0"/>
              <a:t>                </a:t>
            </a:r>
            <a:r>
              <a:rPr lang="en-US" b="1" dirty="0" err="1"/>
              <a:t>int</a:t>
            </a:r>
            <a:r>
              <a:rPr lang="en-US" b="1" dirty="0"/>
              <a:t> </a:t>
            </a:r>
            <a:r>
              <a:rPr lang="en-US" dirty="0"/>
              <a:t>addition = </a:t>
            </a:r>
            <a:r>
              <a:rPr lang="en-US" dirty="0" err="1"/>
              <a:t>Integer.</a:t>
            </a:r>
            <a:r>
              <a:rPr lang="en-US" i="1" dirty="0" err="1"/>
              <a:t>parseInt</a:t>
            </a:r>
            <a:r>
              <a:rPr lang="en-US" dirty="0"/>
              <a:t>(num1) + </a:t>
            </a:r>
            <a:r>
              <a:rPr lang="en-US" dirty="0" err="1"/>
              <a:t>Integer.</a:t>
            </a:r>
            <a:r>
              <a:rPr lang="en-US" i="1" dirty="0" err="1"/>
              <a:t>parseInt</a:t>
            </a:r>
            <a:r>
              <a:rPr lang="en-US" dirty="0"/>
              <a:t>(num2);</a:t>
            </a:r>
            <a:br>
              <a:rPr lang="en-US" dirty="0"/>
            </a:br>
            <a:r>
              <a:rPr lang="en-US" dirty="0"/>
              <a:t>                </a:t>
            </a:r>
            <a:r>
              <a:rPr lang="en-US" b="1" dirty="0" err="1"/>
              <a:t>tv</a:t>
            </a:r>
            <a:r>
              <a:rPr lang="en-US" dirty="0" err="1"/>
              <a:t>.setText</a:t>
            </a:r>
            <a:r>
              <a:rPr lang="en-US" dirty="0"/>
              <a:t>(</a:t>
            </a:r>
            <a:r>
              <a:rPr lang="en-US" dirty="0" err="1"/>
              <a:t>String.</a:t>
            </a:r>
            <a:r>
              <a:rPr lang="en-US" i="1" dirty="0" err="1"/>
              <a:t>valueOf</a:t>
            </a:r>
            <a:r>
              <a:rPr lang="en-US" dirty="0"/>
              <a:t>(addition));</a:t>
            </a:r>
            <a:br>
              <a:rPr lang="en-US" dirty="0"/>
            </a:br>
            <a:r>
              <a:rPr lang="en-US" dirty="0"/>
              <a:t>                </a:t>
            </a:r>
            <a:r>
              <a:rPr lang="en-US" b="1" dirty="0"/>
              <a:t>break</a:t>
            </a:r>
            <a:r>
              <a:rPr lang="en-US" dirty="0"/>
              <a:t>;</a:t>
            </a:r>
            <a:br>
              <a:rPr lang="en-US" dirty="0"/>
            </a:br>
            <a:r>
              <a:rPr lang="en-US" dirty="0"/>
              <a:t>            </a:t>
            </a:r>
            <a:r>
              <a:rPr lang="en-US" b="1" dirty="0"/>
              <a:t>case </a:t>
            </a:r>
            <a:r>
              <a:rPr lang="en-US" dirty="0" err="1">
                <a:solidFill>
                  <a:srgbClr val="FFFF00"/>
                </a:solidFill>
              </a:rPr>
              <a:t>R.id.</a:t>
            </a:r>
            <a:r>
              <a:rPr lang="en-US" b="1" i="1" dirty="0" err="1">
                <a:solidFill>
                  <a:srgbClr val="FFFF00"/>
                </a:solidFill>
              </a:rPr>
              <a:t>sub</a:t>
            </a:r>
            <a:r>
              <a:rPr lang="en-US" b="1" i="1" dirty="0"/>
              <a:t> </a:t>
            </a:r>
            <a:r>
              <a:rPr lang="en-US" dirty="0"/>
              <a:t>:</a:t>
            </a:r>
            <a:br>
              <a:rPr lang="en-US" dirty="0"/>
            </a:br>
            <a:r>
              <a:rPr lang="en-US" dirty="0"/>
              <a:t>                </a:t>
            </a:r>
            <a:r>
              <a:rPr lang="en-US" b="1" dirty="0" err="1"/>
              <a:t>int</a:t>
            </a:r>
            <a:r>
              <a:rPr lang="en-US" b="1" dirty="0"/>
              <a:t> </a:t>
            </a:r>
            <a:r>
              <a:rPr lang="en-US" dirty="0"/>
              <a:t>minus = </a:t>
            </a:r>
            <a:r>
              <a:rPr lang="en-US" dirty="0" err="1"/>
              <a:t>Integer.</a:t>
            </a:r>
            <a:r>
              <a:rPr lang="en-US" i="1" dirty="0" err="1"/>
              <a:t>parseInt</a:t>
            </a:r>
            <a:r>
              <a:rPr lang="en-US" dirty="0"/>
              <a:t>(num1) - </a:t>
            </a:r>
            <a:r>
              <a:rPr lang="en-US" dirty="0" err="1"/>
              <a:t>Integer.</a:t>
            </a:r>
            <a:r>
              <a:rPr lang="en-US" i="1" dirty="0" err="1"/>
              <a:t>parseInt</a:t>
            </a:r>
            <a:r>
              <a:rPr lang="en-US" dirty="0"/>
              <a:t>(num2);</a:t>
            </a:r>
            <a:br>
              <a:rPr lang="en-US" dirty="0"/>
            </a:br>
            <a:r>
              <a:rPr lang="en-US" dirty="0"/>
              <a:t>                </a:t>
            </a:r>
            <a:r>
              <a:rPr lang="en-US" b="1" dirty="0" err="1"/>
              <a:t>tv</a:t>
            </a:r>
            <a:r>
              <a:rPr lang="en-US" dirty="0" err="1"/>
              <a:t>.setText</a:t>
            </a:r>
            <a:r>
              <a:rPr lang="en-US" dirty="0"/>
              <a:t>(</a:t>
            </a:r>
            <a:r>
              <a:rPr lang="en-US" dirty="0" err="1"/>
              <a:t>String.</a:t>
            </a:r>
            <a:r>
              <a:rPr lang="en-US" i="1" dirty="0" err="1"/>
              <a:t>valueOf</a:t>
            </a:r>
            <a:r>
              <a:rPr lang="en-US" dirty="0"/>
              <a:t>(minus));</a:t>
            </a:r>
            <a:br>
              <a:rPr lang="en-US" dirty="0"/>
            </a:br>
            <a:r>
              <a:rPr lang="en-US" dirty="0"/>
              <a:t>                </a:t>
            </a:r>
            <a:r>
              <a:rPr lang="en-US" b="1" dirty="0"/>
              <a:t>break</a:t>
            </a:r>
            <a:r>
              <a:rPr lang="en-US" dirty="0"/>
              <a:t>;</a:t>
            </a:r>
            <a:br>
              <a:rPr lang="en-US" dirty="0"/>
            </a:br>
            <a:r>
              <a:rPr lang="en-US" dirty="0"/>
              <a:t>            </a:t>
            </a:r>
            <a:r>
              <a:rPr lang="en-US" b="1" dirty="0"/>
              <a:t>case </a:t>
            </a:r>
            <a:r>
              <a:rPr lang="en-US" dirty="0" err="1">
                <a:solidFill>
                  <a:srgbClr val="FFFF00"/>
                </a:solidFill>
              </a:rPr>
              <a:t>R.id.</a:t>
            </a:r>
            <a:r>
              <a:rPr lang="en-US" b="1" i="1" dirty="0" err="1">
                <a:solidFill>
                  <a:srgbClr val="FFFF00"/>
                </a:solidFill>
              </a:rPr>
              <a:t>mul</a:t>
            </a:r>
            <a:r>
              <a:rPr lang="en-US" b="1" i="1" dirty="0"/>
              <a:t> </a:t>
            </a:r>
            <a:r>
              <a:rPr lang="en-US" dirty="0"/>
              <a:t>:</a:t>
            </a:r>
            <a:br>
              <a:rPr lang="en-US" dirty="0"/>
            </a:br>
            <a:r>
              <a:rPr lang="en-US" dirty="0"/>
              <a:t>                </a:t>
            </a:r>
            <a:r>
              <a:rPr lang="en-US" b="1" dirty="0" err="1"/>
              <a:t>int</a:t>
            </a:r>
            <a:r>
              <a:rPr lang="en-US" b="1" dirty="0"/>
              <a:t> </a:t>
            </a:r>
            <a:r>
              <a:rPr lang="en-US" dirty="0" err="1"/>
              <a:t>mult</a:t>
            </a:r>
            <a:r>
              <a:rPr lang="en-US" dirty="0"/>
              <a:t> = </a:t>
            </a:r>
            <a:r>
              <a:rPr lang="en-US" dirty="0" err="1"/>
              <a:t>Integer.</a:t>
            </a:r>
            <a:r>
              <a:rPr lang="en-US" i="1" dirty="0" err="1"/>
              <a:t>parseInt</a:t>
            </a:r>
            <a:r>
              <a:rPr lang="en-US" dirty="0"/>
              <a:t>(num1) * </a:t>
            </a:r>
            <a:r>
              <a:rPr lang="en-US" dirty="0" err="1"/>
              <a:t>Integer.</a:t>
            </a:r>
            <a:r>
              <a:rPr lang="en-US" i="1" dirty="0" err="1"/>
              <a:t>parseInt</a:t>
            </a:r>
            <a:r>
              <a:rPr lang="en-US" dirty="0"/>
              <a:t>(num2);</a:t>
            </a:r>
            <a:br>
              <a:rPr lang="en-US" dirty="0"/>
            </a:br>
            <a:r>
              <a:rPr lang="en-US" dirty="0"/>
              <a:t>                </a:t>
            </a:r>
            <a:r>
              <a:rPr lang="en-US" b="1" dirty="0" err="1"/>
              <a:t>tv</a:t>
            </a:r>
            <a:r>
              <a:rPr lang="en-US" dirty="0" err="1"/>
              <a:t>.setText</a:t>
            </a:r>
            <a:r>
              <a:rPr lang="en-US" dirty="0"/>
              <a:t>(</a:t>
            </a:r>
            <a:r>
              <a:rPr lang="en-US" dirty="0" err="1"/>
              <a:t>String.</a:t>
            </a:r>
            <a:r>
              <a:rPr lang="en-US" i="1" dirty="0" err="1"/>
              <a:t>valueOf</a:t>
            </a:r>
            <a:r>
              <a:rPr lang="en-US" dirty="0"/>
              <a:t>(</a:t>
            </a:r>
            <a:r>
              <a:rPr lang="en-US" dirty="0" err="1"/>
              <a:t>mult</a:t>
            </a:r>
            <a:r>
              <a:rPr lang="en-US" dirty="0"/>
              <a:t>));</a:t>
            </a:r>
            <a:br>
              <a:rPr lang="en-US" dirty="0"/>
            </a:br>
            <a:r>
              <a:rPr lang="en-US" dirty="0"/>
              <a:t>                </a:t>
            </a:r>
            <a:r>
              <a:rPr lang="en-US" b="1" dirty="0"/>
              <a:t>break</a:t>
            </a:r>
            <a:r>
              <a:rPr lang="en-US" dirty="0"/>
              <a:t>;</a:t>
            </a:r>
            <a:br>
              <a:rPr lang="en-US" dirty="0"/>
            </a:br>
            <a:r>
              <a:rPr lang="en-US" dirty="0"/>
              <a:t>            </a:t>
            </a:r>
            <a:r>
              <a:rPr lang="en-US" b="1" dirty="0"/>
              <a:t>case </a:t>
            </a:r>
            <a:r>
              <a:rPr lang="en-US" dirty="0" err="1">
                <a:solidFill>
                  <a:srgbClr val="FFFF00"/>
                </a:solidFill>
              </a:rPr>
              <a:t>R.id.</a:t>
            </a:r>
            <a:r>
              <a:rPr lang="en-US" b="1" i="1" dirty="0" err="1">
                <a:solidFill>
                  <a:srgbClr val="FFFF00"/>
                </a:solidFill>
              </a:rPr>
              <a:t>div</a:t>
            </a:r>
            <a:r>
              <a:rPr lang="en-US" dirty="0"/>
              <a:t>:</a:t>
            </a:r>
            <a:br>
              <a:rPr lang="en-US" dirty="0"/>
            </a:br>
            <a:r>
              <a:rPr lang="en-US" dirty="0"/>
              <a:t>                </a:t>
            </a:r>
            <a:r>
              <a:rPr lang="en-US" b="1" dirty="0"/>
              <a:t>try </a:t>
            </a:r>
            <a:r>
              <a:rPr lang="en-US" dirty="0"/>
              <a:t>{</a:t>
            </a:r>
            <a:br>
              <a:rPr lang="en-US" dirty="0"/>
            </a:br>
            <a:r>
              <a:rPr lang="en-US" dirty="0"/>
              <a:t>                    </a:t>
            </a:r>
            <a:r>
              <a:rPr lang="en-US" b="1" dirty="0" err="1"/>
              <a:t>int</a:t>
            </a:r>
            <a:r>
              <a:rPr lang="en-US" b="1" dirty="0"/>
              <a:t> </a:t>
            </a:r>
            <a:r>
              <a:rPr lang="en-US" dirty="0" err="1"/>
              <a:t>dvd</a:t>
            </a:r>
            <a:r>
              <a:rPr lang="en-US" dirty="0"/>
              <a:t> = </a:t>
            </a:r>
            <a:r>
              <a:rPr lang="en-US" dirty="0" err="1"/>
              <a:t>Integer.</a:t>
            </a:r>
            <a:r>
              <a:rPr lang="en-US" i="1" dirty="0" err="1"/>
              <a:t>parseInt</a:t>
            </a:r>
            <a:r>
              <a:rPr lang="en-US" dirty="0"/>
              <a:t>(num1) / </a:t>
            </a:r>
            <a:r>
              <a:rPr lang="en-US" dirty="0" err="1"/>
              <a:t>Integer.</a:t>
            </a:r>
            <a:r>
              <a:rPr lang="en-US" i="1" dirty="0" err="1"/>
              <a:t>parseInt</a:t>
            </a:r>
            <a:r>
              <a:rPr lang="en-US" dirty="0"/>
              <a:t>(num2);</a:t>
            </a:r>
            <a:br>
              <a:rPr lang="en-US" dirty="0"/>
            </a:br>
            <a:r>
              <a:rPr lang="en-US" dirty="0"/>
              <a:t>                    </a:t>
            </a:r>
            <a:r>
              <a:rPr lang="en-US" b="1" dirty="0" err="1"/>
              <a:t>tv</a:t>
            </a:r>
            <a:r>
              <a:rPr lang="en-US" dirty="0" err="1"/>
              <a:t>.setText</a:t>
            </a:r>
            <a:r>
              <a:rPr lang="en-US" dirty="0"/>
              <a:t>(</a:t>
            </a:r>
            <a:r>
              <a:rPr lang="en-US" dirty="0" err="1"/>
              <a:t>String.</a:t>
            </a:r>
            <a:r>
              <a:rPr lang="en-US" i="1" dirty="0" err="1"/>
              <a:t>valueOf</a:t>
            </a:r>
            <a:r>
              <a:rPr lang="en-US" dirty="0"/>
              <a:t>(</a:t>
            </a:r>
            <a:r>
              <a:rPr lang="en-US" dirty="0" err="1"/>
              <a:t>dvd</a:t>
            </a:r>
            <a:r>
              <a:rPr lang="en-US" dirty="0"/>
              <a:t>));</a:t>
            </a:r>
            <a:br>
              <a:rPr lang="en-US" dirty="0"/>
            </a:br>
            <a:r>
              <a:rPr lang="en-US" dirty="0"/>
              <a:t>                }</a:t>
            </a:r>
            <a:br>
              <a:rPr lang="en-US" dirty="0"/>
            </a:br>
            <a:r>
              <a:rPr lang="en-US" dirty="0"/>
              <a:t>                </a:t>
            </a:r>
            <a:r>
              <a:rPr lang="en-US" b="1" dirty="0"/>
              <a:t>catch</a:t>
            </a:r>
            <a:r>
              <a:rPr lang="en-US" dirty="0"/>
              <a:t>(Exception e){</a:t>
            </a:r>
            <a:br>
              <a:rPr lang="en-US" dirty="0"/>
            </a:br>
            <a:r>
              <a:rPr lang="en-US" dirty="0"/>
              <a:t>                    </a:t>
            </a:r>
            <a:r>
              <a:rPr lang="en-US" b="1" dirty="0" err="1"/>
              <a:t>tv</a:t>
            </a:r>
            <a:r>
              <a:rPr lang="en-US" dirty="0" err="1"/>
              <a:t>.setText</a:t>
            </a:r>
            <a:r>
              <a:rPr lang="en-US" dirty="0"/>
              <a:t>(</a:t>
            </a:r>
            <a:r>
              <a:rPr lang="en-US" b="1" dirty="0"/>
              <a:t>"Division be Zero"</a:t>
            </a:r>
            <a:r>
              <a:rPr lang="en-US" dirty="0"/>
              <a:t>);</a:t>
            </a:r>
            <a:br>
              <a:rPr lang="en-US" dirty="0"/>
            </a:br>
            <a:r>
              <a:rPr lang="en-US" dirty="0"/>
              <a:t>            }</a:t>
            </a:r>
            <a:br>
              <a:rPr lang="en-US" dirty="0"/>
            </a:br>
            <a:r>
              <a:rPr lang="en-US" dirty="0"/>
              <a:t>                </a:t>
            </a:r>
            <a:r>
              <a:rPr lang="en-US" b="1" dirty="0"/>
              <a:t>break</a:t>
            </a:r>
            <a:r>
              <a:rPr lang="en-US" dirty="0"/>
              <a:t>;</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339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8839200" cy="523220"/>
          </a:xfrm>
          <a:prstGeom prst="rect">
            <a:avLst/>
          </a:prstGeom>
          <a:noFill/>
        </p:spPr>
        <p:txBody>
          <a:bodyPr wrap="square" rtlCol="0">
            <a:spAutoFit/>
          </a:bodyPr>
          <a:lstStyle/>
          <a:p>
            <a:pPr algn="ctr"/>
            <a:r>
              <a:rPr lang="en-US" sz="2800" dirty="0" smtClean="0"/>
              <a:t> </a:t>
            </a:r>
            <a:r>
              <a:rPr lang="en-US" sz="2800" b="1" dirty="0" smtClean="0">
                <a:solidFill>
                  <a:srgbClr val="FFC000"/>
                </a:solidFill>
              </a:rPr>
              <a:t>Activity Life Cycle </a:t>
            </a:r>
            <a:endParaRPr lang="en-US" b="1" dirty="0">
              <a:solidFill>
                <a:srgbClr val="FFC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7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States of Activity Life cycle</a:t>
            </a:r>
            <a:endParaRPr lang="en-US" dirty="0">
              <a:solidFill>
                <a:srgbClr val="FFFF00"/>
              </a:solidFill>
            </a:endParaRPr>
          </a:p>
        </p:txBody>
      </p:sp>
      <p:sp>
        <p:nvSpPr>
          <p:cNvPr id="3" name="Content Placeholder 2"/>
          <p:cNvSpPr>
            <a:spLocks noGrp="1"/>
          </p:cNvSpPr>
          <p:nvPr>
            <p:ph idx="1"/>
          </p:nvPr>
        </p:nvSpPr>
        <p:spPr>
          <a:xfrm>
            <a:off x="0" y="1600200"/>
            <a:ext cx="9144000" cy="4709160"/>
          </a:xfrm>
        </p:spPr>
        <p:txBody>
          <a:bodyPr/>
          <a:lstStyle/>
          <a:p>
            <a:pPr marL="651510" indent="-514350">
              <a:buAutoNum type="arabicPeriod"/>
            </a:pPr>
            <a:r>
              <a:rPr lang="en-US" dirty="0" smtClean="0">
                <a:solidFill>
                  <a:srgbClr val="FFFF00"/>
                </a:solidFill>
              </a:rPr>
              <a:t>Active </a:t>
            </a:r>
            <a:r>
              <a:rPr lang="en-US" dirty="0">
                <a:solidFill>
                  <a:srgbClr val="FFFF00"/>
                </a:solidFill>
              </a:rPr>
              <a:t>State: </a:t>
            </a:r>
            <a:r>
              <a:rPr lang="en-US" dirty="0" smtClean="0">
                <a:solidFill>
                  <a:srgbClr val="FFFF00"/>
                </a:solidFill>
              </a:rPr>
              <a:t>[Activity in the Foreground/Running]</a:t>
            </a:r>
          </a:p>
          <a:p>
            <a:pPr marL="800100" lvl="1" indent="-342900"/>
            <a:r>
              <a:rPr lang="en-US" dirty="0" smtClean="0"/>
              <a:t>When </a:t>
            </a:r>
            <a:r>
              <a:rPr lang="en-US" dirty="0"/>
              <a:t>an Activity is present at the top of the stack, it is the currently visible and focused Activity and all the user inputs are provided to it. </a:t>
            </a:r>
            <a:endParaRPr lang="en-US" dirty="0" smtClean="0"/>
          </a:p>
          <a:p>
            <a:pPr marL="800100" lvl="1" indent="-342900"/>
            <a:r>
              <a:rPr lang="en-US" dirty="0" smtClean="0"/>
              <a:t>In </a:t>
            </a:r>
            <a:r>
              <a:rPr lang="en-US" dirty="0"/>
              <a:t>order to keep this Activity active, Android provides it with all the required resources and also terminates the previous activities if required. </a:t>
            </a:r>
            <a:endParaRPr lang="en-US" dirty="0" smtClean="0"/>
          </a:p>
          <a:p>
            <a:pPr marL="800100" lvl="1" indent="-342900"/>
            <a:r>
              <a:rPr lang="en-US" dirty="0" smtClean="0"/>
              <a:t>When </a:t>
            </a:r>
            <a:r>
              <a:rPr lang="en-US" dirty="0"/>
              <a:t>another Activity becomes active, this Activity will be pushed to the paused state.</a:t>
            </a:r>
          </a:p>
        </p:txBody>
      </p:sp>
    </p:spTree>
    <p:extLst>
      <p:ext uri="{BB962C8B-B14F-4D97-AF65-F5344CB8AC3E}">
        <p14:creationId xmlns:p14="http://schemas.microsoft.com/office/powerpoint/2010/main" val="308266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928360"/>
          </a:xfrm>
        </p:spPr>
        <p:txBody>
          <a:bodyPr>
            <a:normAutofit lnSpcReduction="10000"/>
          </a:bodyPr>
          <a:lstStyle/>
          <a:p>
            <a:pPr marL="137160" indent="0">
              <a:buNone/>
            </a:pPr>
            <a:r>
              <a:rPr lang="en-US" dirty="0" smtClean="0">
                <a:solidFill>
                  <a:srgbClr val="FFFF00"/>
                </a:solidFill>
              </a:rPr>
              <a:t>2. Paused </a:t>
            </a:r>
            <a:r>
              <a:rPr lang="en-US" dirty="0">
                <a:solidFill>
                  <a:srgbClr val="FFFF00"/>
                </a:solidFill>
              </a:rPr>
              <a:t>State: </a:t>
            </a:r>
            <a:endParaRPr lang="en-US" dirty="0" smtClean="0">
              <a:solidFill>
                <a:srgbClr val="FFFF00"/>
              </a:solidFill>
            </a:endParaRPr>
          </a:p>
          <a:p>
            <a:pPr lvl="1"/>
            <a:r>
              <a:rPr lang="en-US" sz="2800" dirty="0" smtClean="0"/>
              <a:t>An </a:t>
            </a:r>
            <a:r>
              <a:rPr lang="en-US" sz="2800" dirty="0"/>
              <a:t>Activity in this state is visible, but another Activity will have the focus and is present in the foreground. </a:t>
            </a:r>
            <a:endParaRPr lang="en-US" sz="2800" dirty="0" smtClean="0"/>
          </a:p>
          <a:p>
            <a:pPr lvl="1"/>
            <a:r>
              <a:rPr lang="en-US" sz="2800" dirty="0" smtClean="0"/>
              <a:t>An </a:t>
            </a:r>
            <a:r>
              <a:rPr lang="en-US" sz="2800" dirty="0"/>
              <a:t>Activity in the paused state is treated in the same way as it was treated when it was in the active state. </a:t>
            </a:r>
            <a:endParaRPr lang="en-US" sz="2800" dirty="0" smtClean="0"/>
          </a:p>
          <a:p>
            <a:pPr lvl="1"/>
            <a:r>
              <a:rPr lang="en-US" sz="2800" dirty="0" smtClean="0"/>
              <a:t>The </a:t>
            </a:r>
            <a:r>
              <a:rPr lang="en-US" sz="2800" dirty="0"/>
              <a:t>only difference is that it will not receive any user input. </a:t>
            </a:r>
            <a:endParaRPr lang="en-US" sz="2800" dirty="0" smtClean="0"/>
          </a:p>
          <a:p>
            <a:pPr lvl="1"/>
            <a:r>
              <a:rPr lang="en-US" sz="2800" dirty="0" smtClean="0"/>
              <a:t>In </a:t>
            </a:r>
            <a:r>
              <a:rPr lang="en-US" sz="2800" dirty="0"/>
              <a:t>serious cases, Android terminates a paused Activity to ensure availability of resources to the current Activity. </a:t>
            </a:r>
            <a:endParaRPr lang="en-US" sz="2800" dirty="0" smtClean="0"/>
          </a:p>
          <a:p>
            <a:pPr lvl="1"/>
            <a:r>
              <a:rPr lang="en-US" sz="2800" dirty="0" smtClean="0"/>
              <a:t>An </a:t>
            </a:r>
            <a:r>
              <a:rPr lang="en-US" sz="2800" dirty="0"/>
              <a:t>Activity is stopped when it becomes totally obscure.</a:t>
            </a:r>
          </a:p>
        </p:txBody>
      </p:sp>
    </p:spTree>
    <p:extLst>
      <p:ext uri="{BB962C8B-B14F-4D97-AF65-F5344CB8AC3E}">
        <p14:creationId xmlns:p14="http://schemas.microsoft.com/office/powerpoint/2010/main" val="30989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92500" lnSpcReduction="10000"/>
          </a:bodyPr>
          <a:lstStyle/>
          <a:p>
            <a:pPr marL="137160" indent="0">
              <a:buNone/>
            </a:pPr>
            <a:r>
              <a:rPr lang="en-US" dirty="0" smtClean="0">
                <a:solidFill>
                  <a:srgbClr val="FFFF00"/>
                </a:solidFill>
              </a:rPr>
              <a:t>3.  Stopped </a:t>
            </a:r>
            <a:r>
              <a:rPr lang="en-US" dirty="0">
                <a:solidFill>
                  <a:srgbClr val="FFFF00"/>
                </a:solidFill>
              </a:rPr>
              <a:t>State: </a:t>
            </a:r>
            <a:r>
              <a:rPr lang="en-US" dirty="0" smtClean="0">
                <a:solidFill>
                  <a:srgbClr val="FFFF00"/>
                </a:solidFill>
              </a:rPr>
              <a:t>[Activity in the background]</a:t>
            </a:r>
          </a:p>
          <a:p>
            <a:pPr marL="800100" lvl="1" indent="-342900"/>
            <a:r>
              <a:rPr lang="en-US" dirty="0" smtClean="0"/>
              <a:t>In </a:t>
            </a:r>
            <a:r>
              <a:rPr lang="en-US" dirty="0"/>
              <a:t>this state, the Activity is not visible. It is however, present in the memory with all the state information. </a:t>
            </a:r>
            <a:endParaRPr lang="en-US" dirty="0" smtClean="0"/>
          </a:p>
          <a:p>
            <a:pPr marL="800100" lvl="1" indent="-342900"/>
            <a:r>
              <a:rPr lang="en-US" dirty="0" smtClean="0"/>
              <a:t>All </a:t>
            </a:r>
            <a:r>
              <a:rPr lang="en-US" dirty="0"/>
              <a:t>such activities are now ready for termination when the system requires memory. </a:t>
            </a:r>
            <a:endParaRPr lang="en-US" dirty="0" smtClean="0"/>
          </a:p>
          <a:p>
            <a:pPr marL="800100" lvl="1" indent="-342900"/>
            <a:r>
              <a:rPr lang="en-US" dirty="0" smtClean="0"/>
              <a:t>When </a:t>
            </a:r>
            <a:r>
              <a:rPr lang="en-US" dirty="0"/>
              <a:t>an Activity is stopped, it’s data and UI information needs to be saved. </a:t>
            </a:r>
            <a:endParaRPr lang="en-US" dirty="0" smtClean="0"/>
          </a:p>
          <a:p>
            <a:pPr marL="800100" lvl="1" indent="-342900"/>
            <a:r>
              <a:rPr lang="en-US" dirty="0" smtClean="0"/>
              <a:t>An </a:t>
            </a:r>
            <a:r>
              <a:rPr lang="en-US" dirty="0"/>
              <a:t>Activity becomes inactive when it is closed or exited.  </a:t>
            </a:r>
          </a:p>
          <a:p>
            <a:pPr marL="137160" indent="0">
              <a:buNone/>
            </a:pPr>
            <a:r>
              <a:rPr lang="en-US" dirty="0" smtClean="0">
                <a:solidFill>
                  <a:srgbClr val="FFFF00"/>
                </a:solidFill>
              </a:rPr>
              <a:t>4. Inactive </a:t>
            </a:r>
            <a:r>
              <a:rPr lang="en-US" dirty="0">
                <a:solidFill>
                  <a:srgbClr val="FFFF00"/>
                </a:solidFill>
              </a:rPr>
              <a:t>State: </a:t>
            </a:r>
            <a:r>
              <a:rPr lang="en-US" dirty="0" smtClean="0">
                <a:solidFill>
                  <a:srgbClr val="FFFF00"/>
                </a:solidFill>
              </a:rPr>
              <a:t>[Activity Doesn’t exist]</a:t>
            </a:r>
          </a:p>
          <a:p>
            <a:pPr marL="800100" lvl="1" indent="-342900"/>
            <a:r>
              <a:rPr lang="en-US" dirty="0" smtClean="0"/>
              <a:t>When </a:t>
            </a:r>
            <a:r>
              <a:rPr lang="en-US" dirty="0"/>
              <a:t>the Activity is no longer in the memory, it is said to be in the inactive state. </a:t>
            </a:r>
            <a:endParaRPr lang="en-US" dirty="0" smtClean="0"/>
          </a:p>
          <a:p>
            <a:pPr marL="800100" lvl="1" indent="-342900"/>
            <a:r>
              <a:rPr lang="en-US" dirty="0" smtClean="0"/>
              <a:t>An </a:t>
            </a:r>
            <a:r>
              <a:rPr lang="en-US" dirty="0"/>
              <a:t>Activity goes to the inactive state when it is terminated. </a:t>
            </a:r>
            <a:endParaRPr lang="en-US" dirty="0" smtClean="0"/>
          </a:p>
          <a:p>
            <a:pPr marL="800100" lvl="1" indent="-342900"/>
            <a:r>
              <a:rPr lang="en-US" dirty="0" smtClean="0"/>
              <a:t>All </a:t>
            </a:r>
            <a:r>
              <a:rPr lang="en-US" dirty="0"/>
              <a:t>such activities need to be restarted before they are used again. </a:t>
            </a:r>
          </a:p>
          <a:p>
            <a:pPr marL="480060" indent="-342900"/>
            <a:r>
              <a:rPr lang="en-US" sz="2200" dirty="0"/>
              <a:t>Example : </a:t>
            </a:r>
            <a:r>
              <a:rPr lang="en-US" sz="2200" dirty="0" err="1" smtClean="0"/>
              <a:t>LifeCycleAcivityDemo</a:t>
            </a:r>
            <a:r>
              <a:rPr lang="en-US" sz="2200" dirty="0" smtClean="0"/>
              <a:t> Package from Lesson3</a:t>
            </a:r>
          </a:p>
        </p:txBody>
      </p:sp>
    </p:spTree>
    <p:extLst>
      <p:ext uri="{BB962C8B-B14F-4D97-AF65-F5344CB8AC3E}">
        <p14:creationId xmlns:p14="http://schemas.microsoft.com/office/powerpoint/2010/main" val="404732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lnSpcReduction="10000"/>
          </a:bodyPr>
          <a:lstStyle/>
          <a:p>
            <a:pPr marL="137160" indent="0">
              <a:buNone/>
            </a:pPr>
            <a:r>
              <a:rPr lang="en-US" sz="2000" dirty="0" smtClean="0"/>
              <a:t>Now we are going to Override all these methods to know the activity life cycle and </a:t>
            </a:r>
            <a:r>
              <a:rPr lang="en-US" sz="2000" dirty="0"/>
              <a:t>always call up to </a:t>
            </a:r>
            <a:r>
              <a:rPr lang="en-US" sz="2000" dirty="0" smtClean="0"/>
              <a:t>superclass </a:t>
            </a:r>
            <a:r>
              <a:rPr lang="en-US" sz="2000" dirty="0"/>
              <a:t>when implementing these </a:t>
            </a:r>
            <a:r>
              <a:rPr lang="en-US" sz="2000" dirty="0" smtClean="0"/>
              <a:t>methods. The we </a:t>
            </a:r>
            <a:r>
              <a:rPr lang="en-US" sz="2000" dirty="0"/>
              <a:t>a</a:t>
            </a:r>
            <a:r>
              <a:rPr lang="en-US" sz="2000" dirty="0" smtClean="0"/>
              <a:t>re displaying the Log message using </a:t>
            </a:r>
            <a:r>
              <a:rPr lang="en-US" sz="2000" dirty="0" err="1" smtClean="0"/>
              <a:t>Log.i</a:t>
            </a:r>
            <a:r>
              <a:rPr lang="en-US" sz="2000" dirty="0" smtClean="0"/>
              <a:t>(String </a:t>
            </a:r>
            <a:r>
              <a:rPr lang="en-US" sz="2000" dirty="0" err="1" smtClean="0"/>
              <a:t>TAG,String</a:t>
            </a:r>
            <a:r>
              <a:rPr lang="en-US" sz="2000" dirty="0" smtClean="0"/>
              <a:t> </a:t>
            </a:r>
            <a:r>
              <a:rPr lang="en-US" sz="2000" dirty="0" err="1" smtClean="0"/>
              <a:t>msg</a:t>
            </a:r>
            <a:r>
              <a:rPr lang="en-US" sz="2000" dirty="0" smtClean="0"/>
              <a:t>) by import </a:t>
            </a:r>
            <a:r>
              <a:rPr lang="en-US" sz="2000" dirty="0" err="1"/>
              <a:t>android.util.Log</a:t>
            </a:r>
            <a:r>
              <a:rPr lang="en-US" sz="2000" dirty="0" smtClean="0"/>
              <a:t>;</a:t>
            </a:r>
          </a:p>
          <a:p>
            <a:pPr marL="137160" indent="0">
              <a:buNone/>
            </a:pPr>
            <a:endParaRPr lang="en-US" sz="2000" dirty="0" smtClean="0"/>
          </a:p>
          <a:p>
            <a:pPr marL="137160" indent="0">
              <a:buNone/>
            </a:pPr>
            <a:r>
              <a:rPr lang="en-US" sz="2000" dirty="0" smtClean="0">
                <a:solidFill>
                  <a:srgbClr val="FFFF00"/>
                </a:solidFill>
              </a:rPr>
              <a:t>public </a:t>
            </a:r>
            <a:r>
              <a:rPr lang="en-US" sz="2000" dirty="0">
                <a:solidFill>
                  <a:srgbClr val="FFFF00"/>
                </a:solidFill>
              </a:rPr>
              <a:t>class </a:t>
            </a:r>
            <a:r>
              <a:rPr lang="en-US" sz="2000" dirty="0" err="1" smtClean="0">
                <a:solidFill>
                  <a:srgbClr val="FFFF00"/>
                </a:solidFill>
              </a:rPr>
              <a:t>MActivity</a:t>
            </a:r>
            <a:r>
              <a:rPr lang="en-US" sz="2000" dirty="0" smtClean="0">
                <a:solidFill>
                  <a:srgbClr val="FFFF00"/>
                </a:solidFill>
              </a:rPr>
              <a:t> </a:t>
            </a:r>
            <a:r>
              <a:rPr lang="en-US" sz="2000" dirty="0">
                <a:solidFill>
                  <a:srgbClr val="FFFF00"/>
                </a:solidFill>
              </a:rPr>
              <a:t>extends </a:t>
            </a:r>
            <a:r>
              <a:rPr lang="en-US" sz="2000" dirty="0" smtClean="0">
                <a:solidFill>
                  <a:srgbClr val="FFFF00"/>
                </a:solidFill>
              </a:rPr>
              <a:t>Activity{</a:t>
            </a:r>
            <a:endParaRPr lang="en-US" sz="2000" dirty="0">
              <a:solidFill>
                <a:srgbClr val="FFFF00"/>
              </a:solidFill>
            </a:endParaRPr>
          </a:p>
          <a:p>
            <a:pPr marL="137160" indent="0">
              <a:buNone/>
            </a:pPr>
            <a:r>
              <a:rPr lang="en-US" sz="2000" dirty="0">
                <a:solidFill>
                  <a:srgbClr val="FFFF00"/>
                </a:solidFill>
              </a:rPr>
              <a:t>     protected void </a:t>
            </a:r>
            <a:r>
              <a:rPr lang="en-US" sz="2000" dirty="0" err="1">
                <a:solidFill>
                  <a:srgbClr val="FFFF00"/>
                </a:solidFill>
              </a:rPr>
              <a:t>onCreate</a:t>
            </a:r>
            <a:r>
              <a:rPr lang="en-US" sz="2000" dirty="0">
                <a:solidFill>
                  <a:srgbClr val="FFFF00"/>
                </a:solidFill>
              </a:rPr>
              <a:t>(Bundle </a:t>
            </a:r>
            <a:r>
              <a:rPr lang="en-US" sz="2000" dirty="0" err="1">
                <a:solidFill>
                  <a:srgbClr val="FFFF00"/>
                </a:solidFill>
              </a:rPr>
              <a:t>savedInstanceState</a:t>
            </a:r>
            <a:r>
              <a:rPr lang="en-US" sz="2000" dirty="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onStart</a:t>
            </a:r>
            <a:r>
              <a:rPr lang="en-US" sz="2000" dirty="0" smtClean="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onRestart</a:t>
            </a:r>
            <a:r>
              <a:rPr lang="en-US" sz="2000" dirty="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onResume</a:t>
            </a:r>
            <a:r>
              <a:rPr lang="en-US" sz="2000" dirty="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onPause</a:t>
            </a:r>
            <a:r>
              <a:rPr lang="en-US" sz="2000" dirty="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onStop</a:t>
            </a:r>
            <a:r>
              <a:rPr lang="en-US" sz="2000" dirty="0">
                <a:solidFill>
                  <a:srgbClr val="FFFF00"/>
                </a:solidFill>
              </a:rPr>
              <a:t>();</a:t>
            </a:r>
          </a:p>
          <a:p>
            <a:pPr marL="137160" indent="0">
              <a:buNone/>
            </a:pPr>
            <a:r>
              <a:rPr lang="en-US" sz="2000" dirty="0" smtClean="0">
                <a:solidFill>
                  <a:srgbClr val="FFFF00"/>
                </a:solidFill>
              </a:rPr>
              <a:t>     </a:t>
            </a:r>
            <a:r>
              <a:rPr lang="en-US" sz="2000" dirty="0">
                <a:solidFill>
                  <a:srgbClr val="FFFF00"/>
                </a:solidFill>
              </a:rPr>
              <a:t>protected void </a:t>
            </a:r>
            <a:r>
              <a:rPr lang="en-US" sz="2000" dirty="0" err="1">
                <a:solidFill>
                  <a:srgbClr val="FFFF00"/>
                </a:solidFill>
              </a:rPr>
              <a:t>onDestroy</a:t>
            </a:r>
            <a:r>
              <a:rPr lang="en-US" sz="2000" dirty="0">
                <a:solidFill>
                  <a:srgbClr val="FFFF00"/>
                </a:solidFill>
              </a:rPr>
              <a:t>();</a:t>
            </a:r>
          </a:p>
          <a:p>
            <a:pPr marL="137160" indent="0">
              <a:buNone/>
            </a:pPr>
            <a:r>
              <a:rPr lang="en-US" sz="2000" dirty="0">
                <a:solidFill>
                  <a:srgbClr val="FFFF00"/>
                </a:solidFill>
              </a:rPr>
              <a:t> </a:t>
            </a:r>
            <a:r>
              <a:rPr lang="en-US" sz="2000" dirty="0" smtClean="0">
                <a:solidFill>
                  <a:srgbClr val="FFFF00"/>
                </a:solidFill>
              </a:rPr>
              <a:t>}</a:t>
            </a:r>
          </a:p>
          <a:p>
            <a:r>
              <a:rPr lang="en-US" sz="2000" dirty="0"/>
              <a:t>Refer: </a:t>
            </a:r>
            <a:r>
              <a:rPr lang="en-US" sz="2000" dirty="0" smtClean="0"/>
              <a:t>Lesson3_LogCat </a:t>
            </a:r>
            <a:r>
              <a:rPr lang="en-US" sz="2000" dirty="0"/>
              <a:t>Filter </a:t>
            </a:r>
            <a:r>
              <a:rPr lang="en-US" sz="2000" dirty="0" smtClean="0"/>
              <a:t>Steps.pdf file to learn how to create logcat from Sakai </a:t>
            </a:r>
            <a:r>
              <a:rPr lang="en-US" sz="2000" dirty="0"/>
              <a:t>Lectures/Lesson3 folder</a:t>
            </a:r>
            <a:endParaRPr lang="en-US" sz="2000" dirty="0"/>
          </a:p>
          <a:p>
            <a:pPr marL="137160" indent="0">
              <a:buNone/>
            </a:pPr>
            <a:endParaRPr lang="en-US" sz="2000" dirty="0">
              <a:solidFill>
                <a:srgbClr val="FFFF00"/>
              </a:solidFill>
            </a:endParaRPr>
          </a:p>
        </p:txBody>
      </p:sp>
      <p:sp>
        <p:nvSpPr>
          <p:cNvPr id="4" name="TextBox 3"/>
          <p:cNvSpPr txBox="1"/>
          <p:nvPr/>
        </p:nvSpPr>
        <p:spPr>
          <a:xfrm>
            <a:off x="1600200" y="150167"/>
            <a:ext cx="5943600" cy="461665"/>
          </a:xfrm>
          <a:prstGeom prst="rect">
            <a:avLst/>
          </a:prstGeom>
          <a:noFill/>
        </p:spPr>
        <p:txBody>
          <a:bodyPr wrap="square" rtlCol="0">
            <a:spAutoFit/>
          </a:bodyPr>
          <a:lstStyle/>
          <a:p>
            <a:r>
              <a:rPr lang="en-US" sz="2400" b="1" dirty="0" smtClean="0"/>
              <a:t>Hands on Example :  Life Cycle Activity</a:t>
            </a:r>
            <a:endParaRPr lang="en-US" b="1" dirty="0"/>
          </a:p>
        </p:txBody>
      </p:sp>
    </p:spTree>
    <p:extLst>
      <p:ext uri="{BB962C8B-B14F-4D97-AF65-F5344CB8AC3E}">
        <p14:creationId xmlns:p14="http://schemas.microsoft.com/office/powerpoint/2010/main" val="3359556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0" y="1853"/>
            <a:ext cx="3429000" cy="461665"/>
          </a:xfrm>
          <a:prstGeom prst="rect">
            <a:avLst/>
          </a:prstGeom>
          <a:noFill/>
        </p:spPr>
        <p:txBody>
          <a:bodyPr wrap="square" rtlCol="0">
            <a:spAutoFit/>
          </a:bodyPr>
          <a:lstStyle/>
          <a:p>
            <a:r>
              <a:rPr lang="en-US" sz="2400" b="1" u="sng" dirty="0" smtClean="0"/>
              <a:t>MainActivity.java</a:t>
            </a:r>
            <a:endParaRPr lang="en-US" sz="2400" b="1" u="sng" dirty="0"/>
          </a:p>
        </p:txBody>
      </p:sp>
      <p:sp>
        <p:nvSpPr>
          <p:cNvPr id="6" name="Rectangle 1"/>
          <p:cNvSpPr>
            <a:spLocks noChangeArrowheads="1"/>
          </p:cNvSpPr>
          <p:nvPr/>
        </p:nvSpPr>
        <p:spPr bwMode="auto">
          <a:xfrm>
            <a:off x="0" y="839633"/>
            <a:ext cx="48006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import </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android.support.v7.app.AppCompatActivity;</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import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android.os.Bundle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import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android.util.Log</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public class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MainActivity</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extends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public static final </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String </a:t>
            </a:r>
            <a:r>
              <a:rPr kumimoji="0" lang="en-US" altLang="en-US" sz="1200" b="1" i="1" u="none" strike="noStrike" cap="none" normalizeH="0" baseline="0" dirty="0" smtClean="0">
                <a:ln>
                  <a:noFill/>
                </a:ln>
                <a:solidFill>
                  <a:srgbClr val="660E7A"/>
                </a:solidFill>
                <a:effectLst/>
                <a:latin typeface="Courier New" pitchFamily="49" charset="0"/>
                <a:cs typeface="Courier New" pitchFamily="49" charset="0"/>
              </a:rPr>
              <a:t>MY_TAG </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8000"/>
                </a:solidFill>
                <a:effectLst/>
                <a:latin typeface="Courier New" pitchFamily="49" charset="0"/>
                <a:cs typeface="Courier New" pitchFamily="49" charset="0"/>
              </a:rPr>
              <a:t>"lifecycle"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(Bundle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n-US" altLang="en-US" sz="1200" b="1" i="1" u="none" strike="noStrike" cap="none" normalizeH="0" baseline="0" dirty="0" err="1" smtClean="0">
                <a:ln>
                  <a:noFill/>
                </a:ln>
                <a:solidFill>
                  <a:srgbClr val="660E7A"/>
                </a:solidFill>
                <a:effectLst/>
                <a:latin typeface="Courier New" pitchFamily="49" charset="0"/>
                <a:cs typeface="Courier New" pitchFamily="49" charset="0"/>
              </a:rPr>
              <a:t>activity_main</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Log.</a:t>
            </a:r>
            <a:r>
              <a:rPr kumimoji="0" lang="en-US" altLang="en-US" sz="1200" b="0" i="1"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i</a:t>
            </a:r>
            <a:r>
              <a:rPr kumimoji="0" lang="en-US" altLang="en-US" sz="1200" b="0" i="0" u="none" strike="noStrike" cap="none" normalizeH="0" baseline="0" dirty="0" smtClean="0">
                <a:ln>
                  <a:noFill/>
                </a:ln>
                <a:solidFill>
                  <a:schemeClr val="accent1">
                    <a:lumMod val="60000"/>
                    <a:lumOff val="40000"/>
                  </a:schemeClr>
                </a:solidFill>
                <a:effectLst/>
                <a:latin typeface="Courier New" pitchFamily="49" charset="0"/>
                <a:cs typeface="Courier New" pitchFamily="49" charset="0"/>
              </a:rPr>
              <a:t>(</a:t>
            </a:r>
            <a:r>
              <a:rPr kumimoji="0" lang="en-US" altLang="en-US" sz="1200" b="1" i="1"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MY_TAG</a:t>
            </a:r>
            <a:r>
              <a:rPr kumimoji="0" lang="en-US" altLang="en-US" sz="1200" b="0" i="0"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a:t>
            </a:r>
            <a:r>
              <a:rPr kumimoji="0" lang="en-US" altLang="en-US" sz="1200" b="1" i="0"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"Method</a:t>
            </a:r>
            <a:r>
              <a:rPr kumimoji="0" lang="en-US" altLang="en-US" sz="1200" b="1" i="0" u="none" strike="noStrike" cap="none" normalizeH="0" baseline="0" dirty="0" smtClean="0">
                <a:ln>
                  <a:noFill/>
                </a:ln>
                <a:solidFill>
                  <a:schemeClr val="accent1">
                    <a:lumMod val="60000"/>
                    <a:lumOff val="40000"/>
                  </a:schemeClr>
                </a:solidFill>
                <a:effectLst/>
                <a:latin typeface="Courier New" pitchFamily="49" charset="0"/>
                <a:cs typeface="Courier New" pitchFamily="49" charset="0"/>
              </a:rPr>
              <a:t> in </a:t>
            </a:r>
            <a:r>
              <a:rPr kumimoji="0" lang="en-US" altLang="en-US" sz="1200" b="1" i="0" u="none" strike="noStrike" cap="none" normalizeH="0" baseline="0" dirty="0" err="1" smtClean="0">
                <a:ln>
                  <a:noFill/>
                </a:ln>
                <a:solidFill>
                  <a:schemeClr val="accent1">
                    <a:lumMod val="60000"/>
                    <a:lumOff val="40000"/>
                  </a:schemeClr>
                </a:solidFill>
                <a:effectLst/>
                <a:latin typeface="Courier New" pitchFamily="49" charset="0"/>
                <a:cs typeface="Courier New" pitchFamily="49" charset="0"/>
              </a:rPr>
              <a:t>OnCreate</a:t>
            </a:r>
            <a:r>
              <a:rPr kumimoji="0" lang="en-US" altLang="en-US" sz="1200" b="1" i="0" u="none" strike="noStrike" cap="none" normalizeH="0" baseline="0" dirty="0" smtClean="0">
                <a:ln>
                  <a:noFill/>
                </a:ln>
                <a:solidFill>
                  <a:schemeClr val="accent1">
                    <a:lumMod val="60000"/>
                    <a:lumOff val="40000"/>
                  </a:schemeClr>
                </a:solidFill>
                <a:effectLst/>
                <a:latin typeface="Courier New" pitchFamily="49" charset="0"/>
                <a:cs typeface="Courier New" pitchFamily="49" charset="0"/>
              </a:rPr>
              <a:t>"</a:t>
            </a:r>
            <a:r>
              <a:rPr kumimoji="0" lang="en-US" altLang="en-US" sz="1200" b="0" i="0" u="none" strike="noStrike" cap="none" normalizeH="0" baseline="0" dirty="0" smtClean="0">
                <a:ln>
                  <a:noFill/>
                </a:ln>
                <a:solidFill>
                  <a:schemeClr val="accent1">
                    <a:lumMod val="60000"/>
                    <a:lumOff val="40000"/>
                  </a:schemeClr>
                </a:solidFill>
                <a:effectLst/>
                <a:latin typeface="Courier New" pitchFamily="49" charset="0"/>
                <a:cs typeface="Courier New" pitchFamily="49" charset="0"/>
              </a:rPr>
              <a: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onStart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.onStart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OnStart</a:t>
            </a:r>
            <a:r>
              <a:rPr lang="en-US" altLang="en-US" sz="1200" dirty="0">
                <a:solidFill>
                  <a:schemeClr val="accent1">
                    <a:lumMod val="60000"/>
                    <a:lumOff val="40000"/>
                  </a:schemeClr>
                </a:solidFill>
                <a:latin typeface="Courier New" pitchFamily="49" charset="0"/>
                <a:cs typeface="Courier New" pitchFamily="49" charset="0"/>
              </a:rPr>
              <a:t>");</a:t>
            </a:r>
            <a:br>
              <a:rPr lang="en-US" altLang="en-US" sz="1200" dirty="0">
                <a:solidFill>
                  <a:schemeClr val="accent1">
                    <a:lumMod val="60000"/>
                    <a:lumOff val="40000"/>
                  </a:schemeClr>
                </a:solidFill>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2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onResume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200" b="0" i="0" u="none" strike="noStrike" cap="none" normalizeH="0" baseline="0" dirty="0" err="1" smtClean="0">
                <a:ln>
                  <a:noFill/>
                </a:ln>
                <a:solidFill>
                  <a:srgbClr val="000000"/>
                </a:solidFill>
                <a:effectLst/>
                <a:latin typeface="Courier New" pitchFamily="49" charset="0"/>
                <a:cs typeface="Courier New" pitchFamily="49" charset="0"/>
              </a:rPr>
              <a:t>.onResume</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OnResume</a:t>
            </a:r>
            <a:r>
              <a:rPr lang="en-US" altLang="en-US" sz="1200" dirty="0">
                <a:solidFill>
                  <a:schemeClr val="accent1">
                    <a:lumMod val="60000"/>
                    <a:lumOff val="40000"/>
                  </a:schemeClr>
                </a:solidFill>
                <a:latin typeface="Courier New" pitchFamily="49" charset="0"/>
                <a:cs typeface="Courier New" pitchFamily="49" charset="0"/>
              </a:rPr>
              <a: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05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05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4953000" y="794265"/>
            <a:ext cx="4191000"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onPause</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.onPause</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OnPause</a:t>
            </a:r>
            <a:r>
              <a:rPr lang="en-US" altLang="en-US" sz="1200" dirty="0">
                <a:solidFill>
                  <a:schemeClr val="accent1">
                    <a:lumMod val="60000"/>
                    <a:lumOff val="40000"/>
                  </a:schemeClr>
                </a:solidFill>
                <a:latin typeface="Courier New" pitchFamily="49" charset="0"/>
                <a:cs typeface="Courier New" pitchFamily="49" charset="0"/>
              </a:rPr>
              <a:t>");</a:t>
            </a:r>
            <a:br>
              <a:rPr lang="en-US" altLang="en-US" sz="1200" dirty="0">
                <a:solidFill>
                  <a:schemeClr val="accent1">
                    <a:lumMod val="60000"/>
                    <a:lumOff val="40000"/>
                  </a:schemeClr>
                </a:solidFill>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onStop</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.onStop</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altLang="en-US" sz="1200" dirty="0">
                <a:solidFill>
                  <a:schemeClr val="accent1">
                    <a:lumMod val="60000"/>
                    <a:lumOff val="40000"/>
                  </a:schemeClr>
                </a:solidFill>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OnStop</a:t>
            </a:r>
            <a:r>
              <a:rPr lang="en-US" altLang="en-US" sz="1200" dirty="0">
                <a:solidFill>
                  <a:schemeClr val="accent1">
                    <a:lumMod val="60000"/>
                    <a:lumOff val="40000"/>
                  </a:schemeClr>
                </a:solidFill>
                <a:latin typeface="Courier New" pitchFamily="49" charset="0"/>
                <a:cs typeface="Courier New" pitchFamily="49" charset="0"/>
              </a:rPr>
              <a:t>");</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onRestart</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.onRestart</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OnRestart</a:t>
            </a:r>
            <a:r>
              <a:rPr lang="en-US" altLang="en-US" sz="1200" dirty="0">
                <a:solidFill>
                  <a:schemeClr val="accent1">
                    <a:lumMod val="60000"/>
                    <a:lumOff val="40000"/>
                  </a:schemeClr>
                </a:solidFill>
                <a:latin typeface="Courier New" pitchFamily="49" charset="0"/>
                <a:cs typeface="Courier New" pitchFamily="49" charset="0"/>
              </a:rPr>
              <a:t>");</a:t>
            </a:r>
            <a:br>
              <a:rPr lang="en-US" altLang="en-US" sz="1200" dirty="0">
                <a:solidFill>
                  <a:schemeClr val="accent1">
                    <a:lumMod val="60000"/>
                    <a:lumOff val="40000"/>
                  </a:schemeClr>
                </a:solidFill>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808000"/>
                </a:solidFill>
                <a:effectLst/>
                <a:latin typeface="Courier New" pitchFamily="49" charset="0"/>
                <a:cs typeface="Courier New" pitchFamily="49" charset="0"/>
              </a:rPr>
              <a:t>    </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protected void </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onDestroy</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.onDestroy</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lang="en-US" altLang="en-US" sz="1200" dirty="0">
                <a:solidFill>
                  <a:schemeClr val="accent1">
                    <a:lumMod val="60000"/>
                    <a:lumOff val="40000"/>
                  </a:schemeClr>
                </a:solidFill>
                <a:latin typeface="Courier New" pitchFamily="49" charset="0"/>
                <a:cs typeface="Courier New" pitchFamily="49" charset="0"/>
              </a:rPr>
              <a:t>        </a:t>
            </a:r>
            <a:r>
              <a:rPr lang="en-US" altLang="en-US" sz="1200" dirty="0" err="1">
                <a:solidFill>
                  <a:schemeClr val="accent1">
                    <a:lumMod val="60000"/>
                    <a:lumOff val="40000"/>
                  </a:schemeClr>
                </a:solidFill>
                <a:latin typeface="Courier New" pitchFamily="49" charset="0"/>
                <a:cs typeface="Courier New" pitchFamily="49" charset="0"/>
              </a:rPr>
              <a:t>Log.i</a:t>
            </a:r>
            <a:r>
              <a:rPr lang="en-US" altLang="en-US" sz="1200" dirty="0">
                <a:solidFill>
                  <a:schemeClr val="accent1">
                    <a:lumMod val="60000"/>
                    <a:lumOff val="40000"/>
                  </a:schemeClr>
                </a:solidFill>
                <a:latin typeface="Courier New" pitchFamily="49" charset="0"/>
                <a:cs typeface="Courier New" pitchFamily="49" charset="0"/>
              </a:rPr>
              <a:t>(</a:t>
            </a:r>
            <a:r>
              <a:rPr lang="en-US" altLang="en-US" sz="1200" dirty="0" err="1">
                <a:solidFill>
                  <a:schemeClr val="accent1">
                    <a:lumMod val="60000"/>
                    <a:lumOff val="40000"/>
                  </a:schemeClr>
                </a:solidFill>
                <a:latin typeface="Courier New" pitchFamily="49" charset="0"/>
                <a:cs typeface="Courier New" pitchFamily="49" charset="0"/>
              </a:rPr>
              <a:t>MY_TAG,"Method</a:t>
            </a:r>
            <a:r>
              <a:rPr lang="en-US" altLang="en-US" sz="1200" dirty="0">
                <a:solidFill>
                  <a:schemeClr val="accent1">
                    <a:lumMod val="60000"/>
                    <a:lumOff val="40000"/>
                  </a:schemeClr>
                </a:solidFill>
                <a:latin typeface="Courier New" pitchFamily="49" charset="0"/>
                <a:cs typeface="Courier New" pitchFamily="49" charset="0"/>
              </a:rPr>
              <a:t> in </a:t>
            </a:r>
            <a:r>
              <a:rPr lang="en-US" altLang="en-US" sz="1200" dirty="0" err="1">
                <a:solidFill>
                  <a:schemeClr val="accent1">
                    <a:lumMod val="60000"/>
                    <a:lumOff val="40000"/>
                  </a:schemeClr>
                </a:solidFill>
                <a:latin typeface="Courier New" pitchFamily="49" charset="0"/>
                <a:cs typeface="Courier New" pitchFamily="49" charset="0"/>
              </a:rPr>
              <a:t>OnDestroy</a:t>
            </a:r>
            <a:r>
              <a:rPr lang="en-US" altLang="en-US" sz="1200" dirty="0">
                <a:solidFill>
                  <a:schemeClr val="accent1">
                    <a:lumMod val="60000"/>
                    <a:lumOff val="40000"/>
                  </a:schemeClr>
                </a:solidFill>
                <a:latin typeface="Courier New" pitchFamily="49" charset="0"/>
                <a:cs typeface="Courier New" pitchFamily="49" charset="0"/>
              </a:rPr>
              <a:t>");</a:t>
            </a:r>
            <a:br>
              <a:rPr lang="en-US" altLang="en-US" sz="1200" dirty="0">
                <a:solidFill>
                  <a:schemeClr val="accent1">
                    <a:lumMod val="60000"/>
                    <a:lumOff val="40000"/>
                  </a:schemeClr>
                </a:solidFill>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4876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1250</TotalTime>
  <Words>1844</Words>
  <Application>Microsoft Office PowerPoint</Application>
  <PresentationFormat>On-screen Show (4:3)</PresentationFormat>
  <Paragraphs>248</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Apex</vt:lpstr>
      <vt:lpstr>Lesson - 3</vt:lpstr>
      <vt:lpstr>Agenda</vt:lpstr>
      <vt:lpstr>Activity Life Cycle</vt:lpstr>
      <vt:lpstr>PowerPoint Presentation</vt:lpstr>
      <vt:lpstr>States of Activity 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UI Controls</vt:lpstr>
      <vt:lpstr>PowerPoint Presentation</vt:lpstr>
      <vt:lpstr>PowerPoint Presentation</vt:lpstr>
      <vt:lpstr>Using Built-in Layout Classes</vt:lpstr>
      <vt:lpstr>PowerPoint Presentation</vt:lpstr>
      <vt:lpstr>PowerPoint Presentation</vt:lpstr>
      <vt:lpstr>PowerPoint Presentation</vt:lpstr>
      <vt:lpstr>RelativeLayout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 Example 2 –                        Simple Calculator</vt:lpstr>
      <vt:lpstr>XML Design(activity_main.xml</vt:lpstr>
      <vt:lpstr>PowerPoint Presentation</vt:lpstr>
      <vt:lpstr>Main Activity.java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- 3</dc:title>
  <dc:creator>Renuka Mohanraj</dc:creator>
  <cp:lastModifiedBy>Renuka Mohanraj</cp:lastModifiedBy>
  <cp:revision>229</cp:revision>
  <dcterms:created xsi:type="dcterms:W3CDTF">2017-02-20T17:05:15Z</dcterms:created>
  <dcterms:modified xsi:type="dcterms:W3CDTF">2018-04-03T01:47:05Z</dcterms:modified>
</cp:coreProperties>
</file>